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14"/>
  </p:notesMasterIdLst>
  <p:handoutMasterIdLst>
    <p:handoutMasterId r:id="rId15"/>
  </p:handoutMasterIdLst>
  <p:sldIdLst>
    <p:sldId id="256" r:id="rId5"/>
    <p:sldId id="801" r:id="rId6"/>
    <p:sldId id="258" r:id="rId7"/>
    <p:sldId id="800" r:id="rId8"/>
    <p:sldId id="806" r:id="rId9"/>
    <p:sldId id="803" r:id="rId10"/>
    <p:sldId id="260" r:id="rId11"/>
    <p:sldId id="262" r:id="rId12"/>
    <p:sldId id="808" r:id="rId1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64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61"/>
    <p:restoredTop sz="81850"/>
  </p:normalViewPr>
  <p:slideViewPr>
    <p:cSldViewPr snapToGrid="0">
      <p:cViewPr varScale="1">
        <p:scale>
          <a:sx n="122" d="100"/>
          <a:sy n="122" d="100"/>
        </p:scale>
        <p:origin x="296" y="200"/>
      </p:cViewPr>
      <p:guideLst/>
    </p:cSldViewPr>
  </p:slideViewPr>
  <p:outlineViewPr>
    <p:cViewPr>
      <p:scale>
        <a:sx n="33" d="100"/>
        <a:sy n="33" d="100"/>
      </p:scale>
      <p:origin x="0" y="-35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E93243-8618-A245-94A5-192ECE0713BA}"/>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AFB477-3CAF-3144-B3DC-386EFF3B2E51}"/>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94F68DD7-2B90-D541-9916-4F9F5D81C378}" type="datetimeFigureOut">
              <a:rPr lang="en-US" smtClean="0"/>
              <a:t>4/26/22</a:t>
            </a:fld>
            <a:endParaRPr lang="en-US"/>
          </a:p>
        </p:txBody>
      </p:sp>
      <p:sp>
        <p:nvSpPr>
          <p:cNvPr id="4" name="Footer Placeholder 3">
            <a:extLst>
              <a:ext uri="{FF2B5EF4-FFF2-40B4-BE49-F238E27FC236}">
                <a16:creationId xmlns:a16="http://schemas.microsoft.com/office/drawing/2014/main" id="{647431A8-4D17-A243-BF68-E44551601CB0}"/>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ABD0C6-B669-7244-AC34-47EE5261E0E3}"/>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BF2E81D3-6E46-654A-A9B9-3375F2DB81A6}" type="slidenum">
              <a:rPr lang="en-US" smtClean="0"/>
              <a:t>‹#›</a:t>
            </a:fld>
            <a:endParaRPr lang="en-US"/>
          </a:p>
        </p:txBody>
      </p:sp>
    </p:spTree>
    <p:extLst>
      <p:ext uri="{BB962C8B-B14F-4D97-AF65-F5344CB8AC3E}">
        <p14:creationId xmlns:p14="http://schemas.microsoft.com/office/powerpoint/2010/main" val="18585164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AC045164-3047-4E0B-9A84-9C06DABDB733}" type="datetimeFigureOut">
              <a:rPr lang="en-US" smtClean="0"/>
              <a:t>4/26/22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BDD884B-1179-4E37-9CEE-094290BB7692}" type="slidenum">
              <a:rPr lang="en-US" smtClean="0"/>
              <a:t>‹#›</a:t>
            </a:fld>
            <a:endParaRPr lang="en-US"/>
          </a:p>
        </p:txBody>
      </p:sp>
    </p:spTree>
    <p:extLst>
      <p:ext uri="{BB962C8B-B14F-4D97-AF65-F5344CB8AC3E}">
        <p14:creationId xmlns:p14="http://schemas.microsoft.com/office/powerpoint/2010/main" val="26329173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Good Morning, as most of you know, my name is Rachelle and today we’re going to talk about Sustainability in Financial Affairs. I will be sharing with you a little about what we have done so far, and what we are looking forward to in the coming months and years. I hope that you will join me in driving staff engagement and elevating our Green Department Certification.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Financial Affairs has made many successful strides with our efforts in sustainability over the past 5 years. What started as a departmental holiday gift in 2015, a coffee mug for our staff; resulted in an ambitious plan highlighting numerous initiatives which were aimed at earning a Green Department Certification. Today, those initiatives have evolved into a Departmental Climate Action Plan that changes behavior and moves the needle toward becoming a truly sustainable department.  </a:t>
            </a:r>
          </a:p>
          <a:p>
            <a:endParaRPr lang="en-US" dirty="0"/>
          </a:p>
        </p:txBody>
      </p:sp>
    </p:spTree>
    <p:extLst>
      <p:ext uri="{BB962C8B-B14F-4D97-AF65-F5344CB8AC3E}">
        <p14:creationId xmlns:p14="http://schemas.microsoft.com/office/powerpoint/2010/main" val="304878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Financial Affairs CAP focuses on developing a culture of Sustainability within the department.  We will continue our efforts to certify and bi-annually re-certify every office according to BU’s Sustainability standards.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Engagement across FA is crucial to our success.  To facilitate ownership across the department, our plan includes the creation of a Green Team.  I’ll go over this more in a future slide, but its purpose is to elevate our current efforts, while creating new initiatives to advance our department’s response to the climate change crisis.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have been working with Denis Carlberg’s team at the Office of Sustainability, and are aligned in supporting their Zero Waste Plan which involves a significant reduction in our environmental footprint. </a:t>
            </a:r>
          </a:p>
        </p:txBody>
      </p:sp>
    </p:spTree>
    <p:extLst>
      <p:ext uri="{BB962C8B-B14F-4D97-AF65-F5344CB8AC3E}">
        <p14:creationId xmlns:p14="http://schemas.microsoft.com/office/powerpoint/2010/main" val="267025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plan targets measurable actions that conserve, reuse, and recycle in the areas of Consumables, Energy, and Purchasing.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True sustainability however, centers on Zero Waste.  Over the past few years, we have partnered with The Office of Sustainability as a leader in pilot programs through W.B. Mason, which include a Reusable Tote Program for deliveries, and Recycling used Toner and K-Cups.  In addition, we have reduced the volume of single use cups and utensils in our kitchens by providing coffee mugs, reusable water bottles, and bamboo flatware to our staff.</a:t>
            </a:r>
          </a:p>
        </p:txBody>
      </p:sp>
    </p:spTree>
    <p:extLst>
      <p:ext uri="{BB962C8B-B14F-4D97-AF65-F5344CB8AC3E}">
        <p14:creationId xmlns:p14="http://schemas.microsoft.com/office/powerpoint/2010/main" val="2828238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I mentioned earlier, in order to accomplish our ambitious goals, we would like to establish a Green Team. The Green Team will initially be responsible for completing the Green Office Certification and Re-Certification process by the fall 2022, with a long-term goal of identifying and implementing new initiatives to push us toward a Platinum Level Green Department Certification.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team will be led by the Sustainability Liaison, and we are currently looking for five volunteers who share our passion, to join us. We will hold regular bi-monthly meetings with goals aimed at reducing the department’s environmental footprint. The team will focus on developing a culture of Sustainability, providing a central resource to communicate our initiatives and accomplishments; and to bolster positive, environmentally friendly change through networking, education and training.</a:t>
            </a:r>
          </a:p>
        </p:txBody>
      </p:sp>
    </p:spTree>
    <p:extLst>
      <p:ext uri="{BB962C8B-B14F-4D97-AF65-F5344CB8AC3E}">
        <p14:creationId xmlns:p14="http://schemas.microsoft.com/office/powerpoint/2010/main" val="236932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Developing a culture of Sustainability starts with the individual.  The Office of Sustainability recognizes this, and has created a set of certifications based on LEED standards that educate and re-enforce the importance of the individual’s sustainable actions.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two types of certifications awarded by the Office of Sustainability.  The first, titled </a:t>
            </a:r>
            <a:r>
              <a:rPr lang="en-US" sz="1200" b="1" kern="1200" dirty="0">
                <a:solidFill>
                  <a:schemeClr val="tx1"/>
                </a:solidFill>
                <a:effectLst/>
                <a:latin typeface="+mn-lt"/>
                <a:ea typeface="+mn-ea"/>
                <a:cs typeface="+mn-cs"/>
              </a:rPr>
              <a:t>Green Office, </a:t>
            </a:r>
            <a:r>
              <a:rPr lang="en-US" sz="1200" kern="1200" dirty="0">
                <a:solidFill>
                  <a:schemeClr val="tx1"/>
                </a:solidFill>
                <a:effectLst/>
                <a:latin typeface="+mn-lt"/>
                <a:ea typeface="+mn-ea"/>
                <a:cs typeface="+mn-cs"/>
              </a:rPr>
              <a:t>are individual certifications for each staff member to display their commitment to sustainability.  This certification consists of a 15-minute interview in which points are accumulated for sustainable actions taken.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is called </a:t>
            </a:r>
            <a:r>
              <a:rPr lang="en-US" sz="1200" b="1" kern="1200" dirty="0">
                <a:solidFill>
                  <a:schemeClr val="tx1"/>
                </a:solidFill>
                <a:effectLst/>
                <a:latin typeface="+mn-lt"/>
                <a:ea typeface="+mn-ea"/>
                <a:cs typeface="+mn-cs"/>
              </a:rPr>
              <a:t>Green Department.</a:t>
            </a:r>
            <a:r>
              <a:rPr lang="en-US" sz="1200" kern="1200" dirty="0">
                <a:solidFill>
                  <a:schemeClr val="tx1"/>
                </a:solidFill>
                <a:effectLst/>
                <a:latin typeface="+mn-lt"/>
                <a:ea typeface="+mn-ea"/>
                <a:cs typeface="+mn-cs"/>
              </a:rPr>
              <a:t> By working together as a department, we can accomplish larger scope goals, such as reducing our energy use by installing motion sensing overhead lights. As of this month, Financial Affairs has achieved a Silver Certification as a Green Department. Over the next couple slides, we’re going to talk about how you and your team can get involved so that we can reach for a Platinum Level certification. </a:t>
            </a:r>
          </a:p>
        </p:txBody>
      </p:sp>
    </p:spTree>
    <p:extLst>
      <p:ext uri="{BB962C8B-B14F-4D97-AF65-F5344CB8AC3E}">
        <p14:creationId xmlns:p14="http://schemas.microsoft.com/office/powerpoint/2010/main" val="112448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may have noticed with the Fitbit challenge, we are an incredibly competitive department.  To lean into that spirit, we will be partnering with the Office of Sustainability to create eco-friendly app challenges that will drive staff engagement, and provide metrics on how our everyday actions are contributing to our efforts.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Participating is easy, just download the BU </a:t>
            </a:r>
            <a:r>
              <a:rPr lang="en-US" sz="1200" kern="1200" dirty="0" err="1">
                <a:solidFill>
                  <a:schemeClr val="tx1"/>
                </a:solidFill>
                <a:effectLst/>
                <a:latin typeface="+mn-lt"/>
                <a:ea typeface="+mn-ea"/>
                <a:cs typeface="+mn-cs"/>
              </a:rPr>
              <a:t>JouleBug</a:t>
            </a:r>
            <a:r>
              <a:rPr lang="en-US" sz="1200" kern="1200" dirty="0">
                <a:solidFill>
                  <a:schemeClr val="tx1"/>
                </a:solidFill>
                <a:effectLst/>
                <a:latin typeface="+mn-lt"/>
                <a:ea typeface="+mn-ea"/>
                <a:cs typeface="+mn-cs"/>
              </a:rPr>
              <a:t> App, create an account with your BU email, - Find a Challenge, - and then buzz, whenever you choose to do something sustainable. And remember, a sustainable action can be as simple as turning out the lights when you leave the room.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Staff will be split into 5 teams, allowing everyone to compete with each other by “Buzzing” their sustainable actions. Follow your teammates and other Staff for inspiration, and of course, to keep tabs on who’s winning.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 our work will focus on new employee onboarding and orientations, - as well as hosting lunch and learn events, to raise awareness.</a:t>
            </a:r>
          </a:p>
        </p:txBody>
      </p:sp>
    </p:spTree>
    <p:extLst>
      <p:ext uri="{BB962C8B-B14F-4D97-AF65-F5344CB8AC3E}">
        <p14:creationId xmlns:p14="http://schemas.microsoft.com/office/powerpoint/2010/main" val="35090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foster unit engagement, we created a Financial Affairs Sustainability website This site will exhibit our initiatives, metrics dashboards, news from the Office of Sustainability, and provide a central resource to all current and onboarding staff.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Additionally, we plan to use the digital signage screen, right here in the hallway of 881, to track progress in challenges and to drive healthy competition among units in the completion of their Green Office Certifications.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Lastly, we have established a shared, Green Team email address to encourage participation and to field inquiries or suggestions.</a:t>
            </a:r>
          </a:p>
        </p:txBody>
      </p:sp>
    </p:spTree>
    <p:extLst>
      <p:ext uri="{BB962C8B-B14F-4D97-AF65-F5344CB8AC3E}">
        <p14:creationId xmlns:p14="http://schemas.microsoft.com/office/powerpoint/2010/main" val="3260935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concludes my presentation; what we’re really hoping for is support in building our green team so that we can keep pushing the needle with new initiatives and challenges. We'll be sending an email out soon to the department that will invite staff to join the team, and announce upcoming initiatives.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with that, I will open the floor for your feedback. Does anyone have questions or recommendations?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now I’d like to introduce Lisa Tornatore, Director of the Office of Sustainability to talk a bit about our recent Green Department Certification.</a:t>
            </a:r>
          </a:p>
        </p:txBody>
      </p:sp>
    </p:spTree>
    <p:extLst>
      <p:ext uri="{BB962C8B-B14F-4D97-AF65-F5344CB8AC3E}">
        <p14:creationId xmlns:p14="http://schemas.microsoft.com/office/powerpoint/2010/main" val="296557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4/26/22</a:t>
            </a:fld>
            <a:endParaRPr lang="en-US"/>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871326653"/>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4/26/22</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5453740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4/26/22</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964848685"/>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1 Layout">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228600" y="254921"/>
            <a:ext cx="11762648" cy="534444"/>
          </a:xfrm>
          <a:prstGeom prst="rect">
            <a:avLst/>
          </a:prstGeom>
        </p:spPr>
        <p:txBody>
          <a:bodyPr lIns="0" rIns="0" anchor="ctr">
            <a:noAutofit/>
          </a:bodyPr>
          <a:lstStyle>
            <a:lvl1pPr>
              <a:defRPr sz="2000" b="0" i="0">
                <a:solidFill>
                  <a:scrgbClr r="0" g="0" b="0"/>
                </a:solidFill>
                <a:latin typeface="Arial" panose="020B0604020202020204" pitchFamily="34" charset="0"/>
                <a:cs typeface="Arial" panose="020B0604020202020204" pitchFamily="34" charset="0"/>
              </a:defRPr>
            </a:lvl1pPr>
          </a:lstStyle>
          <a:p>
            <a:r>
              <a:rPr lang="en-US" b="1">
                <a:solidFill>
                  <a:schemeClr val="bg1">
                    <a:lumMod val="50000"/>
                  </a:schemeClr>
                </a:solidFill>
                <a:ea typeface="Tahoma" pitchFamily="34" charset="0"/>
                <a:cs typeface="Tahoma" pitchFamily="34" charset="0"/>
              </a:rPr>
              <a:t>SLIDE TITLE</a:t>
            </a:r>
            <a:endParaRPr lang="en-US" b="1">
              <a:solidFill>
                <a:srgbClr val="FF0000"/>
              </a:solidFill>
              <a:ea typeface="Tahoma" pitchFamily="34" charset="0"/>
              <a:cs typeface="Tahoma" pitchFamily="34" charset="0"/>
            </a:endParaRPr>
          </a:p>
        </p:txBody>
      </p:sp>
      <p:grpSp>
        <p:nvGrpSpPr>
          <p:cNvPr id="14" name="Group 13"/>
          <p:cNvGrpSpPr/>
          <p:nvPr userDrawn="1"/>
        </p:nvGrpSpPr>
        <p:grpSpPr>
          <a:xfrm>
            <a:off x="0" y="1044501"/>
            <a:ext cx="12192000" cy="5873824"/>
            <a:chOff x="0" y="1044501"/>
            <a:chExt cx="12192000" cy="5873824"/>
          </a:xfrm>
        </p:grpSpPr>
        <p:sp>
          <p:nvSpPr>
            <p:cNvPr id="16" name="Rectangle 15"/>
            <p:cNvSpPr/>
            <p:nvPr/>
          </p:nvSpPr>
          <p:spPr>
            <a:xfrm>
              <a:off x="7268172" y="1082675"/>
              <a:ext cx="94266" cy="5835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p:cNvSpPr/>
            <p:nvPr/>
          </p:nvSpPr>
          <p:spPr>
            <a:xfrm>
              <a:off x="2344344" y="1082675"/>
              <a:ext cx="94266" cy="5835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19"/>
            <p:cNvSpPr/>
            <p:nvPr/>
          </p:nvSpPr>
          <p:spPr>
            <a:xfrm>
              <a:off x="9730086" y="1082675"/>
              <a:ext cx="94266" cy="5835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Rectangle 20"/>
            <p:cNvSpPr/>
            <p:nvPr/>
          </p:nvSpPr>
          <p:spPr>
            <a:xfrm>
              <a:off x="4806258" y="1082675"/>
              <a:ext cx="94266" cy="58356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Rectangle 22"/>
            <p:cNvSpPr/>
            <p:nvPr/>
          </p:nvSpPr>
          <p:spPr>
            <a:xfrm rot="5400000">
              <a:off x="6048867" y="-5004366"/>
              <a:ext cx="94266" cy="1219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02990" y="6366614"/>
            <a:ext cx="688258" cy="320040"/>
          </a:xfrm>
          <a:prstGeom prst="rect">
            <a:avLst/>
          </a:prstGeom>
        </p:spPr>
      </p:pic>
      <p:pic>
        <p:nvPicPr>
          <p:cNvPr id="26" name="Picture 2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8090" y="6366614"/>
            <a:ext cx="1463715" cy="320040"/>
          </a:xfrm>
          <a:prstGeom prst="rect">
            <a:avLst/>
          </a:prstGeom>
        </p:spPr>
      </p:pic>
      <p:sp>
        <p:nvSpPr>
          <p:cNvPr id="4" name="Picture Placeholder 3"/>
          <p:cNvSpPr>
            <a:spLocks noGrp="1"/>
          </p:cNvSpPr>
          <p:nvPr>
            <p:ph type="pic" sz="quarter" idx="10"/>
          </p:nvPr>
        </p:nvSpPr>
        <p:spPr>
          <a:xfrm>
            <a:off x="-11503" y="977900"/>
            <a:ext cx="9729788" cy="52070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Content Placeholder 5"/>
          <p:cNvSpPr>
            <a:spLocks noGrp="1"/>
          </p:cNvSpPr>
          <p:nvPr>
            <p:ph sz="quarter" idx="11"/>
          </p:nvPr>
        </p:nvSpPr>
        <p:spPr>
          <a:xfrm>
            <a:off x="9825038" y="977900"/>
            <a:ext cx="2166210" cy="5207000"/>
          </a:xfrm>
          <a:prstGeom prst="rect">
            <a:avLst/>
          </a:prstGeom>
        </p:spPr>
        <p:txBody>
          <a:bodyPr lIns="0" rIns="0"/>
          <a:lstStyle>
            <a:lvl1pPr>
              <a:defRPr sz="16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727029"/>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4/26/22</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63496214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4/26/22</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734840527"/>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4/26/22</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0539059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4/26/22</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829157731"/>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4/26/22</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375009765"/>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4/26/22</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671903553"/>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4/26/22</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353138701"/>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4/26/22</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938812855"/>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4/26/22</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313468760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 id="2147483713" r:id="rId12"/>
  </p:sldLayoutIdLst>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23.jpeg"/><Relationship Id="rId4" Type="http://schemas.openxmlformats.org/officeDocument/2006/relationships/image" Target="../media/image18.pn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bu.edu/cfo/administrative-support/financial-affairs-sustainability/" TargetMode="Externa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DDC08E3-BC7B-468A-8ADA-3C0D68806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B174F74-15DB-45F3-BCE0-6428F35D3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4114800"/>
            <a:ext cx="10820400" cy="2057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28D4E3-724A-4179-873A-D60062F13B40}"/>
              </a:ext>
            </a:extLst>
          </p:cNvPr>
          <p:cNvSpPr>
            <a:spLocks noGrp="1"/>
          </p:cNvSpPr>
          <p:nvPr>
            <p:ph type="ctrTitle"/>
          </p:nvPr>
        </p:nvSpPr>
        <p:spPr>
          <a:xfrm>
            <a:off x="2057399" y="4256368"/>
            <a:ext cx="8115300" cy="707517"/>
          </a:xfrm>
        </p:spPr>
        <p:txBody>
          <a:bodyPr>
            <a:normAutofit/>
          </a:bodyPr>
          <a:lstStyle/>
          <a:p>
            <a:r>
              <a:rPr lang="en-US" sz="3200" dirty="0">
                <a:solidFill>
                  <a:schemeClr val="bg2"/>
                </a:solidFill>
              </a:rPr>
              <a:t>Financial Affairs</a:t>
            </a:r>
          </a:p>
        </p:txBody>
      </p:sp>
      <p:sp>
        <p:nvSpPr>
          <p:cNvPr id="3" name="Subtitle 2">
            <a:extLst>
              <a:ext uri="{FF2B5EF4-FFF2-40B4-BE49-F238E27FC236}">
                <a16:creationId xmlns:a16="http://schemas.microsoft.com/office/drawing/2014/main" id="{B3E3D716-FAD0-46B9-9712-C97D3B506196}"/>
              </a:ext>
            </a:extLst>
          </p:cNvPr>
          <p:cNvSpPr>
            <a:spLocks noGrp="1"/>
          </p:cNvSpPr>
          <p:nvPr>
            <p:ph type="subTitle" idx="1"/>
          </p:nvPr>
        </p:nvSpPr>
        <p:spPr>
          <a:xfrm>
            <a:off x="1614549" y="4952009"/>
            <a:ext cx="8962901" cy="1208313"/>
          </a:xfrm>
        </p:spPr>
        <p:txBody>
          <a:bodyPr>
            <a:normAutofit/>
          </a:bodyPr>
          <a:lstStyle/>
          <a:p>
            <a:r>
              <a:rPr lang="en-US" dirty="0">
                <a:solidFill>
                  <a:schemeClr val="bg1"/>
                </a:solidFill>
              </a:rPr>
              <a:t>Departmental Climate Action Plan (CAP)</a:t>
            </a:r>
          </a:p>
          <a:p>
            <a:r>
              <a:rPr lang="en-US" dirty="0">
                <a:solidFill>
                  <a:schemeClr val="bg1"/>
                </a:solidFill>
              </a:rPr>
              <a:t> April 2022</a:t>
            </a:r>
          </a:p>
          <a:p>
            <a:endParaRPr lang="en-US" dirty="0">
              <a:solidFill>
                <a:schemeClr val="bg1"/>
              </a:solidFill>
            </a:endParaRPr>
          </a:p>
        </p:txBody>
      </p:sp>
      <p:pic>
        <p:nvPicPr>
          <p:cNvPr id="4" name="Picture 3" descr="The surface level of grass on a golf course during sunrise">
            <a:extLst>
              <a:ext uri="{FF2B5EF4-FFF2-40B4-BE49-F238E27FC236}">
                <a16:creationId xmlns:a16="http://schemas.microsoft.com/office/drawing/2014/main" id="{24E2702B-BB37-4B1F-BAB0-ED18065D8EAC}"/>
              </a:ext>
            </a:extLst>
          </p:cNvPr>
          <p:cNvPicPr>
            <a:picLocks noChangeAspect="1"/>
          </p:cNvPicPr>
          <p:nvPr/>
        </p:nvPicPr>
        <p:blipFill rotWithShape="1">
          <a:blip r:embed="rId3"/>
          <a:srcRect t="5859"/>
          <a:stretch/>
        </p:blipFill>
        <p:spPr>
          <a:xfrm>
            <a:off x="685800" y="685800"/>
            <a:ext cx="5456816" cy="3429000"/>
          </a:xfrm>
          <a:prstGeom prst="rect">
            <a:avLst/>
          </a:prstGeom>
        </p:spPr>
      </p:pic>
      <p:pic>
        <p:nvPicPr>
          <p:cNvPr id="1026" name="Picture 2">
            <a:extLst>
              <a:ext uri="{FF2B5EF4-FFF2-40B4-BE49-F238E27FC236}">
                <a16:creationId xmlns:a16="http://schemas.microsoft.com/office/drawing/2014/main" id="{11486931-C2E1-4DA4-B952-95A226A38F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93" b="5974"/>
          <a:stretch/>
        </p:blipFill>
        <p:spPr bwMode="auto">
          <a:xfrm>
            <a:off x="6096000" y="685800"/>
            <a:ext cx="54102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02620"/>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304DD0-D76C-44EF-B893-7A455CCA27FB}"/>
              </a:ext>
            </a:extLst>
          </p:cNvPr>
          <p:cNvSpPr>
            <a:spLocks noGrp="1"/>
          </p:cNvSpPr>
          <p:nvPr>
            <p:ph idx="1"/>
          </p:nvPr>
        </p:nvSpPr>
        <p:spPr>
          <a:xfrm>
            <a:off x="504236" y="2492725"/>
            <a:ext cx="5010739" cy="3398855"/>
          </a:xfrm>
        </p:spPr>
        <p:txBody>
          <a:bodyPr vert="horz" lIns="91440" tIns="45720" rIns="91440" bIns="45720" rtlCol="0" anchor="t">
            <a:noAutofit/>
          </a:bodyPr>
          <a:lstStyle/>
          <a:p>
            <a:pPr>
              <a:lnSpc>
                <a:spcPct val="150000"/>
              </a:lnSpc>
            </a:pPr>
            <a:r>
              <a:rPr lang="en-US" b="1" dirty="0"/>
              <a:t>Develop a culture of Sustainability </a:t>
            </a:r>
          </a:p>
          <a:p>
            <a:pPr>
              <a:lnSpc>
                <a:spcPct val="150000"/>
              </a:lnSpc>
            </a:pPr>
            <a:r>
              <a:rPr lang="en-US" b="1" dirty="0"/>
              <a:t>Green Office Certifications</a:t>
            </a:r>
          </a:p>
          <a:p>
            <a:pPr>
              <a:lnSpc>
                <a:spcPct val="150000"/>
              </a:lnSpc>
            </a:pPr>
            <a:r>
              <a:rPr lang="en-US" b="1" dirty="0"/>
              <a:t>Staff Engagement </a:t>
            </a:r>
          </a:p>
          <a:p>
            <a:pPr>
              <a:lnSpc>
                <a:spcPct val="150000"/>
              </a:lnSpc>
            </a:pPr>
            <a:r>
              <a:rPr lang="en-US" b="1" dirty="0"/>
              <a:t>Support BU Sustainability’s                        Zero Waste Campaign</a:t>
            </a:r>
          </a:p>
          <a:p>
            <a:endParaRPr lang="en-US" dirty="0"/>
          </a:p>
          <a:p>
            <a:pPr>
              <a:lnSpc>
                <a:spcPct val="200000"/>
              </a:lnSpc>
            </a:pPr>
            <a:endParaRPr lang="en-US" dirty="0"/>
          </a:p>
          <a:p>
            <a:pPr lvl="1"/>
            <a:endParaRPr lang="en-US" sz="2400" dirty="0"/>
          </a:p>
        </p:txBody>
      </p:sp>
      <p:sp>
        <p:nvSpPr>
          <p:cNvPr id="7" name="Title 1">
            <a:extLst>
              <a:ext uri="{FF2B5EF4-FFF2-40B4-BE49-F238E27FC236}">
                <a16:creationId xmlns:a16="http://schemas.microsoft.com/office/drawing/2014/main" id="{222D8D6D-022F-4422-82A3-8687B90046EA}"/>
              </a:ext>
            </a:extLst>
          </p:cNvPr>
          <p:cNvSpPr>
            <a:spLocks noGrp="1"/>
          </p:cNvSpPr>
          <p:nvPr>
            <p:ph type="title"/>
          </p:nvPr>
        </p:nvSpPr>
        <p:spPr>
          <a:xfrm>
            <a:off x="637587" y="361952"/>
            <a:ext cx="10599820" cy="584775"/>
          </a:xfrm>
          <a:ln>
            <a:solidFill>
              <a:schemeClr val="tx2">
                <a:lumMod val="50000"/>
                <a:lumOff val="50000"/>
              </a:schemeClr>
            </a:solidFill>
          </a:ln>
        </p:spPr>
        <p:txBody>
          <a:bodyPr anchor="ctr">
            <a:normAutofit fontScale="90000"/>
          </a:bodyPr>
          <a:lstStyle/>
          <a:p>
            <a:pPr algn="ctr"/>
            <a:r>
              <a:rPr lang="en-US" sz="4000" dirty="0"/>
              <a:t>Sustainability in Financial Affairs</a:t>
            </a:r>
            <a:endParaRPr lang="en-US" sz="2800" dirty="0"/>
          </a:p>
        </p:txBody>
      </p:sp>
      <p:pic>
        <p:nvPicPr>
          <p:cNvPr id="4" name="Picture 2">
            <a:extLst>
              <a:ext uri="{FF2B5EF4-FFF2-40B4-BE49-F238E27FC236}">
                <a16:creationId xmlns:a16="http://schemas.microsoft.com/office/drawing/2014/main" id="{F925428B-8720-9F48-B9CC-9798DAE4B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501" y="5748565"/>
            <a:ext cx="1532499" cy="10946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6E32209-908C-314D-B430-0C75DAB54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9125" y="5891580"/>
            <a:ext cx="1352988" cy="9664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EF7085A-74F2-5441-A3FF-6D648BEBE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575" y="1109435"/>
            <a:ext cx="3389278" cy="999775"/>
          </a:xfrm>
          <a:prstGeom prst="rect">
            <a:avLst/>
          </a:prstGeom>
        </p:spPr>
      </p:pic>
      <p:pic>
        <p:nvPicPr>
          <p:cNvPr id="12" name="Picture 11">
            <a:extLst>
              <a:ext uri="{FF2B5EF4-FFF2-40B4-BE49-F238E27FC236}">
                <a16:creationId xmlns:a16="http://schemas.microsoft.com/office/drawing/2014/main" id="{58230F7B-67D4-C243-9A96-E1A6752DFB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7214" y="2492725"/>
            <a:ext cx="6072950" cy="3255840"/>
          </a:xfrm>
          <a:prstGeom prst="rect">
            <a:avLst/>
          </a:prstGeom>
        </p:spPr>
      </p:pic>
    </p:spTree>
    <p:extLst>
      <p:ext uri="{BB962C8B-B14F-4D97-AF65-F5344CB8AC3E}">
        <p14:creationId xmlns:p14="http://schemas.microsoft.com/office/powerpoint/2010/main" val="3585168508"/>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2267-37F8-447C-8112-BC9EDC3135D4}"/>
              </a:ext>
            </a:extLst>
          </p:cNvPr>
          <p:cNvSpPr>
            <a:spLocks noGrp="1"/>
          </p:cNvSpPr>
          <p:nvPr>
            <p:ph type="title"/>
          </p:nvPr>
        </p:nvSpPr>
        <p:spPr>
          <a:xfrm>
            <a:off x="281796" y="152401"/>
            <a:ext cx="11510154" cy="628649"/>
          </a:xfrm>
          <a:ln>
            <a:solidFill>
              <a:schemeClr val="tx2">
                <a:lumMod val="50000"/>
                <a:lumOff val="50000"/>
              </a:schemeClr>
            </a:solidFill>
          </a:ln>
        </p:spPr>
        <p:txBody>
          <a:bodyPr anchor="ctr">
            <a:noAutofit/>
          </a:bodyPr>
          <a:lstStyle/>
          <a:p>
            <a:pPr algn="ctr"/>
            <a:r>
              <a:rPr lang="en-US" sz="3600" dirty="0"/>
              <a:t>Sustainability in Financial Affairs</a:t>
            </a:r>
          </a:p>
        </p:txBody>
      </p:sp>
      <p:sp>
        <p:nvSpPr>
          <p:cNvPr id="3" name="Content Placeholder 2">
            <a:extLst>
              <a:ext uri="{FF2B5EF4-FFF2-40B4-BE49-F238E27FC236}">
                <a16:creationId xmlns:a16="http://schemas.microsoft.com/office/drawing/2014/main" id="{8859C084-514C-458A-A132-8786C2BD753F}"/>
              </a:ext>
            </a:extLst>
          </p:cNvPr>
          <p:cNvSpPr>
            <a:spLocks noGrp="1"/>
          </p:cNvSpPr>
          <p:nvPr>
            <p:ph idx="1"/>
          </p:nvPr>
        </p:nvSpPr>
        <p:spPr>
          <a:xfrm>
            <a:off x="466725" y="1555668"/>
            <a:ext cx="11716120" cy="4301667"/>
          </a:xfrm>
        </p:spPr>
        <p:txBody>
          <a:bodyPr vert="horz" lIns="91440" tIns="45720" rIns="91440" bIns="45720" rtlCol="0" anchor="t">
            <a:normAutofit/>
          </a:bodyPr>
          <a:lstStyle/>
          <a:p>
            <a:r>
              <a:rPr lang="en-US" sz="2600" b="1" dirty="0"/>
              <a:t>Consumables</a:t>
            </a:r>
          </a:p>
          <a:p>
            <a:pPr lvl="1"/>
            <a:r>
              <a:rPr lang="en-US" sz="2400" dirty="0"/>
              <a:t>Reduction in Single Use Plastics</a:t>
            </a:r>
          </a:p>
          <a:p>
            <a:pPr lvl="1"/>
            <a:r>
              <a:rPr lang="en-US" sz="2400" dirty="0"/>
              <a:t>Recycling Used Toner and K-Cups</a:t>
            </a:r>
          </a:p>
          <a:p>
            <a:r>
              <a:rPr lang="en-US" sz="2600" b="1" dirty="0"/>
              <a:t>Energy</a:t>
            </a:r>
          </a:p>
          <a:p>
            <a:pPr lvl="1"/>
            <a:r>
              <a:rPr lang="en-US" sz="2400" dirty="0"/>
              <a:t>Upgrade Lighting to Motion Sensing</a:t>
            </a:r>
          </a:p>
          <a:p>
            <a:pPr lvl="1"/>
            <a:r>
              <a:rPr lang="en-US" sz="2400" dirty="0"/>
              <a:t>Smart Power Strips</a:t>
            </a:r>
          </a:p>
          <a:p>
            <a:r>
              <a:rPr lang="en-US" sz="2600" b="1" dirty="0"/>
              <a:t>Purchasing</a:t>
            </a:r>
          </a:p>
          <a:p>
            <a:pPr lvl="1"/>
            <a:r>
              <a:rPr lang="en-US" sz="2400" dirty="0"/>
              <a:t>Electronic signature initiative </a:t>
            </a:r>
          </a:p>
          <a:p>
            <a:pPr lvl="1"/>
            <a:r>
              <a:rPr lang="en-US" sz="2400" dirty="0"/>
              <a:t>Purchase 100% Recycled Paper</a:t>
            </a:r>
          </a:p>
          <a:p>
            <a:pPr marL="457200" lvl="1" indent="0">
              <a:buNone/>
            </a:pPr>
            <a:endParaRPr lang="en-US" dirty="0"/>
          </a:p>
          <a:p>
            <a:pPr marL="457200" lvl="1" indent="0">
              <a:buNone/>
            </a:pPr>
            <a:endParaRPr lang="en-US" dirty="0"/>
          </a:p>
        </p:txBody>
      </p:sp>
      <p:pic>
        <p:nvPicPr>
          <p:cNvPr id="9" name="Picture 2">
            <a:extLst>
              <a:ext uri="{FF2B5EF4-FFF2-40B4-BE49-F238E27FC236}">
                <a16:creationId xmlns:a16="http://schemas.microsoft.com/office/drawing/2014/main" id="{DD21BD32-A5BE-41A8-8E5F-542452A4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501" y="5777643"/>
            <a:ext cx="1532499" cy="10946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2A1F75-05A7-4FA7-9196-74A32BFD3619}"/>
              </a:ext>
            </a:extLst>
          </p:cNvPr>
          <p:cNvSpPr txBox="1"/>
          <p:nvPr/>
        </p:nvSpPr>
        <p:spPr>
          <a:xfrm>
            <a:off x="2108389" y="6007861"/>
            <a:ext cx="78569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FF0000"/>
                </a:solidFill>
                <a:latin typeface="+mj-lt"/>
              </a:rPr>
              <a:t>A</a:t>
            </a:r>
            <a:r>
              <a:rPr lang="en-US" sz="2800" b="1" dirty="0">
                <a:solidFill>
                  <a:srgbClr val="FF0000"/>
                </a:solidFill>
                <a:latin typeface="+mj-lt"/>
                <a:ea typeface="+mn-lt"/>
                <a:cs typeface="+mn-lt"/>
              </a:rPr>
              <a:t> culture of Sustainability begins with each of us...</a:t>
            </a:r>
            <a:endParaRPr lang="en-US" sz="2800" b="1" dirty="0">
              <a:solidFill>
                <a:srgbClr val="FF0000"/>
              </a:solidFill>
              <a:latin typeface="+mj-lt"/>
            </a:endParaRPr>
          </a:p>
        </p:txBody>
      </p:sp>
      <p:sp>
        <p:nvSpPr>
          <p:cNvPr id="4" name="TextBox 3">
            <a:extLst>
              <a:ext uri="{FF2B5EF4-FFF2-40B4-BE49-F238E27FC236}">
                <a16:creationId xmlns:a16="http://schemas.microsoft.com/office/drawing/2014/main" id="{0582D8F9-7802-BD49-921D-7C7457A5958C}"/>
              </a:ext>
            </a:extLst>
          </p:cNvPr>
          <p:cNvSpPr txBox="1"/>
          <p:nvPr/>
        </p:nvSpPr>
        <p:spPr>
          <a:xfrm>
            <a:off x="2587967" y="863638"/>
            <a:ext cx="6507463" cy="600164"/>
          </a:xfrm>
          <a:prstGeom prst="rect">
            <a:avLst/>
          </a:prstGeom>
          <a:noFill/>
        </p:spPr>
        <p:txBody>
          <a:bodyPr wrap="square" rtlCol="0">
            <a:spAutoFit/>
          </a:bodyPr>
          <a:lstStyle/>
          <a:p>
            <a:r>
              <a:rPr lang="en-US" sz="3300" dirty="0">
                <a:latin typeface="Goudy Old Style" panose="02020502050305020303" pitchFamily="18" charset="77"/>
              </a:rPr>
              <a:t>Zero Waste - Conserve, Reuse, Recycle</a:t>
            </a:r>
          </a:p>
        </p:txBody>
      </p:sp>
      <p:pic>
        <p:nvPicPr>
          <p:cNvPr id="11" name="Picture 10">
            <a:extLst>
              <a:ext uri="{FF2B5EF4-FFF2-40B4-BE49-F238E27FC236}">
                <a16:creationId xmlns:a16="http://schemas.microsoft.com/office/drawing/2014/main" id="{97751EF0-8DDB-EB43-BBD0-99C4E68E2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7561" y="3744735"/>
            <a:ext cx="1916617" cy="1987481"/>
          </a:xfrm>
          <a:prstGeom prst="rect">
            <a:avLst/>
          </a:prstGeom>
        </p:spPr>
      </p:pic>
      <p:pic>
        <p:nvPicPr>
          <p:cNvPr id="16" name="Picture 15">
            <a:extLst>
              <a:ext uri="{FF2B5EF4-FFF2-40B4-BE49-F238E27FC236}">
                <a16:creationId xmlns:a16="http://schemas.microsoft.com/office/drawing/2014/main" id="{7B9F68C0-2CEB-5047-B046-BA44EC2297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6568" y="3681078"/>
            <a:ext cx="1241866" cy="2096565"/>
          </a:xfrm>
          <a:prstGeom prst="rect">
            <a:avLst/>
          </a:prstGeom>
        </p:spPr>
      </p:pic>
      <p:pic>
        <p:nvPicPr>
          <p:cNvPr id="18" name="Picture 17">
            <a:extLst>
              <a:ext uri="{FF2B5EF4-FFF2-40B4-BE49-F238E27FC236}">
                <a16:creationId xmlns:a16="http://schemas.microsoft.com/office/drawing/2014/main" id="{80A8F9F2-A10F-F248-BE9D-27F2789C4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700" y="3711304"/>
            <a:ext cx="1761314" cy="2043498"/>
          </a:xfrm>
          <a:prstGeom prst="rect">
            <a:avLst/>
          </a:prstGeom>
        </p:spPr>
      </p:pic>
      <p:pic>
        <p:nvPicPr>
          <p:cNvPr id="20" name="Picture 19">
            <a:extLst>
              <a:ext uri="{FF2B5EF4-FFF2-40B4-BE49-F238E27FC236}">
                <a16:creationId xmlns:a16="http://schemas.microsoft.com/office/drawing/2014/main" id="{7630007B-4940-FA4B-81D4-EDBFC11E65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7561" y="1551029"/>
            <a:ext cx="3403436" cy="1963488"/>
          </a:xfrm>
          <a:prstGeom prst="rect">
            <a:avLst/>
          </a:prstGeom>
        </p:spPr>
      </p:pic>
      <p:pic>
        <p:nvPicPr>
          <p:cNvPr id="22" name="Picture 21">
            <a:extLst>
              <a:ext uri="{FF2B5EF4-FFF2-40B4-BE49-F238E27FC236}">
                <a16:creationId xmlns:a16="http://schemas.microsoft.com/office/drawing/2014/main" id="{04E7B315-38A4-3149-891F-EF5E01CB6B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1064" y="1464213"/>
            <a:ext cx="1942950" cy="2096565"/>
          </a:xfrm>
          <a:prstGeom prst="rect">
            <a:avLst/>
          </a:prstGeom>
        </p:spPr>
      </p:pic>
    </p:spTree>
    <p:extLst>
      <p:ext uri="{BB962C8B-B14F-4D97-AF65-F5344CB8AC3E}">
        <p14:creationId xmlns:p14="http://schemas.microsoft.com/office/powerpoint/2010/main" val="21261913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9C084-514C-458A-A132-8786C2BD753F}"/>
              </a:ext>
            </a:extLst>
          </p:cNvPr>
          <p:cNvSpPr>
            <a:spLocks noGrp="1"/>
          </p:cNvSpPr>
          <p:nvPr>
            <p:ph idx="1"/>
          </p:nvPr>
        </p:nvSpPr>
        <p:spPr>
          <a:xfrm>
            <a:off x="569788" y="1817094"/>
            <a:ext cx="6331754" cy="3611012"/>
          </a:xfrm>
        </p:spPr>
        <p:txBody>
          <a:bodyPr vert="horz" lIns="91440" tIns="45720" rIns="91440" bIns="45720" rtlCol="0" anchor="t">
            <a:noAutofit/>
          </a:bodyPr>
          <a:lstStyle/>
          <a:p>
            <a:pPr marL="457200" lvl="1" indent="0">
              <a:lnSpc>
                <a:spcPct val="200000"/>
              </a:lnSpc>
              <a:buNone/>
            </a:pPr>
            <a:r>
              <a:rPr lang="en-US" sz="3300" b="1" dirty="0"/>
              <a:t>Primary Goals</a:t>
            </a:r>
          </a:p>
          <a:p>
            <a:pPr lvl="1">
              <a:lnSpc>
                <a:spcPct val="200000"/>
              </a:lnSpc>
            </a:pPr>
            <a:r>
              <a:rPr lang="en-US" sz="2600" dirty="0"/>
              <a:t>Complete Green Office Certifications</a:t>
            </a:r>
          </a:p>
          <a:p>
            <a:pPr lvl="1">
              <a:lnSpc>
                <a:spcPct val="200000"/>
              </a:lnSpc>
            </a:pPr>
            <a:r>
              <a:rPr lang="en-US" sz="2600" dirty="0"/>
              <a:t>Initiate Sustainability App Challenges</a:t>
            </a:r>
          </a:p>
          <a:p>
            <a:pPr lvl="1">
              <a:lnSpc>
                <a:spcPct val="200000"/>
              </a:lnSpc>
            </a:pPr>
            <a:r>
              <a:rPr lang="en-US" sz="2600" dirty="0"/>
              <a:t>Plan Lunch and Learn Eco-Events</a:t>
            </a:r>
          </a:p>
          <a:p>
            <a:pPr marL="914400" lvl="2" indent="0">
              <a:lnSpc>
                <a:spcPct val="170000"/>
              </a:lnSpc>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lvl="1"/>
            <a:endParaRPr lang="en-US" dirty="0"/>
          </a:p>
        </p:txBody>
      </p:sp>
      <p:pic>
        <p:nvPicPr>
          <p:cNvPr id="5" name="Picture 2">
            <a:extLst>
              <a:ext uri="{FF2B5EF4-FFF2-40B4-BE49-F238E27FC236}">
                <a16:creationId xmlns:a16="http://schemas.microsoft.com/office/drawing/2014/main" id="{8571A5DE-ECA1-49BC-915A-EDF666C32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7215" y="5918868"/>
            <a:ext cx="1314785" cy="93913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9ED0AD9-E5D3-4D43-8DD3-E21E2D089B22}"/>
              </a:ext>
            </a:extLst>
          </p:cNvPr>
          <p:cNvSpPr txBox="1">
            <a:spLocks/>
          </p:cNvSpPr>
          <p:nvPr/>
        </p:nvSpPr>
        <p:spPr>
          <a:xfrm>
            <a:off x="637587" y="361952"/>
            <a:ext cx="10599820" cy="584775"/>
          </a:xfrm>
          <a:prstGeom prst="rect">
            <a:avLst/>
          </a:prstGeom>
          <a:ln>
            <a:solidFill>
              <a:schemeClr val="tx2">
                <a:lumMod val="50000"/>
                <a:lumOff val="50000"/>
              </a:schemeClr>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gn="ctr"/>
            <a:r>
              <a:rPr lang="en-US" sz="4000" dirty="0"/>
              <a:t>Sustainability in Financial Affairs</a:t>
            </a:r>
            <a:endParaRPr lang="en-US" sz="2800" dirty="0"/>
          </a:p>
        </p:txBody>
      </p:sp>
      <p:pic>
        <p:nvPicPr>
          <p:cNvPr id="12" name="Picture 11">
            <a:extLst>
              <a:ext uri="{FF2B5EF4-FFF2-40B4-BE49-F238E27FC236}">
                <a16:creationId xmlns:a16="http://schemas.microsoft.com/office/drawing/2014/main" id="{C1E7574A-B788-FC49-97D1-570041AA8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542" y="4078607"/>
            <a:ext cx="3977761" cy="2473278"/>
          </a:xfrm>
          <a:prstGeom prst="rect">
            <a:avLst/>
          </a:prstGeom>
        </p:spPr>
      </p:pic>
      <p:sp>
        <p:nvSpPr>
          <p:cNvPr id="13" name="TextBox 12">
            <a:extLst>
              <a:ext uri="{FF2B5EF4-FFF2-40B4-BE49-F238E27FC236}">
                <a16:creationId xmlns:a16="http://schemas.microsoft.com/office/drawing/2014/main" id="{A1445386-D4FB-6148-8CE7-31B2B750EAE1}"/>
              </a:ext>
            </a:extLst>
          </p:cNvPr>
          <p:cNvSpPr txBox="1"/>
          <p:nvPr/>
        </p:nvSpPr>
        <p:spPr>
          <a:xfrm>
            <a:off x="2423039" y="1058745"/>
            <a:ext cx="7584769" cy="646331"/>
          </a:xfrm>
          <a:prstGeom prst="rect">
            <a:avLst/>
          </a:prstGeom>
          <a:noFill/>
        </p:spPr>
        <p:txBody>
          <a:bodyPr wrap="none" rtlCol="0">
            <a:spAutoFit/>
          </a:bodyPr>
          <a:lstStyle/>
          <a:p>
            <a:r>
              <a:rPr lang="en-US" sz="3600" b="1" dirty="0">
                <a:solidFill>
                  <a:srgbClr val="076432"/>
                </a:solidFill>
                <a:highlight>
                  <a:srgbClr val="C0C0C0"/>
                </a:highlight>
                <a:latin typeface="Goudy Old Style" panose="02020502050305020303" pitchFamily="18" charset="77"/>
              </a:rPr>
              <a:t>Join the Financial Affairs Green Team  </a:t>
            </a:r>
          </a:p>
        </p:txBody>
      </p:sp>
      <p:pic>
        <p:nvPicPr>
          <p:cNvPr id="15" name="Picture 14">
            <a:extLst>
              <a:ext uri="{FF2B5EF4-FFF2-40B4-BE49-F238E27FC236}">
                <a16:creationId xmlns:a16="http://schemas.microsoft.com/office/drawing/2014/main" id="{DC63419C-0580-9946-BC1F-34D7F6248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8793" y="1828998"/>
            <a:ext cx="3563257" cy="2192774"/>
          </a:xfrm>
          <a:prstGeom prst="rect">
            <a:avLst/>
          </a:prstGeom>
        </p:spPr>
      </p:pic>
    </p:spTree>
    <p:extLst>
      <p:ext uri="{BB962C8B-B14F-4D97-AF65-F5344CB8AC3E}">
        <p14:creationId xmlns:p14="http://schemas.microsoft.com/office/powerpoint/2010/main" val="319174462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967054-2BAE-41DF-BEE0-1271380C719B}"/>
              </a:ext>
            </a:extLst>
          </p:cNvPr>
          <p:cNvSpPr>
            <a:spLocks noGrp="1"/>
          </p:cNvSpPr>
          <p:nvPr>
            <p:ph idx="1"/>
          </p:nvPr>
        </p:nvSpPr>
        <p:spPr>
          <a:xfrm>
            <a:off x="89386" y="1506757"/>
            <a:ext cx="3047353" cy="3918098"/>
          </a:xfrm>
        </p:spPr>
        <p:txBody>
          <a:bodyPr vert="horz" lIns="91440" tIns="45720" rIns="91440" bIns="45720" rtlCol="0" anchor="t">
            <a:normAutofit/>
          </a:bodyPr>
          <a:lstStyle/>
          <a:p>
            <a:pPr marL="0" indent="0">
              <a:buNone/>
            </a:pPr>
            <a:br>
              <a:rPr lang="en-US"/>
            </a:br>
            <a:endParaRPr lang="en-US"/>
          </a:p>
        </p:txBody>
      </p:sp>
      <p:sp>
        <p:nvSpPr>
          <p:cNvPr id="4" name="Title 1">
            <a:extLst>
              <a:ext uri="{FF2B5EF4-FFF2-40B4-BE49-F238E27FC236}">
                <a16:creationId xmlns:a16="http://schemas.microsoft.com/office/drawing/2014/main" id="{8C24042D-E672-4644-B4DD-6DD1E18B5BEC}"/>
              </a:ext>
            </a:extLst>
          </p:cNvPr>
          <p:cNvSpPr>
            <a:spLocks noGrp="1"/>
          </p:cNvSpPr>
          <p:nvPr>
            <p:ph type="title"/>
          </p:nvPr>
        </p:nvSpPr>
        <p:spPr>
          <a:xfrm>
            <a:off x="552450" y="381001"/>
            <a:ext cx="10954740" cy="504155"/>
          </a:xfrm>
          <a:ln>
            <a:solidFill>
              <a:schemeClr val="tx2">
                <a:lumMod val="50000"/>
                <a:lumOff val="50000"/>
              </a:schemeClr>
            </a:solidFill>
          </a:ln>
        </p:spPr>
        <p:txBody>
          <a:bodyPr anchor="ctr">
            <a:normAutofit fontScale="90000"/>
          </a:bodyPr>
          <a:lstStyle/>
          <a:p>
            <a:pPr algn="ctr"/>
            <a:r>
              <a:rPr lang="en-US" sz="4000" dirty="0"/>
              <a:t>Sustainability in Financial Affairs</a:t>
            </a:r>
            <a:endParaRPr lang="en-US" sz="2800" dirty="0"/>
          </a:p>
        </p:txBody>
      </p:sp>
      <p:pic>
        <p:nvPicPr>
          <p:cNvPr id="11" name="Picture 10">
            <a:extLst>
              <a:ext uri="{FF2B5EF4-FFF2-40B4-BE49-F238E27FC236}">
                <a16:creationId xmlns:a16="http://schemas.microsoft.com/office/drawing/2014/main" id="{983EFF03-E1EE-FA4A-B0E7-5548AE496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158" y="1166442"/>
            <a:ext cx="10753845" cy="4942337"/>
          </a:xfrm>
          <a:prstGeom prst="rect">
            <a:avLst/>
          </a:prstGeom>
        </p:spPr>
      </p:pic>
      <p:sp>
        <p:nvSpPr>
          <p:cNvPr id="6" name="TextBox 5">
            <a:extLst>
              <a:ext uri="{FF2B5EF4-FFF2-40B4-BE49-F238E27FC236}">
                <a16:creationId xmlns:a16="http://schemas.microsoft.com/office/drawing/2014/main" id="{478E9C90-AEA8-7E41-9738-50A21BD46BE8}"/>
              </a:ext>
            </a:extLst>
          </p:cNvPr>
          <p:cNvSpPr txBox="1"/>
          <p:nvPr/>
        </p:nvSpPr>
        <p:spPr>
          <a:xfrm>
            <a:off x="2318278" y="935610"/>
            <a:ext cx="7423080" cy="461665"/>
          </a:xfrm>
          <a:prstGeom prst="rect">
            <a:avLst/>
          </a:prstGeom>
          <a:noFill/>
        </p:spPr>
        <p:txBody>
          <a:bodyPr wrap="square" rtlCol="0">
            <a:spAutoFit/>
          </a:bodyPr>
          <a:lstStyle/>
          <a:p>
            <a:r>
              <a:rPr lang="en-US" sz="2400" b="1" dirty="0">
                <a:latin typeface="Goudy Old Style" panose="02020502050305020303" pitchFamily="18" charset="77"/>
              </a:rPr>
              <a:t>Schedule Your Green Office Certification Interview Today</a:t>
            </a:r>
          </a:p>
        </p:txBody>
      </p:sp>
      <p:pic>
        <p:nvPicPr>
          <p:cNvPr id="13" name="Picture 12">
            <a:extLst>
              <a:ext uri="{FF2B5EF4-FFF2-40B4-BE49-F238E27FC236}">
                <a16:creationId xmlns:a16="http://schemas.microsoft.com/office/drawing/2014/main" id="{908D7C0D-3553-8741-AE7A-E93080F39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6" y="1519469"/>
            <a:ext cx="8571005" cy="4942337"/>
          </a:xfrm>
          <a:prstGeom prst="rect">
            <a:avLst/>
          </a:prstGeom>
        </p:spPr>
      </p:pic>
      <p:pic>
        <p:nvPicPr>
          <p:cNvPr id="17" name="Picture 16">
            <a:extLst>
              <a:ext uri="{FF2B5EF4-FFF2-40B4-BE49-F238E27FC236}">
                <a16:creationId xmlns:a16="http://schemas.microsoft.com/office/drawing/2014/main" id="{3727A53E-E2A5-C543-A94B-E81A86E8F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421" y="1023544"/>
            <a:ext cx="10315321" cy="5641297"/>
          </a:xfrm>
          <a:prstGeom prst="rect">
            <a:avLst/>
          </a:prstGeom>
        </p:spPr>
      </p:pic>
    </p:spTree>
    <p:extLst>
      <p:ext uri="{BB962C8B-B14F-4D97-AF65-F5344CB8AC3E}">
        <p14:creationId xmlns:p14="http://schemas.microsoft.com/office/powerpoint/2010/main" val="4134626203"/>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1B2A2E-3691-4889-A3F3-B5F092DC057D}"/>
              </a:ext>
            </a:extLst>
          </p:cNvPr>
          <p:cNvSpPr>
            <a:spLocks noGrp="1"/>
          </p:cNvSpPr>
          <p:nvPr>
            <p:ph idx="1"/>
          </p:nvPr>
        </p:nvSpPr>
        <p:spPr>
          <a:xfrm>
            <a:off x="27902" y="1469950"/>
            <a:ext cx="6289805" cy="5388049"/>
          </a:xfrm>
        </p:spPr>
        <p:txBody>
          <a:bodyPr vert="horz" lIns="91440" tIns="45720" rIns="91440" bIns="45720" rtlCol="0" anchor="t">
            <a:normAutofit/>
          </a:bodyPr>
          <a:lstStyle/>
          <a:p>
            <a:pPr marL="457200" lvl="1" indent="0">
              <a:buNone/>
            </a:pPr>
            <a:endParaRPr lang="en-US" sz="2800" dirty="0"/>
          </a:p>
          <a:p>
            <a:pPr lvl="1"/>
            <a:r>
              <a:rPr lang="en-US" sz="2800" dirty="0"/>
              <a:t>Sustainability @BU App will host personalized challenges for FA Staff. </a:t>
            </a:r>
          </a:p>
          <a:p>
            <a:pPr lvl="1"/>
            <a:endParaRPr lang="en-US" sz="2800" dirty="0"/>
          </a:p>
          <a:p>
            <a:pPr lvl="1"/>
            <a:r>
              <a:rPr lang="en-US" sz="2800" dirty="0">
                <a:ea typeface="+mj-lt"/>
                <a:cs typeface="+mj-lt"/>
              </a:rPr>
              <a:t>New Employee Onboarding and Orientation</a:t>
            </a:r>
          </a:p>
          <a:p>
            <a:pPr lvl="1"/>
            <a:endParaRPr lang="en-US" sz="2800" dirty="0">
              <a:ea typeface="+mj-lt"/>
              <a:cs typeface="+mj-lt"/>
            </a:endParaRPr>
          </a:p>
          <a:p>
            <a:pPr lvl="1"/>
            <a:r>
              <a:rPr lang="en-US" sz="2800" dirty="0"/>
              <a:t>Eco-events (guest speakers, lunch/learn)</a:t>
            </a:r>
            <a:endParaRPr lang="en-US" dirty="0"/>
          </a:p>
          <a:p>
            <a:pPr marL="914400" lvl="2" indent="0">
              <a:buNone/>
            </a:pPr>
            <a:endParaRPr lang="en-US" sz="2800" dirty="0"/>
          </a:p>
          <a:p>
            <a:endParaRPr lang="en-US" dirty="0"/>
          </a:p>
        </p:txBody>
      </p:sp>
      <p:sp>
        <p:nvSpPr>
          <p:cNvPr id="4" name="Title 1">
            <a:extLst>
              <a:ext uri="{FF2B5EF4-FFF2-40B4-BE49-F238E27FC236}">
                <a16:creationId xmlns:a16="http://schemas.microsoft.com/office/drawing/2014/main" id="{DACB49F5-D367-43CC-AE2A-5CD05FCA88E8}"/>
              </a:ext>
            </a:extLst>
          </p:cNvPr>
          <p:cNvSpPr>
            <a:spLocks noGrp="1"/>
          </p:cNvSpPr>
          <p:nvPr>
            <p:ph type="title"/>
          </p:nvPr>
        </p:nvSpPr>
        <p:spPr>
          <a:xfrm>
            <a:off x="332942" y="152401"/>
            <a:ext cx="11526115" cy="688463"/>
          </a:xfrm>
          <a:ln>
            <a:solidFill>
              <a:schemeClr val="tx2">
                <a:lumMod val="50000"/>
                <a:lumOff val="50000"/>
              </a:schemeClr>
            </a:solidFill>
          </a:ln>
        </p:spPr>
        <p:txBody>
          <a:bodyPr anchor="ctr">
            <a:normAutofit fontScale="90000"/>
          </a:bodyPr>
          <a:lstStyle/>
          <a:p>
            <a:pPr algn="ctr"/>
            <a:br>
              <a:rPr lang="en-US" sz="4000" dirty="0"/>
            </a:br>
            <a:r>
              <a:rPr lang="en-US" sz="4000" dirty="0"/>
              <a:t>Sustainability in Financial Affairs</a:t>
            </a:r>
            <a:br>
              <a:rPr lang="en-US" sz="2800" dirty="0"/>
            </a:br>
            <a:endParaRPr lang="en-US" sz="2800" dirty="0"/>
          </a:p>
        </p:txBody>
      </p:sp>
      <p:pic>
        <p:nvPicPr>
          <p:cNvPr id="5" name="Picture 6" descr="Graphical user interface, text, application&#10;&#10;Description automatically generated">
            <a:extLst>
              <a:ext uri="{FF2B5EF4-FFF2-40B4-BE49-F238E27FC236}">
                <a16:creationId xmlns:a16="http://schemas.microsoft.com/office/drawing/2014/main" id="{BD420603-0B4F-4244-AB0E-98D09DCEEC57}"/>
              </a:ext>
            </a:extLst>
          </p:cNvPr>
          <p:cNvPicPr>
            <a:picLocks noChangeAspect="1"/>
          </p:cNvPicPr>
          <p:nvPr/>
        </p:nvPicPr>
        <p:blipFill>
          <a:blip r:embed="rId3"/>
          <a:stretch>
            <a:fillRect/>
          </a:stretch>
        </p:blipFill>
        <p:spPr>
          <a:xfrm>
            <a:off x="6063101" y="2051002"/>
            <a:ext cx="5966974" cy="3471974"/>
          </a:xfrm>
          <a:prstGeom prst="rect">
            <a:avLst/>
          </a:prstGeom>
        </p:spPr>
      </p:pic>
      <p:pic>
        <p:nvPicPr>
          <p:cNvPr id="11" name="Picture 11" descr="Graphical user interface, application&#10;&#10;Description automatically generated">
            <a:extLst>
              <a:ext uri="{FF2B5EF4-FFF2-40B4-BE49-F238E27FC236}">
                <a16:creationId xmlns:a16="http://schemas.microsoft.com/office/drawing/2014/main" id="{769AD5F0-52C7-46B2-B86B-D2F5FE29E8A1}"/>
              </a:ext>
            </a:extLst>
          </p:cNvPr>
          <p:cNvPicPr>
            <a:picLocks noChangeAspect="1"/>
          </p:cNvPicPr>
          <p:nvPr/>
        </p:nvPicPr>
        <p:blipFill>
          <a:blip r:embed="rId4"/>
          <a:stretch>
            <a:fillRect/>
          </a:stretch>
        </p:blipFill>
        <p:spPr>
          <a:xfrm>
            <a:off x="6063101" y="1963717"/>
            <a:ext cx="5865825" cy="3311345"/>
          </a:xfrm>
          <a:prstGeom prst="rect">
            <a:avLst/>
          </a:prstGeom>
        </p:spPr>
      </p:pic>
      <p:pic>
        <p:nvPicPr>
          <p:cNvPr id="8" name="Picture 2">
            <a:extLst>
              <a:ext uri="{FF2B5EF4-FFF2-40B4-BE49-F238E27FC236}">
                <a16:creationId xmlns:a16="http://schemas.microsoft.com/office/drawing/2014/main" id="{A5A90818-4AF9-224A-AA38-DB201506A7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1107" y="5943076"/>
            <a:ext cx="1280893" cy="9149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5CE8261-A37F-6E4C-88C4-51B496432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2148" y="3257325"/>
            <a:ext cx="6539405" cy="2704432"/>
          </a:xfrm>
          <a:prstGeom prst="rect">
            <a:avLst/>
          </a:prstGeom>
        </p:spPr>
      </p:pic>
      <p:pic>
        <p:nvPicPr>
          <p:cNvPr id="16" name="Picture 15">
            <a:extLst>
              <a:ext uri="{FF2B5EF4-FFF2-40B4-BE49-F238E27FC236}">
                <a16:creationId xmlns:a16="http://schemas.microsoft.com/office/drawing/2014/main" id="{B90357FE-1063-CE4E-B067-A715C0240B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6979" y="2851484"/>
            <a:ext cx="5381182" cy="3258884"/>
          </a:xfrm>
          <a:prstGeom prst="rect">
            <a:avLst/>
          </a:prstGeom>
        </p:spPr>
      </p:pic>
      <p:pic>
        <p:nvPicPr>
          <p:cNvPr id="6" name="Picture 5">
            <a:extLst>
              <a:ext uri="{FF2B5EF4-FFF2-40B4-BE49-F238E27FC236}">
                <a16:creationId xmlns:a16="http://schemas.microsoft.com/office/drawing/2014/main" id="{A55C9660-1BEC-5D49-AC13-7EECB56C3C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3547" y="1495654"/>
            <a:ext cx="3020622" cy="5139085"/>
          </a:xfrm>
          <a:prstGeom prst="rect">
            <a:avLst/>
          </a:prstGeom>
        </p:spPr>
      </p:pic>
      <p:pic>
        <p:nvPicPr>
          <p:cNvPr id="12" name="Picture 11">
            <a:extLst>
              <a:ext uri="{FF2B5EF4-FFF2-40B4-BE49-F238E27FC236}">
                <a16:creationId xmlns:a16="http://schemas.microsoft.com/office/drawing/2014/main" id="{A122F653-6EB4-8748-A3F1-9C5E2AFC29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64607" y="1495654"/>
            <a:ext cx="3020622" cy="5243800"/>
          </a:xfrm>
          <a:prstGeom prst="rect">
            <a:avLst/>
          </a:prstGeom>
        </p:spPr>
      </p:pic>
      <p:pic>
        <p:nvPicPr>
          <p:cNvPr id="7" name="Picture 6">
            <a:extLst>
              <a:ext uri="{FF2B5EF4-FFF2-40B4-BE49-F238E27FC236}">
                <a16:creationId xmlns:a16="http://schemas.microsoft.com/office/drawing/2014/main" id="{5E19F463-FA88-BE48-9F69-8E51EBBEC9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2500" y="1092964"/>
            <a:ext cx="3029263" cy="5388050"/>
          </a:xfrm>
          <a:prstGeom prst="rect">
            <a:avLst/>
          </a:prstGeom>
        </p:spPr>
      </p:pic>
    </p:spTree>
    <p:extLst>
      <p:ext uri="{BB962C8B-B14F-4D97-AF65-F5344CB8AC3E}">
        <p14:creationId xmlns:p14="http://schemas.microsoft.com/office/powerpoint/2010/main" val="357782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
                                            <p:txEl>
                                              <p:pRg st="3" end="3"/>
                                            </p:txEl>
                                          </p:spTgt>
                                        </p:tgtEl>
                                        <p:attrNameLst>
                                          <p:attrName>style.visibility</p:attrName>
                                        </p:attrNameLst>
                                      </p:cBhvr>
                                      <p:to>
                                        <p:strVal val="visible"/>
                                      </p:to>
                                    </p:set>
                                    <p:animEffect transition="in" filter="dissolve">
                                      <p:cBhvr>
                                        <p:cTn id="56" dur="500"/>
                                        <p:tgtEl>
                                          <p:spTgt spid="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xit" presetSubtype="10" fill="hold" nodeType="clickEffect">
                                  <p:stCondLst>
                                    <p:cond delay="0"/>
                                  </p:stCondLst>
                                  <p:childTnLst>
                                    <p:animEffect transition="out" filter="blinds(horizontal)">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2267-37F8-447C-8112-BC9EDC3135D4}"/>
              </a:ext>
            </a:extLst>
          </p:cNvPr>
          <p:cNvSpPr>
            <a:spLocks noGrp="1"/>
          </p:cNvSpPr>
          <p:nvPr>
            <p:ph type="title"/>
          </p:nvPr>
        </p:nvSpPr>
        <p:spPr>
          <a:xfrm>
            <a:off x="356261" y="381000"/>
            <a:ext cx="11502364" cy="620699"/>
          </a:xfrm>
          <a:ln>
            <a:solidFill>
              <a:schemeClr val="tx2">
                <a:lumMod val="50000"/>
                <a:lumOff val="50000"/>
              </a:schemeClr>
            </a:solidFill>
          </a:ln>
        </p:spPr>
        <p:txBody>
          <a:bodyPr anchor="ctr">
            <a:noAutofit/>
          </a:bodyPr>
          <a:lstStyle/>
          <a:p>
            <a:pPr algn="ctr"/>
            <a:r>
              <a:rPr lang="en-US" sz="3600" dirty="0"/>
              <a:t>Sustainability in Financial Affairs</a:t>
            </a:r>
          </a:p>
        </p:txBody>
      </p:sp>
      <p:sp>
        <p:nvSpPr>
          <p:cNvPr id="3" name="Content Placeholder 2">
            <a:extLst>
              <a:ext uri="{FF2B5EF4-FFF2-40B4-BE49-F238E27FC236}">
                <a16:creationId xmlns:a16="http://schemas.microsoft.com/office/drawing/2014/main" id="{8859C084-514C-458A-A132-8786C2BD753F}"/>
              </a:ext>
            </a:extLst>
          </p:cNvPr>
          <p:cNvSpPr>
            <a:spLocks noGrp="1"/>
          </p:cNvSpPr>
          <p:nvPr>
            <p:ph idx="1"/>
          </p:nvPr>
        </p:nvSpPr>
        <p:spPr>
          <a:xfrm>
            <a:off x="187818" y="1553274"/>
            <a:ext cx="6537575" cy="5577443"/>
          </a:xfrm>
        </p:spPr>
        <p:txBody>
          <a:bodyPr anchor="ctr">
            <a:normAutofit/>
          </a:bodyPr>
          <a:lstStyle/>
          <a:p>
            <a:pPr marL="457200" lvl="1" indent="0">
              <a:buNone/>
            </a:pPr>
            <a:endParaRPr lang="en-US" dirty="0"/>
          </a:p>
          <a:p>
            <a:pPr>
              <a:lnSpc>
                <a:spcPct val="250000"/>
              </a:lnSpc>
            </a:pPr>
            <a:r>
              <a:rPr lang="en-US" sz="2800" dirty="0"/>
              <a:t>FA Sustainability webpage</a:t>
            </a:r>
          </a:p>
          <a:p>
            <a:pPr>
              <a:lnSpc>
                <a:spcPct val="250000"/>
              </a:lnSpc>
            </a:pPr>
            <a:r>
              <a:rPr lang="en-US" sz="2800" dirty="0"/>
              <a:t>Digital Signage</a:t>
            </a:r>
          </a:p>
          <a:p>
            <a:pPr>
              <a:lnSpc>
                <a:spcPct val="250000"/>
              </a:lnSpc>
            </a:pPr>
            <a:r>
              <a:rPr lang="en-US" sz="2800" dirty="0"/>
              <a:t>CFOGreen@BU.edu</a:t>
            </a:r>
          </a:p>
          <a:p>
            <a:pPr marL="0" indent="0">
              <a:buNone/>
            </a:pPr>
            <a:endParaRPr lang="en-US" sz="3200" dirty="0"/>
          </a:p>
          <a:p>
            <a:endParaRPr lang="en-US" sz="3200" dirty="0"/>
          </a:p>
          <a:p>
            <a:pPr marL="457200" lvl="1" indent="0">
              <a:buNone/>
            </a:pPr>
            <a:endParaRPr lang="en-US" sz="2600" dirty="0"/>
          </a:p>
          <a:p>
            <a:pPr lvl="1"/>
            <a:endParaRPr lang="en-US" dirty="0"/>
          </a:p>
        </p:txBody>
      </p:sp>
      <p:pic>
        <p:nvPicPr>
          <p:cNvPr id="5" name="Picture 2">
            <a:extLst>
              <a:ext uri="{FF2B5EF4-FFF2-40B4-BE49-F238E27FC236}">
                <a16:creationId xmlns:a16="http://schemas.microsoft.com/office/drawing/2014/main" id="{8571A5DE-ECA1-49BC-915A-EDF666C32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501" y="5748565"/>
            <a:ext cx="1532499" cy="10946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Text&#10;&#10;Description automatically generated">
            <a:extLst>
              <a:ext uri="{FF2B5EF4-FFF2-40B4-BE49-F238E27FC236}">
                <a16:creationId xmlns:a16="http://schemas.microsoft.com/office/drawing/2014/main" id="{A35614EC-D2D5-469E-8231-E90F41675D5C}"/>
              </a:ext>
            </a:extLst>
          </p:cNvPr>
          <p:cNvPicPr>
            <a:picLocks noChangeAspect="1"/>
          </p:cNvPicPr>
          <p:nvPr/>
        </p:nvPicPr>
        <p:blipFill>
          <a:blip r:embed="rId4"/>
          <a:stretch>
            <a:fillRect/>
          </a:stretch>
        </p:blipFill>
        <p:spPr>
          <a:xfrm>
            <a:off x="231228" y="5920421"/>
            <a:ext cx="2743200" cy="754055"/>
          </a:xfrm>
          <a:prstGeom prst="rect">
            <a:avLst/>
          </a:prstGeom>
        </p:spPr>
      </p:pic>
      <p:pic>
        <p:nvPicPr>
          <p:cNvPr id="11" name="Picture 10">
            <a:extLst>
              <a:ext uri="{FF2B5EF4-FFF2-40B4-BE49-F238E27FC236}">
                <a16:creationId xmlns:a16="http://schemas.microsoft.com/office/drawing/2014/main" id="{24390988-FA1B-0444-B4F5-DA906AC7E6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0011" y="1553274"/>
            <a:ext cx="5017108" cy="4922801"/>
          </a:xfrm>
          <a:prstGeom prst="rect">
            <a:avLst/>
          </a:prstGeom>
        </p:spPr>
      </p:pic>
      <p:pic>
        <p:nvPicPr>
          <p:cNvPr id="6" name="Picture 5">
            <a:extLst>
              <a:ext uri="{FF2B5EF4-FFF2-40B4-BE49-F238E27FC236}">
                <a16:creationId xmlns:a16="http://schemas.microsoft.com/office/drawing/2014/main" id="{1AB26263-07FE-194A-8A4C-5CCCE4A5F6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580" y="1645331"/>
            <a:ext cx="6854170" cy="4187113"/>
          </a:xfrm>
          <a:prstGeom prst="rect">
            <a:avLst/>
          </a:prstGeom>
        </p:spPr>
      </p:pic>
      <p:pic>
        <p:nvPicPr>
          <p:cNvPr id="8" name="Picture 7">
            <a:extLst>
              <a:ext uri="{FF2B5EF4-FFF2-40B4-BE49-F238E27FC236}">
                <a16:creationId xmlns:a16="http://schemas.microsoft.com/office/drawing/2014/main" id="{7B91C9F4-FE7F-414E-AF7D-4EB51B32BD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7579" y="1834146"/>
            <a:ext cx="7441046" cy="3914419"/>
          </a:xfrm>
          <a:prstGeom prst="rect">
            <a:avLst/>
          </a:prstGeom>
        </p:spPr>
      </p:pic>
    </p:spTree>
    <p:extLst>
      <p:ext uri="{BB962C8B-B14F-4D97-AF65-F5344CB8AC3E}">
        <p14:creationId xmlns:p14="http://schemas.microsoft.com/office/powerpoint/2010/main" val="630653951"/>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6349A-C2EA-4AE4-AE57-4A53719CC146}"/>
              </a:ext>
            </a:extLst>
          </p:cNvPr>
          <p:cNvSpPr>
            <a:spLocks noGrp="1"/>
          </p:cNvSpPr>
          <p:nvPr>
            <p:ph type="title"/>
          </p:nvPr>
        </p:nvSpPr>
        <p:spPr>
          <a:xfrm>
            <a:off x="1352549" y="299115"/>
            <a:ext cx="9486900" cy="1094642"/>
          </a:xfrm>
          <a:ln>
            <a:solidFill>
              <a:schemeClr val="tx2">
                <a:lumMod val="50000"/>
                <a:lumOff val="50000"/>
              </a:schemeClr>
            </a:solidFill>
          </a:ln>
        </p:spPr>
        <p:txBody>
          <a:bodyPr anchor="ctr">
            <a:normAutofit/>
          </a:bodyPr>
          <a:lstStyle/>
          <a:p>
            <a:pPr algn="ctr"/>
            <a:r>
              <a:rPr lang="en-US" sz="4000" u="sng" dirty="0">
                <a:solidFill>
                  <a:srgbClr val="0070C0"/>
                </a:solidFill>
              </a:rPr>
              <a:t>Questions?</a:t>
            </a:r>
          </a:p>
        </p:txBody>
      </p:sp>
      <p:pic>
        <p:nvPicPr>
          <p:cNvPr id="2050" name="Picture 2">
            <a:extLst>
              <a:ext uri="{FF2B5EF4-FFF2-40B4-BE49-F238E27FC236}">
                <a16:creationId xmlns:a16="http://schemas.microsoft.com/office/drawing/2014/main" id="{F5D8EA61-E8E5-4617-BA67-3F7645105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500" y="5695075"/>
            <a:ext cx="1532499" cy="10946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B40B49D-F81A-704D-9AB0-0DD8573F3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13" y="1670487"/>
            <a:ext cx="6266374" cy="3517025"/>
          </a:xfrm>
          <a:prstGeom prst="rect">
            <a:avLst/>
          </a:prstGeom>
        </p:spPr>
      </p:pic>
      <p:sp>
        <p:nvSpPr>
          <p:cNvPr id="8" name="TextBox 7">
            <a:extLst>
              <a:ext uri="{FF2B5EF4-FFF2-40B4-BE49-F238E27FC236}">
                <a16:creationId xmlns:a16="http://schemas.microsoft.com/office/drawing/2014/main" id="{BFB71F8E-EB13-144B-8175-78A2F6C0C721}"/>
              </a:ext>
            </a:extLst>
          </p:cNvPr>
          <p:cNvSpPr txBox="1"/>
          <p:nvPr/>
        </p:nvSpPr>
        <p:spPr>
          <a:xfrm>
            <a:off x="2962812" y="5464242"/>
            <a:ext cx="6266374" cy="461665"/>
          </a:xfrm>
          <a:prstGeom prst="rect">
            <a:avLst/>
          </a:prstGeom>
          <a:noFill/>
        </p:spPr>
        <p:txBody>
          <a:bodyPr wrap="square" rtlCol="0">
            <a:spAutoFit/>
          </a:bodyPr>
          <a:lstStyle/>
          <a:p>
            <a:r>
              <a:rPr lang="en-US" sz="2400" u="sng" dirty="0">
                <a:solidFill>
                  <a:srgbClr val="0070C0"/>
                </a:solidFill>
                <a:hlinkClick r:id="rId5">
                  <a:extLst>
                    <a:ext uri="{A12FA001-AC4F-418D-AE19-62706E023703}">
                      <ahyp:hlinkClr xmlns:ahyp="http://schemas.microsoft.com/office/drawing/2018/hyperlinkcolor" val="tx"/>
                    </a:ext>
                  </a:extLst>
                </a:hlinkClick>
              </a:rPr>
              <a:t>CFOGreen   ~   Sustainability in Financial Affairs</a:t>
            </a:r>
            <a:endParaRPr lang="en-US" sz="2400" u="sng" dirty="0">
              <a:solidFill>
                <a:srgbClr val="0070C0"/>
              </a:solidFill>
            </a:endParaRPr>
          </a:p>
        </p:txBody>
      </p:sp>
    </p:spTree>
    <p:extLst>
      <p:ext uri="{BB962C8B-B14F-4D97-AF65-F5344CB8AC3E}">
        <p14:creationId xmlns:p14="http://schemas.microsoft.com/office/powerpoint/2010/main" val="3938641496"/>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AFA417-50AE-AE4D-9BCE-566A37CEF06F}"/>
              </a:ext>
            </a:extLst>
          </p:cNvPr>
          <p:cNvSpPr>
            <a:spLocks noGrp="1"/>
          </p:cNvSpPr>
          <p:nvPr>
            <p:ph type="title"/>
          </p:nvPr>
        </p:nvSpPr>
        <p:spPr>
          <a:xfrm>
            <a:off x="1172600" y="258289"/>
            <a:ext cx="9617529" cy="747551"/>
          </a:xfrm>
          <a:ln>
            <a:solidFill>
              <a:schemeClr val="tx2">
                <a:lumMod val="50000"/>
                <a:lumOff val="50000"/>
              </a:schemeClr>
            </a:solidFill>
          </a:ln>
        </p:spPr>
        <p:txBody>
          <a:bodyPr anchor="ctr">
            <a:normAutofit/>
          </a:bodyPr>
          <a:lstStyle/>
          <a:p>
            <a:pPr algn="ctr"/>
            <a:r>
              <a:rPr lang="en-US" sz="3100" dirty="0"/>
              <a:t>Green Office certification tracker</a:t>
            </a:r>
          </a:p>
        </p:txBody>
      </p:sp>
      <p:pic>
        <p:nvPicPr>
          <p:cNvPr id="8" name="Picture 7">
            <a:extLst>
              <a:ext uri="{FF2B5EF4-FFF2-40B4-BE49-F238E27FC236}">
                <a16:creationId xmlns:a16="http://schemas.microsoft.com/office/drawing/2014/main" id="{0033965B-B75C-C747-9822-FA52CF601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527" y="1101775"/>
            <a:ext cx="8099674" cy="5497936"/>
          </a:xfrm>
          <a:prstGeom prst="rect">
            <a:avLst/>
          </a:prstGeom>
        </p:spPr>
      </p:pic>
      <p:pic>
        <p:nvPicPr>
          <p:cNvPr id="9" name="Picture 2">
            <a:extLst>
              <a:ext uri="{FF2B5EF4-FFF2-40B4-BE49-F238E27FC236}">
                <a16:creationId xmlns:a16="http://schemas.microsoft.com/office/drawing/2014/main" id="{FB5190F9-394E-E247-AA4D-5EEB92105E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0129" y="5981885"/>
            <a:ext cx="1532499" cy="1094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478274"/>
      </p:ext>
    </p:extLst>
  </p:cSld>
  <p:clrMapOvr>
    <a:masterClrMapping/>
  </p:clrMapOvr>
  <mc:AlternateContent xmlns:mc="http://schemas.openxmlformats.org/markup-compatibility/2006" xmlns:p14="http://schemas.microsoft.com/office/powerpoint/2010/main">
    <mc:Choice Requires="p14">
      <p:transition p14:dur="250">
        <p:fade thruBlk="1"/>
      </p:transition>
    </mc:Choice>
    <mc:Fallback xmlns="">
      <p:transition>
        <p:fade thruBlk="1"/>
      </p:transition>
    </mc:Fallback>
  </mc:AlternateContent>
</p:sld>
</file>

<file path=ppt/theme/theme1.xml><?xml version="1.0" encoding="utf-8"?>
<a:theme xmlns:a="http://schemas.openxmlformats.org/drawingml/2006/main" name="ClassicFrameVTI">
  <a:themeElements>
    <a:clrScheme name="AnalogousFromLightSeed_2SEEDS">
      <a:dk1>
        <a:srgbClr val="000000"/>
      </a:dk1>
      <a:lt1>
        <a:srgbClr val="FFFFFF"/>
      </a:lt1>
      <a:dk2>
        <a:srgbClr val="413424"/>
      </a:dk2>
      <a:lt2>
        <a:srgbClr val="E8E6E2"/>
      </a:lt2>
      <a:accent1>
        <a:srgbClr val="7F93BA"/>
      </a:accent1>
      <a:accent2>
        <a:srgbClr val="7AA9B7"/>
      </a:accent2>
      <a:accent3>
        <a:srgbClr val="9996C6"/>
      </a:accent3>
      <a:accent4>
        <a:srgbClr val="BA8B7F"/>
      </a:accent4>
      <a:accent5>
        <a:srgbClr val="B5A17E"/>
      </a:accent5>
      <a:accent6>
        <a:srgbClr val="A5A772"/>
      </a:accent6>
      <a:hlink>
        <a:srgbClr val="94805A"/>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722e007-a8b5-465a-a59d-483b8fa4c254">
      <UserInfo>
        <DisplayName>Masterson, Brian Michael</DisplayName>
        <AccountId>11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FB77D3A9AE9348838606C1416DC239" ma:contentTypeVersion="7" ma:contentTypeDescription="Create a new document." ma:contentTypeScope="" ma:versionID="3a9cb2d4aebb898d0fbc2aeba487e009">
  <xsd:schema xmlns:xsd="http://www.w3.org/2001/XMLSchema" xmlns:xs="http://www.w3.org/2001/XMLSchema" xmlns:p="http://schemas.microsoft.com/office/2006/metadata/properties" xmlns:ns2="7c9104f7-b328-4f4a-aa16-fc602905a357" xmlns:ns3="5722e007-a8b5-465a-a59d-483b8fa4c254" targetNamespace="http://schemas.microsoft.com/office/2006/metadata/properties" ma:root="true" ma:fieldsID="efeefad6c5cd019d1cd355d78f56266b" ns2:_="" ns3:_="">
    <xsd:import namespace="7c9104f7-b328-4f4a-aa16-fc602905a357"/>
    <xsd:import namespace="5722e007-a8b5-465a-a59d-483b8fa4c2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104f7-b328-4f4a-aa16-fc602905a3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22e007-a8b5-465a-a59d-483b8fa4c25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D2878F-FA50-4139-AC2F-9FB352E6C188}">
  <ds:schemaRefs>
    <ds:schemaRef ds:uri="http://schemas.microsoft.com/sharepoint/v3/contenttype/forms"/>
  </ds:schemaRefs>
</ds:datastoreItem>
</file>

<file path=customXml/itemProps2.xml><?xml version="1.0" encoding="utf-8"?>
<ds:datastoreItem xmlns:ds="http://schemas.openxmlformats.org/officeDocument/2006/customXml" ds:itemID="{257744CB-24AE-44C5-AB30-CEF74DFC8EC6}">
  <ds:schemaRefs>
    <ds:schemaRef ds:uri="5722e007-a8b5-465a-a59d-483b8fa4c25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EC462B0-7A2C-43A3-A266-A66B199E5A21}">
  <ds:schemaRefs>
    <ds:schemaRef ds:uri="5722e007-a8b5-465a-a59d-483b8fa4c254"/>
    <ds:schemaRef ds:uri="7c9104f7-b328-4f4a-aa16-fc602905a3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24234</TotalTime>
  <Words>1285</Words>
  <Application>Microsoft Macintosh PowerPoint</Application>
  <PresentationFormat>Widescreen</PresentationFormat>
  <Paragraphs>89</Paragraphs>
  <Slides>9</Slides>
  <Notes>8</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Gill Sans MT</vt:lpstr>
      <vt:lpstr>Goudy Old Style</vt:lpstr>
      <vt:lpstr>ClassicFrameVTI</vt:lpstr>
      <vt:lpstr>Financial Affairs</vt:lpstr>
      <vt:lpstr>Sustainability in Financial Affairs</vt:lpstr>
      <vt:lpstr>Sustainability in Financial Affairs</vt:lpstr>
      <vt:lpstr>PowerPoint Presentation</vt:lpstr>
      <vt:lpstr>Sustainability in Financial Affairs</vt:lpstr>
      <vt:lpstr> Sustainability in Financial Affairs </vt:lpstr>
      <vt:lpstr>Sustainability in Financial Affairs</vt:lpstr>
      <vt:lpstr>Questions?</vt:lpstr>
      <vt:lpstr>Green Office certification tracker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Affairs</dc:title>
  <dc:creator>Masterson, Brian Michael</dc:creator>
  <cp:lastModifiedBy>Regan, Rachelle M</cp:lastModifiedBy>
  <cp:revision>384</cp:revision>
  <cp:lastPrinted>2022-04-26T18:55:23Z</cp:lastPrinted>
  <dcterms:created xsi:type="dcterms:W3CDTF">2021-03-15T00:59:11Z</dcterms:created>
  <dcterms:modified xsi:type="dcterms:W3CDTF">2022-04-27T12:46:14Z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0x0101002FFB77D3A9AE9348838606C1416DC239</vt:lpwstr>
  </property>
</Properties>
</file>