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handoutMasterIdLst>
    <p:handoutMasterId r:id="rId21"/>
  </p:handoutMasterIdLst>
  <p:sldIdLst>
    <p:sldId id="269" r:id="rId2"/>
    <p:sldId id="270" r:id="rId3"/>
    <p:sldId id="271" r:id="rId4"/>
    <p:sldId id="272" r:id="rId5"/>
    <p:sldId id="274" r:id="rId6"/>
    <p:sldId id="275" r:id="rId7"/>
    <p:sldId id="276" r:id="rId8"/>
    <p:sldId id="277" r:id="rId9"/>
    <p:sldId id="257" r:id="rId10"/>
    <p:sldId id="258" r:id="rId11"/>
    <p:sldId id="260" r:id="rId12"/>
    <p:sldId id="261" r:id="rId13"/>
    <p:sldId id="263" r:id="rId14"/>
    <p:sldId id="264" r:id="rId15"/>
    <p:sldId id="265" r:id="rId16"/>
    <p:sldId id="266"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57" autoAdjust="0"/>
  </p:normalViewPr>
  <p:slideViewPr>
    <p:cSldViewPr>
      <p:cViewPr varScale="1">
        <p:scale>
          <a:sx n="100" d="100"/>
          <a:sy n="100" d="100"/>
        </p:scale>
        <p:origin x="-19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FAE0D4-9660-48BF-B9D1-DD150BF51F82}" type="datetimeFigureOut">
              <a:rPr lang="en-US" smtClean="0"/>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3E9F41-D7F4-4EBF-9790-D9D4272F59C8}" type="slidenum">
              <a:rPr lang="en-US" smtClean="0"/>
              <a:t>‹#›</a:t>
            </a:fld>
            <a:endParaRPr lang="en-US"/>
          </a:p>
        </p:txBody>
      </p:sp>
    </p:spTree>
    <p:extLst>
      <p:ext uri="{BB962C8B-B14F-4D97-AF65-F5344CB8AC3E}">
        <p14:creationId xmlns:p14="http://schemas.microsoft.com/office/powerpoint/2010/main" val="1473891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0B259D-EC01-4E29-8929-A449934EBFF5}" type="datetimeFigureOut">
              <a:rPr lang="en-US" smtClean="0"/>
              <a:t>1/22/2015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EC465-9FCE-4420-92FD-C97C714F8CA3}" type="slidenum">
              <a:rPr lang="en-US" smtClean="0"/>
              <a:t>‹#›</a:t>
            </a:fld>
            <a:endParaRPr lang="en-US"/>
          </a:p>
        </p:txBody>
      </p:sp>
    </p:spTree>
    <p:extLst>
      <p:ext uri="{BB962C8B-B14F-4D97-AF65-F5344CB8AC3E}">
        <p14:creationId xmlns:p14="http://schemas.microsoft.com/office/powerpoint/2010/main" val="2162970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800" kern="1200" baseline="0" dirty="0" smtClean="0">
                <a:solidFill>
                  <a:schemeClr val="tx1"/>
                </a:solidFill>
                <a:latin typeface="+mn-lt"/>
                <a:ea typeface="+mn-ea"/>
                <a:cs typeface="+mn-cs"/>
              </a:rPr>
              <a:t>A first impression – DO NOT</a:t>
            </a:r>
            <a:r>
              <a:rPr lang="en-US" sz="800" kern="1200" dirty="0" smtClean="0">
                <a:solidFill>
                  <a:schemeClr val="tx1"/>
                </a:solidFill>
                <a:latin typeface="+mn-lt"/>
                <a:ea typeface="+mn-ea"/>
                <a:cs typeface="+mn-cs"/>
              </a:rPr>
              <a:t> underestimate its importance!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800" kern="1200" dirty="0" smtClean="0">
                <a:solidFill>
                  <a:schemeClr val="tx1"/>
                </a:solidFill>
                <a:latin typeface="+mn-lt"/>
                <a:ea typeface="+mn-ea"/>
                <a:cs typeface="+mn-cs"/>
              </a:rPr>
              <a:t>A</a:t>
            </a:r>
            <a:r>
              <a:rPr lang="en-US" sz="800" kern="1200" baseline="0" dirty="0" smtClean="0">
                <a:solidFill>
                  <a:schemeClr val="tx1"/>
                </a:solidFill>
                <a:latin typeface="+mn-lt"/>
                <a:ea typeface="+mn-ea"/>
                <a:cs typeface="+mn-cs"/>
              </a:rPr>
              <a:t> summary </a:t>
            </a:r>
            <a:r>
              <a:rPr lang="en-US" sz="800" kern="1200" dirty="0" smtClean="0">
                <a:solidFill>
                  <a:schemeClr val="tx1"/>
                </a:solidFill>
                <a:latin typeface="+mn-lt"/>
                <a:ea typeface="+mn-ea"/>
                <a:cs typeface="+mn-cs"/>
              </a:rPr>
              <a:t>of your professional, personal experiences and skills relevant to the position you are seeking</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800" kern="1200" dirty="0" smtClean="0">
                <a:solidFill>
                  <a:schemeClr val="tx1"/>
                </a:solidFill>
                <a:latin typeface="+mn-lt"/>
                <a:ea typeface="+mn-ea"/>
                <a:cs typeface="+mn-cs"/>
              </a:rPr>
              <a:t>A reflection of your education, accomplishments, volunteer and community activities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800" kern="1200" dirty="0" smtClean="0">
                <a:solidFill>
                  <a:schemeClr val="tx1"/>
                </a:solidFill>
                <a:latin typeface="+mn-lt"/>
                <a:ea typeface="+mn-ea"/>
                <a:cs typeface="+mn-cs"/>
              </a:rPr>
              <a:t> Resumes and CV's are designed to assist in getting the interview, not the</a:t>
            </a:r>
            <a:r>
              <a:rPr lang="en-US" sz="800" kern="1200" baseline="0" dirty="0" smtClean="0">
                <a:solidFill>
                  <a:schemeClr val="tx1"/>
                </a:solidFill>
                <a:latin typeface="+mn-lt"/>
                <a:ea typeface="+mn-ea"/>
                <a:cs typeface="+mn-cs"/>
              </a:rPr>
              <a:t> residency spot or job</a:t>
            </a:r>
            <a:r>
              <a:rPr lang="en-US" sz="800" kern="1200" dirty="0" smtClean="0">
                <a:solidFill>
                  <a:schemeClr val="tx1"/>
                </a:solidFill>
                <a:latin typeface="+mn-lt"/>
                <a:ea typeface="+mn-ea"/>
                <a:cs typeface="+mn-cs"/>
              </a:rPr>
              <a:t>. You have to do that on</a:t>
            </a:r>
            <a:r>
              <a:rPr lang="en-US" sz="800" kern="1200" baseline="0" dirty="0" smtClean="0">
                <a:solidFill>
                  <a:schemeClr val="tx1"/>
                </a:solidFill>
                <a:latin typeface="+mn-lt"/>
                <a:ea typeface="+mn-ea"/>
                <a:cs typeface="+mn-cs"/>
              </a:rPr>
              <a:t> your own</a:t>
            </a:r>
            <a:endParaRPr lang="en-US" sz="8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80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BF8CB2C-9637-4A06-AB4B-DFB36ADD5C92}" type="slidenum">
              <a:rPr lang="en-US" smtClean="0"/>
              <a:t>2</a:t>
            </a:fld>
            <a:endParaRPr lang="en-US"/>
          </a:p>
        </p:txBody>
      </p:sp>
    </p:spTree>
    <p:extLst>
      <p:ext uri="{BB962C8B-B14F-4D97-AF65-F5344CB8AC3E}">
        <p14:creationId xmlns:p14="http://schemas.microsoft.com/office/powerpoint/2010/main" val="135168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Provide specific information about the skills you have and how your qualifications will benefit the organization.</a:t>
            </a:r>
            <a:endParaRPr lang="en-US" sz="800" kern="1200" baseline="0" dirty="0" smtClean="0">
              <a:solidFill>
                <a:schemeClr val="tx1"/>
              </a:solidFill>
              <a:latin typeface="+mn-lt"/>
              <a:ea typeface="+mn-ea"/>
              <a:cs typeface="+mn-cs"/>
            </a:endParaRPr>
          </a:p>
          <a:p>
            <a:pPr marL="171450" indent="-171450">
              <a:lnSpc>
                <a:spcPct val="80000"/>
              </a:lnSpc>
              <a:buFont typeface="Arial" panose="020B0604020202020204" pitchFamily="34" charset="0"/>
              <a:buChar char="•"/>
            </a:pPr>
            <a:r>
              <a:rPr lang="en-US" sz="800" b="1" kern="1200" dirty="0" smtClean="0">
                <a:solidFill>
                  <a:schemeClr val="tx1"/>
                </a:solidFill>
                <a:latin typeface="+mn-lt"/>
                <a:ea typeface="+mn-ea"/>
                <a:cs typeface="+mn-cs"/>
              </a:rPr>
              <a:t>Sell yourself! </a:t>
            </a:r>
            <a:r>
              <a:rPr lang="en-US" sz="800" kern="1200" dirty="0" smtClean="0">
                <a:solidFill>
                  <a:schemeClr val="tx1"/>
                </a:solidFill>
                <a:latin typeface="+mn-lt"/>
                <a:ea typeface="+mn-ea"/>
                <a:cs typeface="+mn-cs"/>
              </a:rPr>
              <a:t>Fully explain your qualifications such as academic background, work experience, and personal skills. Point out achievements that relate to the specific position and why you enjoy that work. </a:t>
            </a:r>
          </a:p>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Use keywords</a:t>
            </a:r>
            <a:r>
              <a:rPr lang="en-US" sz="800" kern="1200" baseline="0" dirty="0" smtClean="0">
                <a:solidFill>
                  <a:schemeClr val="tx1"/>
                </a:solidFill>
                <a:latin typeface="+mn-lt"/>
                <a:ea typeface="+mn-ea"/>
                <a:cs typeface="+mn-cs"/>
              </a:rPr>
              <a:t> from the position posting or description.</a:t>
            </a:r>
            <a:endParaRPr lang="en-US" sz="800" kern="1200" dirty="0" smtClean="0">
              <a:solidFill>
                <a:schemeClr val="tx1"/>
              </a:solidFill>
              <a:latin typeface="+mn-lt"/>
              <a:ea typeface="+mn-ea"/>
              <a:cs typeface="+mn-cs"/>
            </a:endParaRPr>
          </a:p>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The body can be two paragraphs – take as much room as you can to market yourself to the employer.</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Why do you want to work for this employer?</a:t>
            </a:r>
            <a:r>
              <a:rPr lang="en-US" baseline="0" dirty="0" smtClean="0"/>
              <a:t> </a:t>
            </a:r>
            <a:r>
              <a:rPr lang="en-CA" sz="2200" kern="1200" dirty="0" smtClean="0">
                <a:solidFill>
                  <a:schemeClr val="tx1"/>
                </a:solidFill>
                <a:latin typeface="+mn-lt"/>
                <a:ea typeface="+mn-ea"/>
                <a:cs typeface="+mn-cs"/>
              </a:rPr>
              <a:t>e.g. services it provides, patient</a:t>
            </a:r>
            <a:r>
              <a:rPr lang="en-CA" sz="2200" kern="1200" baseline="0" dirty="0" smtClean="0">
                <a:solidFill>
                  <a:schemeClr val="tx1"/>
                </a:solidFill>
                <a:latin typeface="+mn-lt"/>
                <a:ea typeface="+mn-ea"/>
                <a:cs typeface="+mn-cs"/>
              </a:rPr>
              <a:t> population</a:t>
            </a:r>
            <a:r>
              <a:rPr lang="en-CA" sz="2200" kern="1200" dirty="0" smtClean="0">
                <a:solidFill>
                  <a:schemeClr val="tx1"/>
                </a:solidFill>
                <a:latin typeface="+mn-lt"/>
                <a:ea typeface="+mn-ea"/>
                <a:cs typeface="+mn-cs"/>
              </a:rPr>
              <a:t>, place in the</a:t>
            </a:r>
            <a:r>
              <a:rPr lang="en-CA" sz="2200" kern="1200" baseline="0" dirty="0" smtClean="0">
                <a:solidFill>
                  <a:schemeClr val="tx1"/>
                </a:solidFill>
                <a:latin typeface="+mn-lt"/>
                <a:ea typeface="+mn-ea"/>
                <a:cs typeface="+mn-cs"/>
              </a:rPr>
              <a:t> </a:t>
            </a:r>
            <a:r>
              <a:rPr lang="en-CA" sz="2200" kern="1200" dirty="0" smtClean="0">
                <a:solidFill>
                  <a:schemeClr val="tx1"/>
                </a:solidFill>
                <a:latin typeface="+mn-lt"/>
                <a:ea typeface="+mn-ea"/>
                <a:cs typeface="+mn-cs"/>
              </a:rPr>
              <a:t>community, </a:t>
            </a:r>
            <a:r>
              <a:rPr lang="en-CA" sz="2200" kern="1200" dirty="0" err="1" smtClean="0">
                <a:solidFill>
                  <a:schemeClr val="tx1"/>
                </a:solidFill>
                <a:latin typeface="+mn-lt"/>
                <a:ea typeface="+mn-ea"/>
                <a:cs typeface="+mn-cs"/>
              </a:rPr>
              <a:t>etc</a:t>
            </a:r>
            <a:endParaRPr lang="en-CA" sz="2200" kern="1200" dirty="0" smtClean="0">
              <a:solidFill>
                <a:schemeClr val="tx1"/>
              </a:solidFill>
              <a:latin typeface="+mn-lt"/>
              <a:ea typeface="+mn-ea"/>
              <a:cs typeface="+mn-cs"/>
            </a:endParaRPr>
          </a:p>
          <a:p>
            <a:pPr marL="171450" indent="-171450">
              <a:buFont typeface="Arial" panose="020B0604020202020204" pitchFamily="34" charset="0"/>
              <a:buChar char="•"/>
            </a:pPr>
            <a:r>
              <a:rPr lang="en-US" dirty="0" smtClean="0"/>
              <a:t>What value do your bring? IE</a:t>
            </a:r>
            <a:r>
              <a:rPr lang="en-US" baseline="0" dirty="0" smtClean="0"/>
              <a:t> large Spanish speaking patient population and you’re fluent.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latin typeface="+mn-lt"/>
                <a:ea typeface="+mn-ea"/>
                <a:cs typeface="+mn-cs"/>
              </a:rPr>
              <a:t>Show parallels between your interests or experiences and the organization’s image.</a:t>
            </a:r>
          </a:p>
          <a:p>
            <a:pPr>
              <a:lnSpc>
                <a:spcPct val="80000"/>
              </a:lnSpc>
            </a:pPr>
            <a:endParaRPr lang="en-US" sz="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EC465-9FCE-4420-92FD-C97C714F8CA3}" type="slidenum">
              <a:rPr lang="en-US" smtClean="0"/>
              <a:t>12</a:t>
            </a:fld>
            <a:endParaRPr lang="en-US"/>
          </a:p>
        </p:txBody>
      </p:sp>
    </p:spTree>
    <p:extLst>
      <p:ext uri="{BB962C8B-B14F-4D97-AF65-F5344CB8AC3E}">
        <p14:creationId xmlns:p14="http://schemas.microsoft.com/office/powerpoint/2010/main" val="99092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latin typeface="+mn-lt"/>
                <a:ea typeface="+mn-ea"/>
                <a:cs typeface="+mn-cs"/>
              </a:rPr>
              <a:t>You should create a unique cover letter for each application. (It is okay to have a template cover letter off which to build).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latin typeface="+mn-lt"/>
                <a:ea typeface="+mn-ea"/>
                <a:cs typeface="+mn-cs"/>
              </a:rPr>
              <a:t>Create</a:t>
            </a:r>
            <a:r>
              <a:rPr lang="en-US" sz="800" kern="1200" baseline="0" dirty="0" smtClean="0">
                <a:solidFill>
                  <a:schemeClr val="tx1"/>
                </a:solidFill>
                <a:latin typeface="+mn-lt"/>
                <a:ea typeface="+mn-ea"/>
                <a:cs typeface="+mn-cs"/>
              </a:rPr>
              <a:t> electronic signature</a:t>
            </a:r>
            <a:endParaRPr lang="en-US" sz="800" kern="120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tx1"/>
                </a:solidFill>
                <a:latin typeface="+mn-lt"/>
                <a:ea typeface="+mn-ea"/>
                <a:cs typeface="+mn-cs"/>
              </a:rPr>
              <a:t>Use same font as your resume</a:t>
            </a:r>
          </a:p>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Use the job description and qualifications to tailor your letter to each job for which you are applying.</a:t>
            </a:r>
          </a:p>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Keep a record of your cover letter so that when you go for an interview you can review what you have already told them about yourself.</a:t>
            </a:r>
          </a:p>
          <a:p>
            <a:pPr marL="171450" indent="-171450">
              <a:lnSpc>
                <a:spcPct val="80000"/>
              </a:lnSpc>
              <a:buFont typeface="Arial" panose="020B0604020202020204" pitchFamily="34" charset="0"/>
              <a:buChar char="•"/>
            </a:pPr>
            <a:r>
              <a:rPr lang="en-US" sz="800" kern="1200" dirty="0" smtClean="0">
                <a:solidFill>
                  <a:schemeClr val="tx1"/>
                </a:solidFill>
                <a:latin typeface="+mn-lt"/>
                <a:ea typeface="+mn-ea"/>
                <a:cs typeface="+mn-cs"/>
              </a:rPr>
              <a:t>Proofread your letters!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7EC465-9FCE-4420-92FD-C97C714F8CA3}" type="slidenum">
              <a:rPr lang="en-US" smtClean="0"/>
              <a:t>15</a:t>
            </a:fld>
            <a:endParaRPr lang="en-US"/>
          </a:p>
        </p:txBody>
      </p:sp>
    </p:spTree>
    <p:extLst>
      <p:ext uri="{BB962C8B-B14F-4D97-AF65-F5344CB8AC3E}">
        <p14:creationId xmlns:p14="http://schemas.microsoft.com/office/powerpoint/2010/main" val="248050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Formatting</a:t>
            </a:r>
            <a:r>
              <a:rPr lang="en-US" baseline="0" dirty="0" smtClean="0"/>
              <a:t> won’t get messed up</a:t>
            </a:r>
            <a:endParaRPr lang="en-US" dirty="0"/>
          </a:p>
        </p:txBody>
      </p:sp>
      <p:sp>
        <p:nvSpPr>
          <p:cNvPr id="4" name="Slide Number Placeholder 3"/>
          <p:cNvSpPr>
            <a:spLocks noGrp="1"/>
          </p:cNvSpPr>
          <p:nvPr>
            <p:ph type="sldNum" sz="quarter" idx="10"/>
          </p:nvPr>
        </p:nvSpPr>
        <p:spPr/>
        <p:txBody>
          <a:bodyPr/>
          <a:lstStyle/>
          <a:p>
            <a:fld id="{547EC465-9FCE-4420-92FD-C97C714F8CA3}" type="slidenum">
              <a:rPr lang="en-US" smtClean="0"/>
              <a:t>16</a:t>
            </a:fld>
            <a:endParaRPr lang="en-US"/>
          </a:p>
        </p:txBody>
      </p:sp>
    </p:spTree>
    <p:extLst>
      <p:ext uri="{BB962C8B-B14F-4D97-AF65-F5344CB8AC3E}">
        <p14:creationId xmlns:p14="http://schemas.microsoft.com/office/powerpoint/2010/main" val="1428864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20000"/>
              </a:lnSpc>
              <a:buFont typeface="Arial" panose="020B0604020202020204" pitchFamily="34" charset="0"/>
              <a:buChar char="•"/>
            </a:pPr>
            <a:r>
              <a:rPr lang="en-US" sz="800" kern="1200" dirty="0" smtClean="0">
                <a:solidFill>
                  <a:schemeClr val="tx1"/>
                </a:solidFill>
                <a:latin typeface="+mn-lt"/>
                <a:ea typeface="+mn-ea"/>
                <a:cs typeface="+mn-cs"/>
              </a:rPr>
              <a:t>Long winded</a:t>
            </a:r>
            <a:endParaRPr lang="en-US" sz="1200" kern="1200" dirty="0" smtClean="0">
              <a:solidFill>
                <a:schemeClr val="tx1"/>
              </a:solidFill>
              <a:latin typeface="+mn-lt"/>
              <a:ea typeface="+mn-ea"/>
              <a:cs typeface="+mn-cs"/>
            </a:endParaRPr>
          </a:p>
          <a:p>
            <a:pPr marL="171450" indent="-171450">
              <a:lnSpc>
                <a:spcPct val="120000"/>
              </a:lnSpc>
              <a:buFont typeface="Arial" panose="020B0604020202020204" pitchFamily="34" charset="0"/>
              <a:buChar char="•"/>
            </a:pPr>
            <a:r>
              <a:rPr lang="en-US" sz="1200" kern="1200" dirty="0" smtClean="0">
                <a:solidFill>
                  <a:schemeClr val="tx1"/>
                </a:solidFill>
                <a:latin typeface="+mn-lt"/>
                <a:ea typeface="+mn-ea"/>
                <a:cs typeface="+mn-cs"/>
              </a:rPr>
              <a:t>Repetition</a:t>
            </a:r>
          </a:p>
          <a:p>
            <a:pPr marL="171450" indent="-171450">
              <a:lnSpc>
                <a:spcPct val="120000"/>
              </a:lnSpc>
              <a:buFont typeface="Arial" panose="020B0604020202020204" pitchFamily="34" charset="0"/>
              <a:buChar char="•"/>
            </a:pPr>
            <a:r>
              <a:rPr lang="en-US" sz="1200" kern="1200" dirty="0" smtClean="0">
                <a:solidFill>
                  <a:schemeClr val="tx1"/>
                </a:solidFill>
                <a:latin typeface="+mn-lt"/>
                <a:ea typeface="+mn-ea"/>
                <a:cs typeface="+mn-cs"/>
              </a:rPr>
              <a:t>Duplicate letters – forgetting to change the name/address of the organization, the date, or even the addressee.</a:t>
            </a:r>
          </a:p>
          <a:p>
            <a:pPr marL="171450" indent="-171450">
              <a:lnSpc>
                <a:spcPct val="120000"/>
              </a:lnSpc>
              <a:buFont typeface="Arial" panose="020B0604020202020204" pitchFamily="34" charset="0"/>
              <a:buChar char="•"/>
            </a:pPr>
            <a:r>
              <a:rPr lang="en-US" sz="1200" kern="1200" dirty="0" smtClean="0">
                <a:solidFill>
                  <a:schemeClr val="tx1"/>
                </a:solidFill>
                <a:latin typeface="+mn-lt"/>
                <a:ea typeface="+mn-ea"/>
                <a:cs typeface="+mn-cs"/>
              </a:rPr>
              <a:t>Noting experiences and skills that do not match the goals or needs of the position.</a:t>
            </a:r>
          </a:p>
          <a:p>
            <a:pPr marL="171450" indent="-171450">
              <a:lnSpc>
                <a:spcPct val="120000"/>
              </a:lnSpc>
              <a:buFont typeface="Arial" panose="020B0604020202020204" pitchFamily="34" charset="0"/>
              <a:buChar char="•"/>
            </a:pPr>
            <a:r>
              <a:rPr lang="en-US" sz="1200" kern="1200" dirty="0" smtClean="0">
                <a:solidFill>
                  <a:schemeClr val="tx1"/>
                </a:solidFill>
                <a:latin typeface="+mn-lt"/>
                <a:ea typeface="+mn-ea"/>
                <a:cs typeface="+mn-cs"/>
              </a:rPr>
              <a:t>Indicating what the employer can do for you rather than what you can do for them. (Example: “I would like to work at Go Dental so that I learn about new dental procedures”).</a:t>
            </a:r>
          </a:p>
          <a:p>
            <a:pPr marL="171450" indent="-171450">
              <a:lnSpc>
                <a:spcPct val="120000"/>
              </a:lnSpc>
              <a:buFont typeface="Arial" panose="020B0604020202020204" pitchFamily="34" charset="0"/>
              <a:buChar char="•"/>
            </a:pPr>
            <a:r>
              <a:rPr lang="en-US" sz="1200" kern="1200" dirty="0" smtClean="0">
                <a:solidFill>
                  <a:schemeClr val="tx1"/>
                </a:solidFill>
                <a:latin typeface="+mn-lt"/>
                <a:ea typeface="+mn-ea"/>
                <a:cs typeface="+mn-cs"/>
              </a:rPr>
              <a:t>Vary your sentence structure.</a:t>
            </a:r>
            <a:endParaRPr lang="en-US" sz="800" kern="1200" dirty="0" smtClean="0">
              <a:solidFill>
                <a:schemeClr val="tx1"/>
              </a:solidFill>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47EC465-9FCE-4420-92FD-C97C714F8CA3}" type="slidenum">
              <a:rPr lang="en-US" smtClean="0"/>
              <a:t>17</a:t>
            </a:fld>
            <a:endParaRPr lang="en-US"/>
          </a:p>
        </p:txBody>
      </p:sp>
    </p:spTree>
    <p:extLst>
      <p:ext uri="{BB962C8B-B14F-4D97-AF65-F5344CB8AC3E}">
        <p14:creationId xmlns:p14="http://schemas.microsoft.com/office/powerpoint/2010/main" val="75887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smtClean="0"/>
              <a:t>Build</a:t>
            </a:r>
            <a:r>
              <a:rPr lang="en-US" sz="900" baseline="0" dirty="0" smtClean="0"/>
              <a:t> your Case</a:t>
            </a:r>
          </a:p>
          <a:p>
            <a:r>
              <a:rPr lang="en-US" sz="900" baseline="0" dirty="0" smtClean="0"/>
              <a:t>- Know were you are headed.  Don’t include superfluous info. </a:t>
            </a:r>
            <a:r>
              <a:rPr lang="en-US" sz="900" kern="1200" dirty="0" smtClean="0">
                <a:solidFill>
                  <a:schemeClr val="tx1"/>
                </a:solidFill>
                <a:latin typeface="+mn-lt"/>
                <a:ea typeface="+mn-ea"/>
                <a:cs typeface="+mn-cs"/>
              </a:rPr>
              <a:t>Are accomplishments career-specific? Are transferable skills emphasized?  Is unnecessary material eliminated? </a:t>
            </a:r>
          </a:p>
          <a:p>
            <a:endParaRPr lang="en-US" sz="900" dirty="0" smtClean="0"/>
          </a:p>
          <a:p>
            <a:r>
              <a:rPr lang="en-US" sz="900" dirty="0" smtClean="0"/>
              <a:t>Edit Well</a:t>
            </a:r>
            <a:r>
              <a:rPr lang="en-US" sz="900" baseline="0" dirty="0" smtClean="0"/>
              <a:t> </a:t>
            </a:r>
          </a:p>
          <a:p>
            <a:pPr marL="171450" indent="-171450">
              <a:buFontTx/>
              <a:buChar char="-"/>
            </a:pPr>
            <a:r>
              <a:rPr lang="en-US" sz="900" baseline="0" dirty="0" smtClean="0"/>
              <a:t>Cannot stress enough! Double and triple check your resume. Have multiple people look at it. Don’t need to have the summer job you had when you were 17.</a:t>
            </a:r>
          </a:p>
          <a:p>
            <a:pPr marL="171450" indent="-171450">
              <a:buFontTx/>
              <a:buChar char="-"/>
            </a:pPr>
            <a:r>
              <a:rPr lang="en-US" sz="900" baseline="0" dirty="0" smtClean="0"/>
              <a:t>If it doesn’t have to do with dentistry – leave it out. No hobbies (okay if it comes up in interview)</a:t>
            </a:r>
          </a:p>
          <a:p>
            <a:pPr marL="171450" indent="-171450">
              <a:buFontTx/>
              <a:buChar char="-"/>
            </a:pPr>
            <a:endParaRPr lang="en-US" sz="900" baseline="0" dirty="0" smtClean="0"/>
          </a:p>
          <a:p>
            <a:pPr marL="0" indent="0">
              <a:buFontTx/>
              <a:buNone/>
            </a:pPr>
            <a:r>
              <a:rPr lang="en-US" sz="900" baseline="0" dirty="0" smtClean="0"/>
              <a:t>Focus on Distinction</a:t>
            </a:r>
          </a:p>
          <a:p>
            <a:pPr marL="171450" indent="-171450">
              <a:buFontTx/>
              <a:buChar char="-"/>
            </a:pPr>
            <a:r>
              <a:rPr lang="en-US" sz="900" baseline="0" dirty="0" smtClean="0"/>
              <a:t>some case resumes get looked at in 15-30 seconds so important to have a results focused resume</a:t>
            </a:r>
          </a:p>
          <a:p>
            <a:pPr marL="171450" indent="-171450">
              <a:buFontTx/>
              <a:buChar char="-"/>
            </a:pPr>
            <a:endParaRPr lang="en-US" sz="900" baseline="0" dirty="0" smtClean="0"/>
          </a:p>
          <a:p>
            <a:pPr marL="0" indent="0">
              <a:buFontTx/>
              <a:buNone/>
            </a:pPr>
            <a:r>
              <a:rPr lang="en-US" sz="900" baseline="0" dirty="0" smtClean="0"/>
              <a:t>Tell Your Story</a:t>
            </a:r>
          </a:p>
          <a:p>
            <a:pPr marL="171450" indent="-171450">
              <a:buFontTx/>
              <a:buChar char="-"/>
            </a:pPr>
            <a:r>
              <a:rPr lang="en-US" sz="900" baseline="0" dirty="0" smtClean="0"/>
              <a:t>What did you do that made a difference? Highlight the Circumstance, Action and Results that speak to achievement and value-added.  Best predictor of your future promise is past performance evidence by results. Use action words. PUT ACHIEVEMENT INTO PERSPECTIVE</a:t>
            </a:r>
          </a:p>
          <a:p>
            <a:pPr marL="171450" indent="-171450">
              <a:buFontTx/>
              <a:buChar char="-"/>
            </a:pPr>
            <a:r>
              <a:rPr lang="en-US" sz="900" b="0" i="0" kern="1200" dirty="0" smtClean="0">
                <a:solidFill>
                  <a:schemeClr val="tx1"/>
                </a:solidFill>
                <a:effectLst/>
                <a:latin typeface="+mn-lt"/>
                <a:ea typeface="+mn-ea"/>
                <a:cs typeface="+mn-cs"/>
              </a:rPr>
              <a:t>Old style resume: Usually recited a list of job responsibilities or duties—basically a job description. This information tells a potential employer what you were doing, but not </a:t>
            </a:r>
            <a:r>
              <a:rPr lang="en-US" sz="900" b="0" i="1" kern="1200" dirty="0" smtClean="0">
                <a:solidFill>
                  <a:schemeClr val="tx1"/>
                </a:solidFill>
                <a:effectLst/>
                <a:latin typeface="+mn-lt"/>
                <a:ea typeface="+mn-ea"/>
                <a:cs typeface="+mn-cs"/>
              </a:rPr>
              <a:t>how well </a:t>
            </a:r>
            <a:r>
              <a:rPr lang="en-US" sz="900" b="0" i="0" kern="1200" dirty="0" smtClean="0">
                <a:solidFill>
                  <a:schemeClr val="tx1"/>
                </a:solidFill>
                <a:effectLst/>
                <a:latin typeface="+mn-lt"/>
                <a:ea typeface="+mn-ea"/>
                <a:cs typeface="+mn-cs"/>
              </a:rPr>
              <a:t>you did it.</a:t>
            </a:r>
            <a:br>
              <a:rPr lang="en-US" sz="900" b="0" i="0" kern="1200" dirty="0" smtClean="0">
                <a:solidFill>
                  <a:schemeClr val="tx1"/>
                </a:solidFill>
                <a:effectLst/>
                <a:latin typeface="+mn-lt"/>
                <a:ea typeface="+mn-ea"/>
                <a:cs typeface="+mn-cs"/>
              </a:rPr>
            </a:br>
            <a:r>
              <a:rPr lang="en-US" sz="900" b="0" i="0" kern="1200" dirty="0" smtClean="0">
                <a:solidFill>
                  <a:schemeClr val="tx1"/>
                </a:solidFill>
                <a:effectLst/>
                <a:latin typeface="+mn-lt"/>
                <a:ea typeface="+mn-ea"/>
                <a:cs typeface="+mn-cs"/>
              </a:rPr>
              <a:t>Today's resume: Lists accomplishments or achievements</a:t>
            </a:r>
            <a:r>
              <a:rPr lang="en-US" sz="900" b="0" i="1" kern="1200" dirty="0" smtClean="0">
                <a:solidFill>
                  <a:schemeClr val="tx1"/>
                </a:solidFill>
                <a:effectLst/>
                <a:latin typeface="+mn-lt"/>
                <a:ea typeface="+mn-ea"/>
                <a:cs typeface="+mn-cs"/>
              </a:rPr>
              <a:t>—</a:t>
            </a:r>
            <a:r>
              <a:rPr lang="en-US" sz="900" b="0" i="0" kern="1200" dirty="0" smtClean="0">
                <a:solidFill>
                  <a:schemeClr val="tx1"/>
                </a:solidFill>
                <a:effectLst/>
                <a:latin typeface="+mn-lt"/>
                <a:ea typeface="+mn-ea"/>
                <a:cs typeface="+mn-cs"/>
              </a:rPr>
              <a:t>aka your track record</a:t>
            </a:r>
            <a:r>
              <a:rPr lang="en-US" sz="900" b="0" i="1" kern="1200" dirty="0" smtClean="0">
                <a:solidFill>
                  <a:schemeClr val="tx1"/>
                </a:solidFill>
                <a:effectLst/>
                <a:latin typeface="+mn-lt"/>
                <a:ea typeface="+mn-ea"/>
                <a:cs typeface="+mn-cs"/>
              </a:rPr>
              <a:t>—</a:t>
            </a:r>
            <a:r>
              <a:rPr lang="en-US" sz="900" b="0" i="0" kern="1200" dirty="0" smtClean="0">
                <a:solidFill>
                  <a:schemeClr val="tx1"/>
                </a:solidFill>
                <a:effectLst/>
                <a:latin typeface="+mn-lt"/>
                <a:ea typeface="+mn-ea"/>
                <a:cs typeface="+mn-cs"/>
              </a:rPr>
              <a:t>that tell the reader how you made real contributions for the employer.</a:t>
            </a:r>
          </a:p>
          <a:p>
            <a:pPr marL="171450" indent="-171450">
              <a:buFontTx/>
              <a:buChar char="-"/>
            </a:pPr>
            <a:r>
              <a:rPr lang="en-US" sz="900" b="0" i="0" kern="1200" dirty="0" smtClean="0">
                <a:solidFill>
                  <a:schemeClr val="tx1"/>
                </a:solidFill>
                <a:effectLst/>
                <a:latin typeface="+mn-lt"/>
                <a:ea typeface="+mn-ea"/>
                <a:cs typeface="+mn-cs"/>
              </a:rPr>
              <a:t>Use number</a:t>
            </a:r>
            <a:r>
              <a:rPr lang="en-US" sz="900" b="0" i="0" kern="1200" baseline="0" dirty="0" smtClean="0">
                <a:solidFill>
                  <a:schemeClr val="tx1"/>
                </a:solidFill>
                <a:effectLst/>
                <a:latin typeface="+mn-lt"/>
                <a:ea typeface="+mn-ea"/>
                <a:cs typeface="+mn-cs"/>
              </a:rPr>
              <a:t>s to back up your achievement ( fundraising $$, increase membership) </a:t>
            </a:r>
            <a:endParaRPr lang="en-US" sz="900" b="0" i="0" kern="1200" dirty="0" smtClean="0">
              <a:solidFill>
                <a:schemeClr val="tx1"/>
              </a:solidFill>
              <a:effectLst/>
              <a:latin typeface="+mn-lt"/>
              <a:ea typeface="+mn-ea"/>
              <a:cs typeface="+mn-cs"/>
            </a:endParaRPr>
          </a:p>
          <a:p>
            <a:pPr marL="0" indent="0">
              <a:buFontTx/>
              <a:buNone/>
            </a:pPr>
            <a:endParaRPr lang="en-US" sz="900" baseline="0" dirty="0" smtClean="0"/>
          </a:p>
          <a:p>
            <a:pPr marL="0" indent="0">
              <a:buFontTx/>
              <a:buNone/>
            </a:pPr>
            <a:r>
              <a:rPr lang="en-US" sz="900" baseline="0" dirty="0" smtClean="0"/>
              <a:t>Be E-</a:t>
            </a:r>
            <a:r>
              <a:rPr lang="en-US" sz="900" baseline="0" dirty="0" err="1" smtClean="0"/>
              <a:t>ffective</a:t>
            </a:r>
            <a:endParaRPr lang="en-US" sz="900" baseline="0" dirty="0" smtClean="0"/>
          </a:p>
          <a:p>
            <a:pPr marL="0" indent="0">
              <a:buFontTx/>
              <a:buNone/>
            </a:pPr>
            <a:r>
              <a:rPr lang="en-US" sz="900" baseline="0" dirty="0" smtClean="0"/>
              <a:t>- Internet changes everything. </a:t>
            </a:r>
            <a:r>
              <a:rPr lang="en-US" sz="900" baseline="0" dirty="0" err="1" smtClean="0"/>
              <a:t>Linkedin</a:t>
            </a:r>
            <a:r>
              <a:rPr lang="en-US" sz="900" baseline="0" dirty="0" smtClean="0"/>
              <a:t>. Save copy of your resume in PDF format for email and in plain text or HTML for online submissions</a:t>
            </a:r>
            <a:endParaRPr lang="en-US" sz="1000" baseline="0" dirty="0" smtClean="0"/>
          </a:p>
        </p:txBody>
      </p:sp>
      <p:sp>
        <p:nvSpPr>
          <p:cNvPr id="4" name="Slide Number Placeholder 3"/>
          <p:cNvSpPr>
            <a:spLocks noGrp="1"/>
          </p:cNvSpPr>
          <p:nvPr>
            <p:ph type="sldNum" sz="quarter" idx="10"/>
          </p:nvPr>
        </p:nvSpPr>
        <p:spPr/>
        <p:txBody>
          <a:bodyPr/>
          <a:lstStyle/>
          <a:p>
            <a:fld id="{1BF8CB2C-9637-4A06-AB4B-DFB36ADD5C92}" type="slidenum">
              <a:rPr lang="en-US" smtClean="0"/>
              <a:t>3</a:t>
            </a:fld>
            <a:endParaRPr lang="en-US"/>
          </a:p>
        </p:txBody>
      </p:sp>
    </p:spTree>
    <p:extLst>
      <p:ext uri="{BB962C8B-B14F-4D97-AF65-F5344CB8AC3E}">
        <p14:creationId xmlns:p14="http://schemas.microsoft.com/office/powerpoint/2010/main" val="2997000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8CB2C-9637-4A06-AB4B-DFB36ADD5C92}" type="slidenum">
              <a:rPr lang="en-US" smtClean="0"/>
              <a:t>4</a:t>
            </a:fld>
            <a:endParaRPr lang="en-US"/>
          </a:p>
        </p:txBody>
      </p:sp>
    </p:spTree>
    <p:extLst>
      <p:ext uri="{BB962C8B-B14F-4D97-AF65-F5344CB8AC3E}">
        <p14:creationId xmlns:p14="http://schemas.microsoft.com/office/powerpoint/2010/main" val="1385445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8CB2C-9637-4A06-AB4B-DFB36ADD5C92}" type="slidenum">
              <a:rPr lang="en-US" smtClean="0"/>
              <a:t>5</a:t>
            </a:fld>
            <a:endParaRPr lang="en-US"/>
          </a:p>
        </p:txBody>
      </p:sp>
    </p:spTree>
    <p:extLst>
      <p:ext uri="{BB962C8B-B14F-4D97-AF65-F5344CB8AC3E}">
        <p14:creationId xmlns:p14="http://schemas.microsoft.com/office/powerpoint/2010/main" val="1735133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F8CB2C-9637-4A06-AB4B-DFB36ADD5C92}" type="slidenum">
              <a:rPr lang="en-US" smtClean="0"/>
              <a:t>6</a:t>
            </a:fld>
            <a:endParaRPr lang="en-US"/>
          </a:p>
        </p:txBody>
      </p:sp>
    </p:spTree>
    <p:extLst>
      <p:ext uri="{BB962C8B-B14F-4D97-AF65-F5344CB8AC3E}">
        <p14:creationId xmlns:p14="http://schemas.microsoft.com/office/powerpoint/2010/main" val="272493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F8CB2C-9637-4A06-AB4B-DFB36ADD5C92}" type="slidenum">
              <a:rPr lang="en-US" smtClean="0"/>
              <a:t>7</a:t>
            </a:fld>
            <a:endParaRPr lang="en-US"/>
          </a:p>
        </p:txBody>
      </p:sp>
    </p:spTree>
    <p:extLst>
      <p:ext uri="{BB962C8B-B14F-4D97-AF65-F5344CB8AC3E}">
        <p14:creationId xmlns:p14="http://schemas.microsoft.com/office/powerpoint/2010/main" val="102908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F8CB2C-9637-4A06-AB4B-DFB36ADD5C92}" type="slidenum">
              <a:rPr lang="en-US" smtClean="0"/>
              <a:t>8</a:t>
            </a:fld>
            <a:endParaRPr lang="en-US"/>
          </a:p>
        </p:txBody>
      </p:sp>
    </p:spTree>
    <p:extLst>
      <p:ext uri="{BB962C8B-B14F-4D97-AF65-F5344CB8AC3E}">
        <p14:creationId xmlns:p14="http://schemas.microsoft.com/office/powerpoint/2010/main" val="3187185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latin typeface="+mn-lt"/>
                <a:ea typeface="+mn-ea"/>
                <a:cs typeface="+mn-cs"/>
              </a:rPr>
              <a:t>The cover letter is what entices a potential employer to read through your resume and consider inviting you to interview.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A well written one will make you stand out among your competitors. It may even set you above someone who has more experience but does not express interest and connection to the position as well as you do.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To connect your skills, interests, and academic background with what the employer seeks in a new hire.</a:t>
            </a:r>
            <a:endParaRPr lang="en-US" sz="1100" kern="1200" dirty="0" smtClean="0">
              <a:solidFill>
                <a:schemeClr val="tx1"/>
              </a:solidFill>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latin typeface="+mn-lt"/>
                <a:ea typeface="+mn-ea"/>
                <a:cs typeface="+mn-cs"/>
              </a:rPr>
              <a:t>Articulates</a:t>
            </a:r>
            <a:r>
              <a:rPr lang="en-US" sz="1200" kern="1200" baseline="0" dirty="0" smtClean="0">
                <a:solidFill>
                  <a:schemeClr val="tx1"/>
                </a:solidFill>
                <a:latin typeface="+mn-lt"/>
                <a:ea typeface="+mn-ea"/>
                <a:cs typeface="+mn-cs"/>
              </a:rPr>
              <a:t> how you’re a good fit for the position through specific examples</a:t>
            </a:r>
            <a:endParaRPr lang="en-US" sz="1200" kern="1200" dirty="0" smtClean="0">
              <a:solidFill>
                <a:schemeClr val="tx1"/>
              </a:solidFill>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1BF8CB2C-9637-4A06-AB4B-DFB36ADD5C92}" type="slidenum">
              <a:rPr lang="en-US" smtClean="0"/>
              <a:t>10</a:t>
            </a:fld>
            <a:endParaRPr lang="en-US"/>
          </a:p>
        </p:txBody>
      </p:sp>
    </p:spTree>
    <p:extLst>
      <p:ext uri="{BB962C8B-B14F-4D97-AF65-F5344CB8AC3E}">
        <p14:creationId xmlns:p14="http://schemas.microsoft.com/office/powerpoint/2010/main" val="2692521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CA" sz="1200" kern="1200" dirty="0" smtClean="0">
                <a:solidFill>
                  <a:schemeClr val="tx1"/>
                </a:solidFill>
                <a:latin typeface="+mn-lt"/>
                <a:ea typeface="+mn-ea"/>
                <a:cs typeface="+mn-cs"/>
              </a:rPr>
              <a:t>Clearly state which job you are applying for, </a:t>
            </a:r>
            <a:r>
              <a:rPr lang="en-US" sz="1200" kern="1200" dirty="0" smtClean="0">
                <a:solidFill>
                  <a:schemeClr val="tx1"/>
                </a:solidFill>
                <a:latin typeface="+mn-lt"/>
                <a:ea typeface="+mn-ea"/>
                <a:cs typeface="+mn-cs"/>
              </a:rPr>
              <a:t>or type of work for which you are applying.</a:t>
            </a:r>
          </a:p>
          <a:p>
            <a:pPr marL="114300" indent="0">
              <a:lnSpc>
                <a:spcPct val="80000"/>
              </a:lnSpc>
              <a:buNone/>
            </a:pPr>
            <a:endParaRPr lang="en-CA" sz="1200" kern="1200" dirty="0" smtClean="0">
              <a:solidFill>
                <a:schemeClr val="tx1"/>
              </a:solidFill>
              <a:latin typeface="+mn-lt"/>
              <a:ea typeface="+mn-ea"/>
              <a:cs typeface="+mn-cs"/>
            </a:endParaRPr>
          </a:p>
          <a:p>
            <a:pPr>
              <a:lnSpc>
                <a:spcPct val="80000"/>
              </a:lnSpc>
            </a:pPr>
            <a:r>
              <a:rPr lang="en-CA" sz="1200" kern="1200" dirty="0" smtClean="0">
                <a:solidFill>
                  <a:schemeClr val="tx1"/>
                </a:solidFill>
                <a:latin typeface="+mn-lt"/>
                <a:ea typeface="+mn-ea"/>
                <a:cs typeface="+mn-cs"/>
              </a:rPr>
              <a:t>State how you learned about the position and include the date that you discovered the posting.</a:t>
            </a:r>
          </a:p>
          <a:p>
            <a:pPr marL="617220" lvl="2">
              <a:lnSpc>
                <a:spcPct val="80000"/>
              </a:lnSpc>
              <a:buClr>
                <a:schemeClr val="accent1"/>
              </a:buClr>
            </a:pPr>
            <a:r>
              <a:rPr lang="en-US" sz="1900" kern="1200" dirty="0" smtClean="0">
                <a:solidFill>
                  <a:schemeClr val="tx1"/>
                </a:solidFill>
                <a:latin typeface="+mn-lt"/>
                <a:ea typeface="+mn-ea"/>
                <a:cs typeface="+mn-cs"/>
              </a:rPr>
              <a:t>Show you know about the practice/organization.</a:t>
            </a:r>
          </a:p>
          <a:p>
            <a:pPr>
              <a:lnSpc>
                <a:spcPct val="80000"/>
              </a:lnSpc>
            </a:pPr>
            <a:endParaRPr lang="en-CA" sz="1200" kern="1200" dirty="0" smtClean="0">
              <a:solidFill>
                <a:schemeClr val="tx1"/>
              </a:solidFill>
              <a:latin typeface="+mn-lt"/>
              <a:ea typeface="+mn-ea"/>
              <a:cs typeface="+mn-cs"/>
            </a:endParaRPr>
          </a:p>
          <a:p>
            <a:pPr>
              <a:lnSpc>
                <a:spcPct val="80000"/>
              </a:lnSpc>
            </a:pPr>
            <a:r>
              <a:rPr lang="en-CA" sz="1200" kern="1200" dirty="0" smtClean="0">
                <a:solidFill>
                  <a:schemeClr val="tx1"/>
                </a:solidFill>
                <a:latin typeface="+mn-lt"/>
                <a:ea typeface="+mn-ea"/>
                <a:cs typeface="+mn-cs"/>
              </a:rPr>
              <a:t>If you are inquiring about position availability and not applying for a particular position that was posted, state this in this paragraph.</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47EC465-9FCE-4420-92FD-C97C714F8CA3}" type="slidenum">
              <a:rPr lang="en-US" smtClean="0"/>
              <a:t>11</a:t>
            </a:fld>
            <a:endParaRPr lang="en-US"/>
          </a:p>
        </p:txBody>
      </p:sp>
    </p:spTree>
    <p:extLst>
      <p:ext uri="{BB962C8B-B14F-4D97-AF65-F5344CB8AC3E}">
        <p14:creationId xmlns:p14="http://schemas.microsoft.com/office/powerpoint/2010/main" val="1468524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616177D-C3DE-45BD-A12A-4AC0A945549E}" type="datetimeFigureOut">
              <a:rPr lang="en-US" smtClean="0"/>
              <a:t>1/22/2015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D87F12C-360D-46DC-B098-594F6546357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6177D-C3DE-45BD-A12A-4AC0A945549E}"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7F12C-360D-46DC-B098-594F654635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16177D-C3DE-45BD-A12A-4AC0A945549E}" type="datetimeFigureOut">
              <a:rPr lang="en-US" smtClean="0"/>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7F12C-360D-46DC-B098-594F654635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616177D-C3DE-45BD-A12A-4AC0A945549E}" type="datetimeFigureOut">
              <a:rPr lang="en-US" smtClean="0"/>
              <a:t>1/22/2015</a:t>
            </a:fld>
            <a:endParaRPr lang="en-US"/>
          </a:p>
        </p:txBody>
      </p:sp>
      <p:sp>
        <p:nvSpPr>
          <p:cNvPr id="9" name="Slide Number Placeholder 8"/>
          <p:cNvSpPr>
            <a:spLocks noGrp="1"/>
          </p:cNvSpPr>
          <p:nvPr>
            <p:ph type="sldNum" sz="quarter" idx="15"/>
          </p:nvPr>
        </p:nvSpPr>
        <p:spPr/>
        <p:txBody>
          <a:bodyPr rtlCol="0"/>
          <a:lstStyle/>
          <a:p>
            <a:fld id="{CD87F12C-360D-46DC-B098-594F6546357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616177D-C3DE-45BD-A12A-4AC0A945549E}" type="datetimeFigureOut">
              <a:rPr lang="en-US" smtClean="0"/>
              <a:t>1/22/2015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D87F12C-360D-46DC-B098-594F6546357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16177D-C3DE-45BD-A12A-4AC0A945549E}" type="datetimeFigureOut">
              <a:rPr lang="en-US" smtClean="0"/>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7F12C-360D-46DC-B098-594F6546357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616177D-C3DE-45BD-A12A-4AC0A945549E}" type="datetimeFigureOut">
              <a:rPr lang="en-US" smtClean="0"/>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87F12C-360D-46DC-B098-594F6546357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616177D-C3DE-45BD-A12A-4AC0A945549E}" type="datetimeFigureOut">
              <a:rPr lang="en-US" smtClean="0"/>
              <a:t>1/22/2015</a:t>
            </a:fld>
            <a:endParaRPr lang="en-US"/>
          </a:p>
        </p:txBody>
      </p:sp>
      <p:sp>
        <p:nvSpPr>
          <p:cNvPr id="7" name="Slide Number Placeholder 6"/>
          <p:cNvSpPr>
            <a:spLocks noGrp="1"/>
          </p:cNvSpPr>
          <p:nvPr>
            <p:ph type="sldNum" sz="quarter" idx="11"/>
          </p:nvPr>
        </p:nvSpPr>
        <p:spPr/>
        <p:txBody>
          <a:bodyPr rtlCol="0"/>
          <a:lstStyle/>
          <a:p>
            <a:fld id="{CD87F12C-360D-46DC-B098-594F6546357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6177D-C3DE-45BD-A12A-4AC0A945549E}" type="datetimeFigureOut">
              <a:rPr lang="en-US" smtClean="0"/>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87F12C-360D-46DC-B098-594F654635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616177D-C3DE-45BD-A12A-4AC0A945549E}" type="datetimeFigureOut">
              <a:rPr lang="en-US" smtClean="0"/>
              <a:t>1/22/2015</a:t>
            </a:fld>
            <a:endParaRPr lang="en-US"/>
          </a:p>
        </p:txBody>
      </p:sp>
      <p:sp>
        <p:nvSpPr>
          <p:cNvPr id="22" name="Slide Number Placeholder 21"/>
          <p:cNvSpPr>
            <a:spLocks noGrp="1"/>
          </p:cNvSpPr>
          <p:nvPr>
            <p:ph type="sldNum" sz="quarter" idx="15"/>
          </p:nvPr>
        </p:nvSpPr>
        <p:spPr/>
        <p:txBody>
          <a:bodyPr rtlCol="0"/>
          <a:lstStyle/>
          <a:p>
            <a:fld id="{CD87F12C-360D-46DC-B098-594F6546357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616177D-C3DE-45BD-A12A-4AC0A945549E}" type="datetimeFigureOut">
              <a:rPr lang="en-US" smtClean="0"/>
              <a:t>1/22/2015</a:t>
            </a:fld>
            <a:endParaRPr lang="en-US"/>
          </a:p>
        </p:txBody>
      </p:sp>
      <p:sp>
        <p:nvSpPr>
          <p:cNvPr id="18" name="Slide Number Placeholder 17"/>
          <p:cNvSpPr>
            <a:spLocks noGrp="1"/>
          </p:cNvSpPr>
          <p:nvPr>
            <p:ph type="sldNum" sz="quarter" idx="11"/>
          </p:nvPr>
        </p:nvSpPr>
        <p:spPr/>
        <p:txBody>
          <a:bodyPr rtlCol="0"/>
          <a:lstStyle/>
          <a:p>
            <a:fld id="{CD87F12C-360D-46DC-B098-594F6546357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16177D-C3DE-45BD-A12A-4AC0A945549E}" type="datetimeFigureOut">
              <a:rPr lang="en-US" smtClean="0"/>
              <a:t>1/22/2015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87F12C-360D-46DC-B098-594F654635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228600"/>
            <a:ext cx="6477000" cy="3736975"/>
          </a:xfrm>
        </p:spPr>
        <p:txBody>
          <a:bodyPr>
            <a:normAutofit fontScale="90000"/>
          </a:bodyPr>
          <a:lstStyle/>
          <a:p>
            <a:pPr algn="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6000" dirty="0"/>
              <a:t/>
            </a:r>
            <a:br>
              <a:rPr lang="en-US" sz="6000" dirty="0"/>
            </a:br>
            <a:r>
              <a:rPr lang="en-US" dirty="0" smtClean="0"/>
              <a:t/>
            </a:r>
            <a:br>
              <a:rPr lang="en-US" dirty="0" smtClean="0"/>
            </a:br>
            <a:r>
              <a:rPr lang="en-US" dirty="0" smtClean="0"/>
              <a:t/>
            </a:r>
            <a:br>
              <a:rPr lang="en-US" dirty="0" smtClean="0"/>
            </a:br>
            <a:r>
              <a:rPr lang="en-US" sz="6000" dirty="0"/>
              <a:t/>
            </a:r>
            <a:br>
              <a:rPr lang="en-US" sz="6000" dirty="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400" b="1" dirty="0">
                <a:effectLst>
                  <a:outerShdw blurRad="38100" dist="38100" dir="2700000" algn="tl">
                    <a:srgbClr val="000000">
                      <a:alpha val="43137"/>
                    </a:srgbClr>
                  </a:outerShdw>
                </a:effectLst>
              </a:rPr>
              <a:t>C</a:t>
            </a:r>
            <a:r>
              <a:rPr lang="en-US" sz="4400" dirty="0">
                <a:effectLst>
                  <a:outerShdw blurRad="38100" dist="38100" dir="2700000" algn="tl">
                    <a:srgbClr val="000000">
                      <a:alpha val="43137"/>
                    </a:srgbClr>
                  </a:outerShdw>
                </a:effectLst>
              </a:rPr>
              <a:t>areers </a:t>
            </a:r>
            <a:r>
              <a:rPr lang="en-US" sz="4400" b="1" dirty="0" smtClean="0">
                <a:effectLst>
                  <a:outerShdw blurRad="38100" dist="38100" dir="2700000" algn="tl">
                    <a:srgbClr val="000000">
                      <a:alpha val="43137"/>
                    </a:srgbClr>
                  </a:outerShdw>
                </a:effectLst>
              </a:rPr>
              <a:t>I</a:t>
            </a:r>
            <a:r>
              <a:rPr lang="en-US" sz="4400" dirty="0" smtClean="0">
                <a:effectLst>
                  <a:outerShdw blurRad="38100" dist="38100" dir="2700000" algn="tl">
                    <a:srgbClr val="000000">
                      <a:alpha val="43137"/>
                    </a:srgbClr>
                  </a:outerShdw>
                </a:effectLst>
              </a:rPr>
              <a:t>n </a:t>
            </a:r>
            <a:r>
              <a:rPr lang="en-US" sz="4400" b="1" dirty="0" smtClean="0">
                <a:effectLst>
                  <a:outerShdw blurRad="38100" dist="38100" dir="2700000" algn="tl">
                    <a:srgbClr val="000000">
                      <a:alpha val="43137"/>
                    </a:srgbClr>
                  </a:outerShdw>
                </a:effectLst>
              </a:rPr>
              <a:t>D</a:t>
            </a:r>
            <a:r>
              <a:rPr lang="en-US" sz="4400" dirty="0" smtClean="0">
                <a:effectLst>
                  <a:outerShdw blurRad="38100" dist="38100" dir="2700000" algn="tl">
                    <a:srgbClr val="000000">
                      <a:alpha val="43137"/>
                    </a:srgbClr>
                  </a:outerShdw>
                </a:effectLst>
              </a:rPr>
              <a:t>entistry</a:t>
            </a:r>
            <a:r>
              <a:rPr lang="en-US" sz="2000" dirty="0"/>
              <a:t/>
            </a:r>
            <a:br>
              <a:rPr lang="en-US" sz="2000" dirty="0"/>
            </a:br>
            <a:r>
              <a:rPr lang="en-US" sz="2000" dirty="0" smtClean="0"/>
              <a:t/>
            </a:r>
            <a:br>
              <a:rPr lang="en-US" sz="2000" dirty="0" smtClean="0"/>
            </a:br>
            <a:r>
              <a:rPr lang="en-US" sz="3100" dirty="0" smtClean="0"/>
              <a:t>Resume </a:t>
            </a:r>
            <a:r>
              <a:rPr lang="en-US" sz="3100" dirty="0" smtClean="0"/>
              <a:t>&amp; Cover Letter Workshop</a:t>
            </a:r>
            <a:r>
              <a:rPr lang="en-US" sz="3600" dirty="0" smtClean="0"/>
              <a:t/>
            </a:r>
            <a:br>
              <a:rPr lang="en-US" sz="3600" dirty="0" smtClean="0"/>
            </a:br>
            <a:r>
              <a:rPr lang="en-US" sz="2700" i="1" dirty="0" smtClean="0"/>
              <a:t>For </a:t>
            </a:r>
            <a:r>
              <a:rPr lang="en-US" sz="2700" i="1" dirty="0" smtClean="0"/>
              <a:t>Non-PASS students</a:t>
            </a:r>
            <a:r>
              <a:rPr lang="en-US" sz="2700" b="1" dirty="0" smtClean="0">
                <a:effectLst>
                  <a:outerShdw blurRad="38100" dist="38100" dir="2700000" algn="tl">
                    <a:srgbClr val="000000">
                      <a:alpha val="43137"/>
                    </a:srgbClr>
                  </a:outerShdw>
                </a:effectLst>
              </a:rPr>
              <a:t/>
            </a:r>
            <a:br>
              <a:rPr lang="en-US" sz="2700" b="1" dirty="0" smtClean="0">
                <a:effectLst>
                  <a:outerShdw blurRad="38100" dist="38100" dir="2700000" algn="tl">
                    <a:srgbClr val="000000">
                      <a:alpha val="43137"/>
                    </a:srgbClr>
                  </a:outerShdw>
                </a:effectLst>
              </a:rPr>
            </a:br>
            <a:r>
              <a:rPr lang="en-US" sz="2700" dirty="0"/>
              <a:t/>
            </a:r>
            <a:br>
              <a:rPr lang="en-US" sz="2700" dirty="0"/>
            </a:br>
            <a:endParaRPr lang="en-US" sz="3200" dirty="0"/>
          </a:p>
        </p:txBody>
      </p:sp>
      <p:sp>
        <p:nvSpPr>
          <p:cNvPr id="3" name="Subtitle 2"/>
          <p:cNvSpPr>
            <a:spLocks noGrp="1"/>
          </p:cNvSpPr>
          <p:nvPr>
            <p:ph type="subTitle" idx="1"/>
          </p:nvPr>
        </p:nvSpPr>
        <p:spPr>
          <a:xfrm>
            <a:off x="1828800" y="4038600"/>
            <a:ext cx="6461760" cy="1600200"/>
          </a:xfrm>
        </p:spPr>
        <p:txBody>
          <a:bodyPr>
            <a:normAutofit fontScale="77500" lnSpcReduction="20000"/>
          </a:bodyPr>
          <a:lstStyle/>
          <a:p>
            <a:pPr algn="r"/>
            <a:r>
              <a:rPr lang="en-US" sz="3200" dirty="0" smtClean="0">
                <a:latin typeface="+mj-lt"/>
              </a:rPr>
              <a:t>Career </a:t>
            </a:r>
            <a:r>
              <a:rPr lang="en-US" sz="3200" dirty="0">
                <a:latin typeface="+mj-lt"/>
              </a:rPr>
              <a:t>Resources </a:t>
            </a:r>
            <a:r>
              <a:rPr lang="en-US" sz="3200" dirty="0" smtClean="0">
                <a:latin typeface="+mj-lt"/>
              </a:rPr>
              <a:t>Center</a:t>
            </a:r>
          </a:p>
          <a:p>
            <a:pPr algn="r"/>
            <a:r>
              <a:rPr lang="en-US" sz="3200" dirty="0" smtClean="0">
                <a:latin typeface="+mj-lt"/>
              </a:rPr>
              <a:t>Student </a:t>
            </a:r>
            <a:r>
              <a:rPr lang="en-US" sz="3200" dirty="0">
                <a:latin typeface="+mj-lt"/>
              </a:rPr>
              <a:t>Affairs</a:t>
            </a:r>
          </a:p>
          <a:p>
            <a:pPr algn="r"/>
            <a:endParaRPr lang="en-US" sz="3200" dirty="0" smtClean="0">
              <a:latin typeface="+mj-lt"/>
            </a:endParaRPr>
          </a:p>
          <a:p>
            <a:pPr algn="r"/>
            <a:r>
              <a:rPr lang="en-US" sz="3200" dirty="0" smtClean="0">
                <a:latin typeface="+mj-lt"/>
              </a:rPr>
              <a:t>January 23, 2015</a:t>
            </a:r>
            <a:endParaRPr lang="en-US" sz="3200" dirty="0">
              <a:latin typeface="+mj-lt"/>
            </a:endParaRPr>
          </a:p>
          <a:p>
            <a:pPr algn="r"/>
            <a:endParaRPr lang="en-US" sz="3200" dirty="0"/>
          </a:p>
        </p:txBody>
      </p:sp>
    </p:spTree>
    <p:extLst>
      <p:ext uri="{BB962C8B-B14F-4D97-AF65-F5344CB8AC3E}">
        <p14:creationId xmlns:p14="http://schemas.microsoft.com/office/powerpoint/2010/main" val="254107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Anatomy of a Cover </a:t>
            </a:r>
            <a:r>
              <a:rPr lang="en-US" sz="4400" dirty="0" smtClean="0"/>
              <a:t>Letter	</a:t>
            </a:r>
            <a:endParaRPr lang="en-US" sz="4400" dirty="0"/>
          </a:p>
        </p:txBody>
      </p:sp>
      <p:sp>
        <p:nvSpPr>
          <p:cNvPr id="3" name="Content Placeholder 2"/>
          <p:cNvSpPr>
            <a:spLocks noGrp="1"/>
          </p:cNvSpPr>
          <p:nvPr>
            <p:ph sz="quarter" idx="1"/>
          </p:nvPr>
        </p:nvSpPr>
        <p:spPr>
          <a:xfrm>
            <a:off x="457200" y="1295400"/>
            <a:ext cx="7924800" cy="5410200"/>
          </a:xfrm>
        </p:spPr>
        <p:txBody>
          <a:bodyPr>
            <a:normAutofit fontScale="55000" lnSpcReduction="20000"/>
          </a:bodyPr>
          <a:lstStyle/>
          <a:p>
            <a:endParaRPr lang="en-US" sz="8000" dirty="0">
              <a:latin typeface="+mj-lt"/>
            </a:endParaRPr>
          </a:p>
          <a:p>
            <a:r>
              <a:rPr lang="en-US" sz="8000" dirty="0" smtClean="0">
                <a:latin typeface="+mj-lt"/>
              </a:rPr>
              <a:t>Entices</a:t>
            </a:r>
            <a:endParaRPr lang="en-US" sz="8000" dirty="0" smtClean="0">
              <a:latin typeface="+mj-lt"/>
            </a:endParaRPr>
          </a:p>
          <a:p>
            <a:r>
              <a:rPr lang="en-US" sz="8000" dirty="0" smtClean="0">
                <a:latin typeface="+mj-lt"/>
              </a:rPr>
              <a:t>Stands</a:t>
            </a:r>
            <a:endParaRPr lang="en-US" sz="8000" dirty="0" smtClean="0">
              <a:latin typeface="+mj-lt"/>
            </a:endParaRPr>
          </a:p>
          <a:p>
            <a:r>
              <a:rPr lang="en-US" sz="8000" dirty="0" smtClean="0">
                <a:latin typeface="+mj-lt"/>
              </a:rPr>
              <a:t>Connection</a:t>
            </a:r>
          </a:p>
          <a:p>
            <a:r>
              <a:rPr lang="en-US" sz="8000" dirty="0" smtClean="0">
                <a:latin typeface="+mj-lt"/>
              </a:rPr>
              <a:t>Articulates</a:t>
            </a:r>
          </a:p>
          <a:p>
            <a:r>
              <a:rPr lang="en-US" sz="8000" dirty="0" smtClean="0">
                <a:latin typeface="+mj-lt"/>
              </a:rPr>
              <a:t>No more than one page</a:t>
            </a:r>
            <a:endParaRPr lang="en-US" sz="5600" dirty="0">
              <a:latin typeface="+mj-lt"/>
            </a:endParaRPr>
          </a:p>
          <a:p>
            <a:pPr marL="114300" indent="0">
              <a:buNone/>
            </a:pPr>
            <a:endParaRPr lang="en-US" sz="4400" dirty="0">
              <a:latin typeface="+mj-lt"/>
            </a:endParaRPr>
          </a:p>
          <a:p>
            <a:endParaRPr lang="en-US" sz="2400" dirty="0" smtClean="0"/>
          </a:p>
          <a:p>
            <a:pPr>
              <a:buClr>
                <a:schemeClr val="tx1"/>
              </a:buClr>
            </a:pPr>
            <a:endParaRPr lang="en-US" sz="2400" dirty="0"/>
          </a:p>
          <a:p>
            <a:pPr>
              <a:buClr>
                <a:schemeClr val="tx1"/>
              </a:buClr>
            </a:pPr>
            <a:endParaRPr lang="en-US" dirty="0" smtClean="0"/>
          </a:p>
          <a:p>
            <a:pPr lvl="1">
              <a:lnSpc>
                <a:spcPct val="80000"/>
              </a:lnSpc>
              <a:buFontTx/>
              <a:buNone/>
            </a:pPr>
            <a:endParaRPr lang="en-CA" dirty="0"/>
          </a:p>
          <a:p>
            <a:pPr>
              <a:lnSpc>
                <a:spcPct val="80000"/>
              </a:lnSpc>
              <a:spcBef>
                <a:spcPct val="50000"/>
              </a:spcBef>
              <a:buFontTx/>
              <a:buNone/>
            </a:pPr>
            <a:r>
              <a:rPr lang="en-US" sz="2800" dirty="0"/>
              <a:t>	</a:t>
            </a:r>
            <a:endParaRPr lang="en-US" dirty="0"/>
          </a:p>
        </p:txBody>
      </p:sp>
    </p:spTree>
    <p:extLst>
      <p:ext uri="{BB962C8B-B14F-4D97-AF65-F5344CB8AC3E}">
        <p14:creationId xmlns:p14="http://schemas.microsoft.com/office/powerpoint/2010/main" val="3092504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400" dirty="0"/>
              <a:t>General Format - Introduction</a:t>
            </a:r>
          </a:p>
        </p:txBody>
      </p:sp>
      <p:sp>
        <p:nvSpPr>
          <p:cNvPr id="6" name="Content Placeholder 5"/>
          <p:cNvSpPr>
            <a:spLocks noGrp="1"/>
          </p:cNvSpPr>
          <p:nvPr>
            <p:ph sz="quarter" idx="1"/>
          </p:nvPr>
        </p:nvSpPr>
        <p:spPr/>
        <p:txBody>
          <a:bodyPr>
            <a:normAutofit/>
          </a:bodyPr>
          <a:lstStyle/>
          <a:p>
            <a:pPr>
              <a:lnSpc>
                <a:spcPct val="80000"/>
              </a:lnSpc>
              <a:buFontTx/>
              <a:buNone/>
            </a:pPr>
            <a:r>
              <a:rPr lang="en-CA" i="1" dirty="0" smtClean="0">
                <a:latin typeface="+mj-lt"/>
              </a:rPr>
              <a:t>Why </a:t>
            </a:r>
            <a:r>
              <a:rPr lang="en-CA" i="1" dirty="0">
                <a:latin typeface="+mj-lt"/>
              </a:rPr>
              <a:t>you are </a:t>
            </a:r>
            <a:r>
              <a:rPr lang="en-CA" i="1" dirty="0" smtClean="0">
                <a:latin typeface="+mj-lt"/>
              </a:rPr>
              <a:t>writing?</a:t>
            </a:r>
            <a:endParaRPr lang="en-CA" i="1" dirty="0">
              <a:latin typeface="+mj-lt"/>
            </a:endParaRPr>
          </a:p>
          <a:p>
            <a:pPr>
              <a:lnSpc>
                <a:spcPct val="80000"/>
              </a:lnSpc>
              <a:buFontTx/>
              <a:buNone/>
            </a:pPr>
            <a:endParaRPr lang="en-CA" i="1" dirty="0">
              <a:latin typeface="+mj-lt"/>
            </a:endParaRPr>
          </a:p>
          <a:p>
            <a:pPr>
              <a:lnSpc>
                <a:spcPct val="80000"/>
              </a:lnSpc>
            </a:pPr>
            <a:r>
              <a:rPr lang="en-CA" dirty="0">
                <a:latin typeface="+mj-lt"/>
              </a:rPr>
              <a:t>Clearly state which job you are applying </a:t>
            </a:r>
            <a:r>
              <a:rPr lang="en-CA" dirty="0" smtClean="0">
                <a:latin typeface="+mj-lt"/>
              </a:rPr>
              <a:t>for, </a:t>
            </a:r>
            <a:r>
              <a:rPr lang="en-US" dirty="0" smtClean="0">
                <a:latin typeface="+mj-lt"/>
              </a:rPr>
              <a:t>or </a:t>
            </a:r>
            <a:r>
              <a:rPr lang="en-US" dirty="0">
                <a:latin typeface="+mj-lt"/>
              </a:rPr>
              <a:t>type of work for which you are applying.</a:t>
            </a:r>
          </a:p>
          <a:p>
            <a:pPr marL="114300" indent="0">
              <a:lnSpc>
                <a:spcPct val="80000"/>
              </a:lnSpc>
              <a:buNone/>
            </a:pPr>
            <a:endParaRPr lang="en-CA" dirty="0">
              <a:latin typeface="+mj-lt"/>
            </a:endParaRPr>
          </a:p>
          <a:p>
            <a:pPr>
              <a:lnSpc>
                <a:spcPct val="80000"/>
              </a:lnSpc>
            </a:pPr>
            <a:r>
              <a:rPr lang="en-CA" dirty="0">
                <a:latin typeface="+mj-lt"/>
              </a:rPr>
              <a:t>State how you learned about </a:t>
            </a:r>
            <a:r>
              <a:rPr lang="en-CA" dirty="0" smtClean="0">
                <a:latin typeface="+mj-lt"/>
              </a:rPr>
              <a:t>the position and </a:t>
            </a:r>
            <a:r>
              <a:rPr lang="en-CA" dirty="0">
                <a:latin typeface="+mj-lt"/>
              </a:rPr>
              <a:t>include the date that you discovered the </a:t>
            </a:r>
            <a:r>
              <a:rPr lang="en-CA" dirty="0" smtClean="0">
                <a:latin typeface="+mj-lt"/>
              </a:rPr>
              <a:t>posting.</a:t>
            </a:r>
            <a:endParaRPr lang="en-CA" dirty="0">
              <a:latin typeface="+mj-lt"/>
            </a:endParaRPr>
          </a:p>
          <a:p>
            <a:pPr marL="617220" lvl="2">
              <a:lnSpc>
                <a:spcPct val="80000"/>
              </a:lnSpc>
              <a:buClr>
                <a:schemeClr val="accent1"/>
              </a:buClr>
            </a:pPr>
            <a:r>
              <a:rPr lang="en-US" sz="1900" dirty="0" smtClean="0">
                <a:latin typeface="+mj-lt"/>
              </a:rPr>
              <a:t>Show </a:t>
            </a:r>
            <a:r>
              <a:rPr lang="en-US" sz="1900" dirty="0">
                <a:latin typeface="+mj-lt"/>
              </a:rPr>
              <a:t>you know about the </a:t>
            </a:r>
            <a:r>
              <a:rPr lang="en-US" sz="1900" dirty="0" smtClean="0">
                <a:latin typeface="+mj-lt"/>
              </a:rPr>
              <a:t>practice/organization</a:t>
            </a:r>
            <a:r>
              <a:rPr lang="en-US" sz="1900" dirty="0">
                <a:latin typeface="+mj-lt"/>
              </a:rPr>
              <a:t>.</a:t>
            </a:r>
          </a:p>
          <a:p>
            <a:pPr>
              <a:lnSpc>
                <a:spcPct val="80000"/>
              </a:lnSpc>
            </a:pPr>
            <a:endParaRPr lang="en-CA" dirty="0">
              <a:latin typeface="+mj-lt"/>
            </a:endParaRPr>
          </a:p>
          <a:p>
            <a:pPr>
              <a:lnSpc>
                <a:spcPct val="80000"/>
              </a:lnSpc>
            </a:pPr>
            <a:r>
              <a:rPr lang="en-CA" dirty="0">
                <a:latin typeface="+mj-lt"/>
              </a:rPr>
              <a:t>If you are inquiring about position availability and not applying for a particular position that was posted, state this in this </a:t>
            </a:r>
            <a:r>
              <a:rPr lang="en-CA" dirty="0" smtClean="0">
                <a:latin typeface="+mj-lt"/>
              </a:rPr>
              <a:t>paragraph</a:t>
            </a:r>
            <a:r>
              <a:rPr lang="en-CA" dirty="0" smtClean="0">
                <a:latin typeface="+mj-lt"/>
              </a:rPr>
              <a:t>.</a:t>
            </a:r>
            <a:endParaRPr lang="en-CA" dirty="0">
              <a:latin typeface="+mj-lt"/>
            </a:endParaRPr>
          </a:p>
        </p:txBody>
      </p:sp>
    </p:spTree>
    <p:extLst>
      <p:ext uri="{BB962C8B-B14F-4D97-AF65-F5344CB8AC3E}">
        <p14:creationId xmlns:p14="http://schemas.microsoft.com/office/powerpoint/2010/main" val="1911032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General Format - </a:t>
            </a:r>
            <a:r>
              <a:rPr lang="en-US" sz="4400" dirty="0" smtClean="0"/>
              <a:t>Body</a:t>
            </a:r>
            <a:endParaRPr lang="en-US" sz="4400" dirty="0"/>
          </a:p>
        </p:txBody>
      </p:sp>
      <p:sp>
        <p:nvSpPr>
          <p:cNvPr id="3" name="Content Placeholder 2"/>
          <p:cNvSpPr>
            <a:spLocks noGrp="1"/>
          </p:cNvSpPr>
          <p:nvPr>
            <p:ph sz="quarter" idx="1"/>
          </p:nvPr>
        </p:nvSpPr>
        <p:spPr/>
        <p:txBody>
          <a:bodyPr>
            <a:normAutofit/>
          </a:bodyPr>
          <a:lstStyle/>
          <a:p>
            <a:pPr>
              <a:lnSpc>
                <a:spcPct val="80000"/>
              </a:lnSpc>
            </a:pPr>
            <a:r>
              <a:rPr lang="en-US" dirty="0" smtClean="0">
                <a:latin typeface="+mj-lt"/>
              </a:rPr>
              <a:t>Demonstrate - Provide </a:t>
            </a:r>
            <a:r>
              <a:rPr lang="en-US" dirty="0">
                <a:latin typeface="+mj-lt"/>
              </a:rPr>
              <a:t>specific information about the skills </a:t>
            </a:r>
            <a:r>
              <a:rPr lang="en-US" dirty="0" smtClean="0">
                <a:latin typeface="+mj-lt"/>
              </a:rPr>
              <a:t>&amp; qualifications </a:t>
            </a:r>
          </a:p>
          <a:p>
            <a:pPr>
              <a:lnSpc>
                <a:spcPct val="80000"/>
              </a:lnSpc>
            </a:pPr>
            <a:r>
              <a:rPr lang="en-US" dirty="0" smtClean="0">
                <a:latin typeface="+mj-lt"/>
              </a:rPr>
              <a:t>Sell </a:t>
            </a:r>
            <a:r>
              <a:rPr lang="en-US" dirty="0">
                <a:latin typeface="+mj-lt"/>
              </a:rPr>
              <a:t>yourself</a:t>
            </a:r>
            <a:r>
              <a:rPr lang="en-US" dirty="0" smtClean="0">
                <a:latin typeface="+mj-lt"/>
              </a:rPr>
              <a:t>!</a:t>
            </a:r>
          </a:p>
          <a:p>
            <a:pPr>
              <a:lnSpc>
                <a:spcPct val="80000"/>
              </a:lnSpc>
            </a:pPr>
            <a:r>
              <a:rPr lang="en-US" dirty="0" smtClean="0">
                <a:latin typeface="+mj-lt"/>
              </a:rPr>
              <a:t>Use keywords</a:t>
            </a:r>
            <a:endParaRPr lang="en-US" dirty="0">
              <a:latin typeface="+mj-lt"/>
            </a:endParaRPr>
          </a:p>
          <a:p>
            <a:pPr>
              <a:lnSpc>
                <a:spcPct val="80000"/>
              </a:lnSpc>
            </a:pPr>
            <a:r>
              <a:rPr lang="en-US" dirty="0" smtClean="0">
                <a:latin typeface="+mj-lt"/>
              </a:rPr>
              <a:t>Two paragraphs</a:t>
            </a:r>
          </a:p>
          <a:p>
            <a:pPr>
              <a:lnSpc>
                <a:spcPct val="80000"/>
              </a:lnSpc>
            </a:pPr>
            <a:r>
              <a:rPr lang="en-CA" dirty="0"/>
              <a:t>Indicate why you would like to work for this employer</a:t>
            </a:r>
          </a:p>
          <a:p>
            <a:pPr>
              <a:lnSpc>
                <a:spcPct val="80000"/>
              </a:lnSpc>
            </a:pPr>
            <a:r>
              <a:rPr lang="en-CA" dirty="0" smtClean="0"/>
              <a:t>What </a:t>
            </a:r>
            <a:r>
              <a:rPr lang="en-CA" dirty="0"/>
              <a:t>value to you bring</a:t>
            </a:r>
            <a:r>
              <a:rPr lang="en-CA" dirty="0" smtClean="0"/>
              <a:t>?</a:t>
            </a:r>
            <a:endParaRPr lang="en-CA" dirty="0"/>
          </a:p>
          <a:p>
            <a:pPr>
              <a:lnSpc>
                <a:spcPct val="80000"/>
              </a:lnSpc>
            </a:pPr>
            <a:r>
              <a:rPr lang="en-US" dirty="0"/>
              <a:t>Show parallels</a:t>
            </a:r>
            <a:endParaRPr lang="en-US" dirty="0"/>
          </a:p>
          <a:p>
            <a:pPr>
              <a:lnSpc>
                <a:spcPct val="80000"/>
              </a:lnSpc>
            </a:pPr>
            <a:endParaRPr lang="en-US" dirty="0"/>
          </a:p>
        </p:txBody>
      </p:sp>
    </p:spTree>
    <p:extLst>
      <p:ext uri="{BB962C8B-B14F-4D97-AF65-F5344CB8AC3E}">
        <p14:creationId xmlns:p14="http://schemas.microsoft.com/office/powerpoint/2010/main" val="1127149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General Format - </a:t>
            </a:r>
            <a:r>
              <a:rPr lang="en-US" sz="4400" dirty="0" smtClean="0"/>
              <a:t>Closing</a:t>
            </a:r>
            <a:endParaRPr lang="en-US" sz="4400" dirty="0"/>
          </a:p>
        </p:txBody>
      </p:sp>
      <p:sp>
        <p:nvSpPr>
          <p:cNvPr id="3" name="Content Placeholder 2"/>
          <p:cNvSpPr>
            <a:spLocks noGrp="1"/>
          </p:cNvSpPr>
          <p:nvPr>
            <p:ph sz="quarter" idx="1"/>
          </p:nvPr>
        </p:nvSpPr>
        <p:spPr>
          <a:xfrm>
            <a:off x="457200" y="1524000"/>
            <a:ext cx="7467600" cy="4873752"/>
          </a:xfrm>
        </p:spPr>
        <p:txBody>
          <a:bodyPr>
            <a:normAutofit/>
          </a:bodyPr>
          <a:lstStyle/>
          <a:p>
            <a:pPr>
              <a:lnSpc>
                <a:spcPct val="80000"/>
              </a:lnSpc>
            </a:pPr>
            <a:r>
              <a:rPr lang="en-CA" sz="2800" dirty="0" smtClean="0">
                <a:latin typeface="+mj-lt"/>
              </a:rPr>
              <a:t>Respectfully </a:t>
            </a:r>
            <a:r>
              <a:rPr lang="en-CA" sz="2800" dirty="0">
                <a:latin typeface="+mj-lt"/>
              </a:rPr>
              <a:t>request an interview</a:t>
            </a:r>
          </a:p>
          <a:p>
            <a:pPr>
              <a:lnSpc>
                <a:spcPct val="80000"/>
              </a:lnSpc>
              <a:buFontTx/>
              <a:buNone/>
            </a:pPr>
            <a:r>
              <a:rPr lang="en-US" sz="2800" dirty="0">
                <a:latin typeface="+mj-lt"/>
              </a:rPr>
              <a:t>		- “I look forward to the opportunity to meet with you to further discuss…”</a:t>
            </a:r>
          </a:p>
          <a:p>
            <a:pPr>
              <a:lnSpc>
                <a:spcPct val="80000"/>
              </a:lnSpc>
            </a:pPr>
            <a:r>
              <a:rPr lang="en-CA" sz="2800" dirty="0" smtClean="0">
                <a:latin typeface="+mj-lt"/>
              </a:rPr>
              <a:t>State </a:t>
            </a:r>
            <a:r>
              <a:rPr lang="en-CA" sz="2800" dirty="0">
                <a:latin typeface="+mj-lt"/>
              </a:rPr>
              <a:t>where (i.e. phone </a:t>
            </a:r>
            <a:r>
              <a:rPr lang="en-CA" sz="2800" dirty="0" smtClean="0">
                <a:latin typeface="+mj-lt"/>
              </a:rPr>
              <a:t>#, email) </a:t>
            </a:r>
            <a:r>
              <a:rPr lang="en-CA" sz="2800" dirty="0">
                <a:latin typeface="+mj-lt"/>
              </a:rPr>
              <a:t>and when you can be </a:t>
            </a:r>
            <a:r>
              <a:rPr lang="en-CA" sz="2800" dirty="0" smtClean="0">
                <a:latin typeface="+mj-lt"/>
              </a:rPr>
              <a:t>reached</a:t>
            </a:r>
          </a:p>
          <a:p>
            <a:pPr>
              <a:lnSpc>
                <a:spcPct val="80000"/>
              </a:lnSpc>
            </a:pPr>
            <a:r>
              <a:rPr lang="en-CA" sz="2800" dirty="0" smtClean="0"/>
              <a:t>Thank </a:t>
            </a:r>
            <a:r>
              <a:rPr lang="en-CA" sz="2800" dirty="0"/>
              <a:t>the employer for his/her </a:t>
            </a:r>
            <a:r>
              <a:rPr lang="en-CA" sz="2800" dirty="0" smtClean="0"/>
              <a:t>consideration</a:t>
            </a:r>
          </a:p>
          <a:p>
            <a:pPr>
              <a:lnSpc>
                <a:spcPct val="80000"/>
              </a:lnSpc>
            </a:pPr>
            <a:r>
              <a:rPr lang="en-CA" sz="2800" dirty="0" smtClean="0">
                <a:latin typeface="+mj-lt"/>
              </a:rPr>
              <a:t>Closing </a:t>
            </a:r>
          </a:p>
          <a:p>
            <a:pPr lvl="1">
              <a:lnSpc>
                <a:spcPct val="80000"/>
              </a:lnSpc>
            </a:pPr>
            <a:r>
              <a:rPr lang="en-CA" sz="2400" dirty="0" smtClean="0">
                <a:latin typeface="+mj-lt"/>
              </a:rPr>
              <a:t>Sincerely </a:t>
            </a:r>
          </a:p>
          <a:p>
            <a:pPr lvl="1">
              <a:lnSpc>
                <a:spcPct val="80000"/>
              </a:lnSpc>
            </a:pPr>
            <a:r>
              <a:rPr lang="en-CA" sz="2400" dirty="0" smtClean="0">
                <a:latin typeface="+mj-lt"/>
              </a:rPr>
              <a:t>Best Regards (if you’ve met before)</a:t>
            </a:r>
          </a:p>
          <a:p>
            <a:pPr lvl="1">
              <a:lnSpc>
                <a:spcPct val="80000"/>
              </a:lnSpc>
            </a:pPr>
            <a:r>
              <a:rPr lang="en-CA" sz="2400" dirty="0" smtClean="0">
                <a:latin typeface="+mj-lt"/>
              </a:rPr>
              <a:t>Warm Regards (if a friend or close connection)</a:t>
            </a:r>
          </a:p>
          <a:p>
            <a:pPr>
              <a:lnSpc>
                <a:spcPct val="80000"/>
              </a:lnSpc>
            </a:pPr>
            <a:r>
              <a:rPr lang="en-CA" sz="2800" dirty="0" smtClean="0"/>
              <a:t>Leave </a:t>
            </a:r>
            <a:r>
              <a:rPr lang="en-CA" sz="2800" dirty="0"/>
              <a:t>3-4 spaces for signature</a:t>
            </a:r>
          </a:p>
          <a:p>
            <a:pPr>
              <a:lnSpc>
                <a:spcPct val="80000"/>
              </a:lnSpc>
              <a:buFontTx/>
              <a:buNone/>
            </a:pPr>
            <a:endParaRPr lang="en-CA" dirty="0">
              <a:latin typeface="+mj-lt"/>
            </a:endParaRPr>
          </a:p>
        </p:txBody>
      </p:sp>
    </p:spTree>
    <p:extLst>
      <p:ext uri="{BB962C8B-B14F-4D97-AF65-F5344CB8AC3E}">
        <p14:creationId xmlns:p14="http://schemas.microsoft.com/office/powerpoint/2010/main" val="340343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6200"/>
            <a:ext cx="8229600" cy="7494359"/>
          </a:xfrm>
          <a:prstGeom prst="rect">
            <a:avLst/>
          </a:prstGeom>
          <a:noFill/>
        </p:spPr>
        <p:txBody>
          <a:bodyPr wrap="square" rtlCol="0">
            <a:spAutoFit/>
          </a:bodyPr>
          <a:lstStyle/>
          <a:p>
            <a:r>
              <a:rPr lang="en-US" sz="1150" dirty="0" smtClean="0"/>
              <a:t>123 Anywhere St., Apt 1</a:t>
            </a:r>
          </a:p>
          <a:p>
            <a:r>
              <a:rPr lang="en-US" sz="1150" dirty="0" smtClean="0"/>
              <a:t>Boston, MA 02118</a:t>
            </a:r>
          </a:p>
          <a:p>
            <a:endParaRPr lang="en-US" sz="1150" dirty="0"/>
          </a:p>
          <a:p>
            <a:r>
              <a:rPr lang="en-US" sz="1150" dirty="0" smtClean="0"/>
              <a:t>January 23, 2015</a:t>
            </a:r>
          </a:p>
          <a:p>
            <a:endParaRPr lang="en-US" sz="1150" dirty="0"/>
          </a:p>
          <a:p>
            <a:r>
              <a:rPr lang="en-US" sz="1150" dirty="0" smtClean="0"/>
              <a:t>Dr. Thomas Tooth</a:t>
            </a:r>
          </a:p>
          <a:p>
            <a:r>
              <a:rPr lang="en-US" sz="1150" dirty="0" smtClean="0"/>
              <a:t>Bright Dental Practice</a:t>
            </a:r>
          </a:p>
          <a:p>
            <a:r>
              <a:rPr lang="en-US" sz="1150" dirty="0" smtClean="0"/>
              <a:t>999 Molar Road</a:t>
            </a:r>
          </a:p>
          <a:p>
            <a:r>
              <a:rPr lang="en-US" sz="1150" dirty="0" smtClean="0"/>
              <a:t>Cambridge, MA 01234</a:t>
            </a:r>
          </a:p>
          <a:p>
            <a:endParaRPr lang="en-US" sz="1150" dirty="0"/>
          </a:p>
          <a:p>
            <a:r>
              <a:rPr lang="en-US" sz="1150" dirty="0" smtClean="0"/>
              <a:t>Dear Dr. Tooth,</a:t>
            </a:r>
          </a:p>
          <a:p>
            <a:endParaRPr lang="en-US" sz="1150" dirty="0" smtClean="0"/>
          </a:p>
          <a:p>
            <a:r>
              <a:rPr lang="en-US" sz="1150" dirty="0" smtClean="0"/>
              <a:t>My name is Sally Smiles and I am writing to express interest in the position of Associate Dentist at Bright Dental Practice, as posted from </a:t>
            </a:r>
            <a:r>
              <a:rPr lang="en-US" sz="1150" dirty="0" smtClean="0"/>
              <a:t>Career Resources Center at Boston University Henry M. Goldman School of Dental Medicine (GSDM). </a:t>
            </a:r>
            <a:r>
              <a:rPr lang="en-US" sz="1150" dirty="0" smtClean="0"/>
              <a:t>I am currently a fourth year dental student at GSDM and will be graduating with my DMD degree in May. I feel that I would be an ideal candidate for the associate position because of my clinical skills, my experience with digital dentistry, and my excellent oral and written communication skills.</a:t>
            </a:r>
          </a:p>
          <a:p>
            <a:r>
              <a:rPr lang="en-US" sz="1150" dirty="0" smtClean="0"/>
              <a:t/>
            </a:r>
            <a:br>
              <a:rPr lang="en-US" sz="1150" dirty="0" smtClean="0"/>
            </a:br>
            <a:r>
              <a:rPr lang="en-US" sz="1150" dirty="0"/>
              <a:t>Through </a:t>
            </a:r>
            <a:r>
              <a:rPr lang="en-US" sz="1150" dirty="0" smtClean="0"/>
              <a:t>my clinical and didactic coursework, externship experiences, and participation </a:t>
            </a:r>
            <a:r>
              <a:rPr lang="en-US" sz="1150" dirty="0"/>
              <a:t>in dental organizations, I have used my time in dental school </a:t>
            </a:r>
            <a:r>
              <a:rPr lang="en-US" sz="1150" dirty="0" smtClean="0"/>
              <a:t>to gain as much experience in all aspects of dentistry.  From October 2014 to December 2014, I </a:t>
            </a:r>
            <a:r>
              <a:rPr lang="en-US" sz="1150" dirty="0"/>
              <a:t>c</a:t>
            </a:r>
            <a:r>
              <a:rPr lang="en-US" sz="1150" dirty="0" smtClean="0"/>
              <a:t>ompleted a 10 week externship at Boston Health Care for the Homeless, where  I performed extractions, cleanings and denture fabrications, in face-paced, dynamic environment.  In January 2015, I traveled to Mexico as part of a dental mission trip where I provided dental and oral health screenings, </a:t>
            </a:r>
            <a:r>
              <a:rPr lang="en-US" sz="1150" dirty="0" err="1" smtClean="0"/>
              <a:t>flouride</a:t>
            </a:r>
            <a:r>
              <a:rPr lang="en-US" sz="1150" dirty="0" smtClean="0"/>
              <a:t> varnish application, and oral hygiene education in a small, rural village.  </a:t>
            </a:r>
            <a:r>
              <a:rPr lang="en-US" sz="1150" dirty="0" smtClean="0"/>
              <a:t>I am an active member of GSDM’s Chapter of the American Student Dental Association (ASDA) and serve on the Community Outreach and Dental Education Committees. </a:t>
            </a:r>
            <a:r>
              <a:rPr lang="en-US" sz="1150" dirty="0" smtClean="0"/>
              <a:t>Before entering the field of dentistry, I earned a master’s degree in public health from the University of Massachusetts.</a:t>
            </a:r>
          </a:p>
          <a:p>
            <a:pPr lvl="0"/>
            <a:endParaRPr lang="en-US" sz="1150" dirty="0" smtClean="0"/>
          </a:p>
          <a:p>
            <a:pPr lvl="0"/>
            <a:r>
              <a:rPr lang="en-US" sz="1150" dirty="0" smtClean="0"/>
              <a:t>I strongly believe </a:t>
            </a:r>
            <a:r>
              <a:rPr lang="en-US" sz="1150" dirty="0"/>
              <a:t>that my </a:t>
            </a:r>
            <a:r>
              <a:rPr lang="en-US" sz="1150" dirty="0" smtClean="0"/>
              <a:t>positive attitude and a passion to provide excellent patient care would make me an asset to your practice  and your patients. I am organized, enthusiastic, and pride myself on being calm and collected in faced paced environments.</a:t>
            </a:r>
          </a:p>
          <a:p>
            <a:pPr lvl="0"/>
            <a:r>
              <a:rPr lang="en-US" sz="1150" dirty="0" smtClean="0"/>
              <a:t/>
            </a:r>
            <a:br>
              <a:rPr lang="en-US" sz="1150" dirty="0" smtClean="0"/>
            </a:br>
            <a:r>
              <a:rPr lang="en-US" sz="1150" dirty="0" smtClean="0"/>
              <a:t>Attached please find my resume </a:t>
            </a:r>
            <a:r>
              <a:rPr lang="en-US" sz="1150" dirty="0"/>
              <a:t>for your consideration. I welcome the opportunity to meet with you to discuss my qualifications and experiences in </a:t>
            </a:r>
            <a:r>
              <a:rPr lang="en-US" sz="1150" dirty="0" smtClean="0"/>
              <a:t>more detail. If you </a:t>
            </a:r>
            <a:r>
              <a:rPr lang="en-US" sz="1150" dirty="0"/>
              <a:t>have any questions, please feel free to contact me at (555) 555-5555 or via e-mail at </a:t>
            </a:r>
            <a:r>
              <a:rPr lang="en-US" sz="1150" dirty="0" smtClean="0"/>
              <a:t>sallysmiles@gmail.com</a:t>
            </a:r>
            <a:br>
              <a:rPr lang="en-US" sz="1150" dirty="0" smtClean="0"/>
            </a:br>
            <a:r>
              <a:rPr lang="en-US" sz="1150" dirty="0" smtClean="0"/>
              <a:t/>
            </a:r>
            <a:br>
              <a:rPr lang="en-US" sz="1150" dirty="0" smtClean="0"/>
            </a:br>
            <a:r>
              <a:rPr lang="en-US" sz="1150" dirty="0"/>
              <a:t>I thank you for your time and consideration and hope to hear from you soon</a:t>
            </a:r>
            <a:r>
              <a:rPr lang="en-US" sz="1150" dirty="0" smtClean="0"/>
              <a:t>.</a:t>
            </a:r>
          </a:p>
          <a:p>
            <a:endParaRPr lang="en-US" sz="1150" dirty="0"/>
          </a:p>
          <a:p>
            <a:r>
              <a:rPr lang="en-US" sz="1150" dirty="0" smtClean="0"/>
              <a:t>Sincerely, </a:t>
            </a:r>
          </a:p>
          <a:p>
            <a:endParaRPr lang="en-US" sz="1150" dirty="0"/>
          </a:p>
          <a:p>
            <a:endParaRPr lang="en-US" sz="1150" dirty="0" smtClean="0"/>
          </a:p>
          <a:p>
            <a:r>
              <a:rPr lang="en-US" sz="1150" dirty="0" smtClean="0"/>
              <a:t>Sally Smiles</a:t>
            </a:r>
            <a:r>
              <a:rPr lang="en-US" sz="1100" dirty="0" smtClean="0"/>
              <a:t/>
            </a:r>
            <a:br>
              <a:rPr lang="en-US" sz="1100" dirty="0" smtClean="0"/>
            </a:br>
            <a:r>
              <a:rPr lang="en-US" sz="1100" dirty="0" smtClean="0"/>
              <a:t/>
            </a:r>
            <a:br>
              <a:rPr lang="en-US" sz="1100" dirty="0" smtClean="0"/>
            </a:br>
            <a:r>
              <a:rPr lang="en-US" sz="1100" dirty="0"/>
              <a:t> </a:t>
            </a:r>
          </a:p>
          <a:p>
            <a:r>
              <a:rPr lang="en-US" sz="1100" dirty="0"/>
              <a:t> </a:t>
            </a:r>
            <a:endParaRPr lang="en-US" sz="1100" dirty="0" smtClean="0"/>
          </a:p>
          <a:p>
            <a:endParaRPr lang="en-US" sz="1100" dirty="0"/>
          </a:p>
        </p:txBody>
      </p:sp>
    </p:spTree>
    <p:extLst>
      <p:ext uri="{BB962C8B-B14F-4D97-AF65-F5344CB8AC3E}">
        <p14:creationId xmlns:p14="http://schemas.microsoft.com/office/powerpoint/2010/main" val="2413380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Tips</a:t>
            </a:r>
            <a:endParaRPr lang="en-US" sz="4400" dirty="0"/>
          </a:p>
        </p:txBody>
      </p:sp>
      <p:sp>
        <p:nvSpPr>
          <p:cNvPr id="3" name="Content Placeholder 2"/>
          <p:cNvSpPr>
            <a:spLocks noGrp="1"/>
          </p:cNvSpPr>
          <p:nvPr>
            <p:ph sz="quarter" idx="1"/>
          </p:nvPr>
        </p:nvSpPr>
        <p:spPr/>
        <p:txBody>
          <a:bodyPr>
            <a:normAutofit/>
          </a:bodyPr>
          <a:lstStyle/>
          <a:p>
            <a:pPr>
              <a:lnSpc>
                <a:spcPct val="80000"/>
              </a:lnSpc>
            </a:pPr>
            <a:r>
              <a:rPr lang="en-US" sz="3200" dirty="0">
                <a:latin typeface="+mj-lt"/>
              </a:rPr>
              <a:t>U</a:t>
            </a:r>
            <a:r>
              <a:rPr lang="en-US" sz="3200" dirty="0" smtClean="0">
                <a:latin typeface="+mj-lt"/>
              </a:rPr>
              <a:t>nique </a:t>
            </a:r>
            <a:r>
              <a:rPr lang="en-US" sz="3200" dirty="0" smtClean="0">
                <a:latin typeface="+mj-lt"/>
              </a:rPr>
              <a:t>cover letter for each </a:t>
            </a:r>
            <a:r>
              <a:rPr lang="en-US" sz="3200" dirty="0" smtClean="0">
                <a:latin typeface="+mj-lt"/>
              </a:rPr>
              <a:t>application </a:t>
            </a:r>
          </a:p>
          <a:p>
            <a:pPr>
              <a:lnSpc>
                <a:spcPct val="80000"/>
              </a:lnSpc>
            </a:pPr>
            <a:r>
              <a:rPr lang="en-US" sz="3200" dirty="0" smtClean="0">
                <a:latin typeface="+mj-lt"/>
              </a:rPr>
              <a:t>Create electronic signature</a:t>
            </a:r>
            <a:endParaRPr lang="en-US" sz="3200" dirty="0">
              <a:latin typeface="+mj-lt"/>
            </a:endParaRPr>
          </a:p>
          <a:p>
            <a:pPr>
              <a:lnSpc>
                <a:spcPct val="80000"/>
              </a:lnSpc>
            </a:pPr>
            <a:r>
              <a:rPr lang="en-US" sz="3200" dirty="0" smtClean="0">
                <a:latin typeface="+mj-lt"/>
              </a:rPr>
              <a:t>Use same font as your resume</a:t>
            </a:r>
            <a:endParaRPr lang="en-US" sz="3200" dirty="0">
              <a:latin typeface="+mj-lt"/>
            </a:endParaRPr>
          </a:p>
          <a:p>
            <a:pPr>
              <a:lnSpc>
                <a:spcPct val="80000"/>
              </a:lnSpc>
            </a:pPr>
            <a:r>
              <a:rPr lang="en-US" sz="3200" dirty="0" smtClean="0">
                <a:latin typeface="+mj-lt"/>
              </a:rPr>
              <a:t>Use </a:t>
            </a:r>
            <a:r>
              <a:rPr lang="en-US" sz="3200" dirty="0" smtClean="0">
                <a:latin typeface="+mj-lt"/>
              </a:rPr>
              <a:t>the job description and qualifications to tailor your letter to each job for which you are applying</a:t>
            </a:r>
            <a:r>
              <a:rPr lang="en-US" sz="3200" dirty="0" smtClean="0">
                <a:latin typeface="+mj-lt"/>
              </a:rPr>
              <a:t>.</a:t>
            </a:r>
            <a:endParaRPr lang="en-US" sz="3200" dirty="0" smtClean="0">
              <a:latin typeface="+mj-lt"/>
            </a:endParaRPr>
          </a:p>
          <a:p>
            <a:pPr>
              <a:lnSpc>
                <a:spcPct val="80000"/>
              </a:lnSpc>
            </a:pPr>
            <a:r>
              <a:rPr lang="en-US" sz="3200" dirty="0" smtClean="0">
                <a:latin typeface="+mj-lt"/>
              </a:rPr>
              <a:t>Keep a record of your cover </a:t>
            </a:r>
            <a:r>
              <a:rPr lang="en-US" sz="3200" dirty="0" smtClean="0">
                <a:latin typeface="+mj-lt"/>
              </a:rPr>
              <a:t>letter</a:t>
            </a:r>
            <a:endParaRPr lang="en-US" sz="3200" dirty="0" smtClean="0">
              <a:latin typeface="+mj-lt"/>
            </a:endParaRPr>
          </a:p>
          <a:p>
            <a:pPr>
              <a:lnSpc>
                <a:spcPct val="80000"/>
              </a:lnSpc>
            </a:pPr>
            <a:r>
              <a:rPr lang="en-US" sz="3200" dirty="0" smtClean="0">
                <a:latin typeface="+mj-lt"/>
              </a:rPr>
              <a:t>Proofread. Proofread. Proofrea</a:t>
            </a:r>
            <a:r>
              <a:rPr lang="en-US" sz="3200" dirty="0" smtClean="0">
                <a:latin typeface="+mj-lt"/>
              </a:rPr>
              <a:t>d again.</a:t>
            </a:r>
            <a:endParaRPr lang="en-US" sz="2800" dirty="0" smtClean="0"/>
          </a:p>
          <a:p>
            <a:endParaRPr lang="en-US" dirty="0"/>
          </a:p>
        </p:txBody>
      </p:sp>
    </p:spTree>
    <p:extLst>
      <p:ext uri="{BB962C8B-B14F-4D97-AF65-F5344CB8AC3E}">
        <p14:creationId xmlns:p14="http://schemas.microsoft.com/office/powerpoint/2010/main" val="3406175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Emailing Cover Letters &amp; Resumes</a:t>
            </a:r>
            <a:endParaRPr lang="en-US" sz="4400" dirty="0"/>
          </a:p>
        </p:txBody>
      </p:sp>
      <p:sp>
        <p:nvSpPr>
          <p:cNvPr id="3" name="Content Placeholder 2"/>
          <p:cNvSpPr>
            <a:spLocks noGrp="1"/>
          </p:cNvSpPr>
          <p:nvPr>
            <p:ph sz="quarter" idx="1"/>
          </p:nvPr>
        </p:nvSpPr>
        <p:spPr>
          <a:xfrm>
            <a:off x="457200" y="1600200"/>
            <a:ext cx="7467600" cy="4419600"/>
          </a:xfrm>
        </p:spPr>
        <p:txBody>
          <a:bodyPr>
            <a:normAutofit/>
          </a:bodyPr>
          <a:lstStyle/>
          <a:p>
            <a:r>
              <a:rPr lang="en-US" sz="3200" dirty="0" smtClean="0">
                <a:latin typeface="+mj-lt"/>
              </a:rPr>
              <a:t>Send both in PDF format</a:t>
            </a:r>
            <a:endParaRPr lang="en-US" sz="3200" dirty="0" smtClean="0">
              <a:latin typeface="+mj-lt"/>
            </a:endParaRPr>
          </a:p>
          <a:p>
            <a:r>
              <a:rPr lang="en-US" sz="3200" dirty="0" smtClean="0">
                <a:latin typeface="+mj-lt"/>
              </a:rPr>
              <a:t>Email text should include:</a:t>
            </a:r>
          </a:p>
          <a:p>
            <a:pPr lvl="1"/>
            <a:r>
              <a:rPr lang="en-US" sz="2800" dirty="0" smtClean="0">
                <a:latin typeface="+mj-lt"/>
              </a:rPr>
              <a:t>Brief explanation of the fact that you’re applying </a:t>
            </a:r>
            <a:r>
              <a:rPr lang="en-US" sz="2800" dirty="0" smtClean="0">
                <a:latin typeface="+mj-lt"/>
              </a:rPr>
              <a:t>for the job.</a:t>
            </a:r>
          </a:p>
          <a:p>
            <a:pPr lvl="1"/>
            <a:r>
              <a:rPr lang="en-US" sz="2800" dirty="0" smtClean="0">
                <a:latin typeface="+mj-lt"/>
              </a:rPr>
              <a:t>That </a:t>
            </a:r>
            <a:r>
              <a:rPr lang="en-US" sz="2800" dirty="0" smtClean="0">
                <a:latin typeface="+mj-lt"/>
              </a:rPr>
              <a:t>you’re really excited for the position and thank them for considering your application.</a:t>
            </a:r>
          </a:p>
          <a:p>
            <a:pPr lvl="1"/>
            <a:r>
              <a:rPr lang="en-US" sz="2800" dirty="0" smtClean="0">
                <a:latin typeface="+mj-lt"/>
              </a:rPr>
              <a:t>That you’ve attached your resume and cover letter and whatever else you have attached.</a:t>
            </a:r>
          </a:p>
          <a:p>
            <a:endParaRPr lang="en-US" dirty="0"/>
          </a:p>
        </p:txBody>
      </p:sp>
    </p:spTree>
    <p:extLst>
      <p:ext uri="{BB962C8B-B14F-4D97-AF65-F5344CB8AC3E}">
        <p14:creationId xmlns:p14="http://schemas.microsoft.com/office/powerpoint/2010/main" val="3310969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Common Mistakes to Avoid</a:t>
            </a:r>
            <a:endParaRPr lang="en-US" sz="4400" dirty="0"/>
          </a:p>
        </p:txBody>
      </p:sp>
      <p:sp>
        <p:nvSpPr>
          <p:cNvPr id="3" name="Content Placeholder 2"/>
          <p:cNvSpPr>
            <a:spLocks noGrp="1"/>
          </p:cNvSpPr>
          <p:nvPr>
            <p:ph sz="quarter" idx="1"/>
          </p:nvPr>
        </p:nvSpPr>
        <p:spPr/>
        <p:txBody>
          <a:bodyPr>
            <a:noAutofit/>
          </a:bodyPr>
          <a:lstStyle/>
          <a:p>
            <a:pPr>
              <a:spcBef>
                <a:spcPts val="0"/>
              </a:spcBef>
            </a:pPr>
            <a:r>
              <a:rPr lang="en-US" sz="2800" dirty="0" smtClean="0">
                <a:latin typeface="+mj-lt"/>
              </a:rPr>
              <a:t>Long winded</a:t>
            </a:r>
            <a:endParaRPr lang="en-US" sz="2800" dirty="0">
              <a:latin typeface="+mj-lt"/>
            </a:endParaRPr>
          </a:p>
          <a:p>
            <a:pPr>
              <a:spcBef>
                <a:spcPts val="0"/>
              </a:spcBef>
            </a:pPr>
            <a:r>
              <a:rPr lang="en-US" sz="2800" dirty="0" smtClean="0">
                <a:latin typeface="+mj-lt"/>
              </a:rPr>
              <a:t>Repetition</a:t>
            </a:r>
            <a:endParaRPr lang="en-US" sz="2800" dirty="0">
              <a:latin typeface="+mj-lt"/>
            </a:endParaRPr>
          </a:p>
          <a:p>
            <a:pPr>
              <a:spcBef>
                <a:spcPts val="0"/>
              </a:spcBef>
            </a:pPr>
            <a:r>
              <a:rPr lang="en-US" sz="2800" dirty="0">
                <a:latin typeface="+mj-lt"/>
              </a:rPr>
              <a:t>Duplicate letters </a:t>
            </a:r>
            <a:endParaRPr lang="en-US" sz="2800" dirty="0" smtClean="0">
              <a:latin typeface="+mj-lt"/>
            </a:endParaRPr>
          </a:p>
          <a:p>
            <a:pPr>
              <a:spcBef>
                <a:spcPts val="0"/>
              </a:spcBef>
            </a:pPr>
            <a:r>
              <a:rPr lang="en-US" sz="2800" dirty="0" smtClean="0">
                <a:latin typeface="+mj-lt"/>
              </a:rPr>
              <a:t>Noting </a:t>
            </a:r>
            <a:r>
              <a:rPr lang="en-US" sz="2800" dirty="0">
                <a:latin typeface="+mj-lt"/>
              </a:rPr>
              <a:t>experiences and skills that do not match the goals or needs of the position.</a:t>
            </a:r>
          </a:p>
          <a:p>
            <a:pPr>
              <a:spcBef>
                <a:spcPts val="0"/>
              </a:spcBef>
            </a:pPr>
            <a:r>
              <a:rPr lang="en-US" sz="2800" dirty="0">
                <a:latin typeface="+mj-lt"/>
              </a:rPr>
              <a:t>Indicating what the employer can do for you rather than what you can do for them. </a:t>
            </a:r>
            <a:endParaRPr lang="en-US" sz="2800" dirty="0" smtClean="0">
              <a:latin typeface="+mj-lt"/>
            </a:endParaRPr>
          </a:p>
          <a:p>
            <a:pPr>
              <a:spcBef>
                <a:spcPts val="0"/>
              </a:spcBef>
            </a:pPr>
            <a:r>
              <a:rPr lang="en-US" sz="2800" dirty="0" smtClean="0">
                <a:latin typeface="+mj-lt"/>
              </a:rPr>
              <a:t>Starting </a:t>
            </a:r>
            <a:r>
              <a:rPr lang="en-US" sz="2800" dirty="0">
                <a:latin typeface="+mj-lt"/>
              </a:rPr>
              <a:t>all sentences and paragraphs with “I</a:t>
            </a:r>
            <a:r>
              <a:rPr lang="en-US" sz="2800" dirty="0" smtClean="0">
                <a:latin typeface="+mj-lt"/>
              </a:rPr>
              <a:t>.”</a:t>
            </a:r>
            <a:endParaRPr lang="en-US" sz="2800" dirty="0"/>
          </a:p>
        </p:txBody>
      </p:sp>
    </p:spTree>
    <p:extLst>
      <p:ext uri="{BB962C8B-B14F-4D97-AF65-F5344CB8AC3E}">
        <p14:creationId xmlns:p14="http://schemas.microsoft.com/office/powerpoint/2010/main" val="3334171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Contact Information</a:t>
            </a:r>
            <a:endParaRPr lang="en-US" sz="4400" dirty="0"/>
          </a:p>
        </p:txBody>
      </p:sp>
      <p:sp>
        <p:nvSpPr>
          <p:cNvPr id="3" name="Content Placeholder 2"/>
          <p:cNvSpPr>
            <a:spLocks noGrp="1"/>
          </p:cNvSpPr>
          <p:nvPr>
            <p:ph sz="quarter" idx="1"/>
          </p:nvPr>
        </p:nvSpPr>
        <p:spPr/>
        <p:txBody>
          <a:bodyPr/>
          <a:lstStyle/>
          <a:p>
            <a:pPr marL="1325880" lvl="4" indent="0">
              <a:buNone/>
            </a:pPr>
            <a:r>
              <a:rPr lang="en-US" sz="2800" b="1" dirty="0">
                <a:latin typeface="+mj-lt"/>
              </a:rPr>
              <a:t>Contact Information:</a:t>
            </a:r>
          </a:p>
          <a:p>
            <a:pPr marL="1325880" lvl="4" indent="0">
              <a:buNone/>
            </a:pPr>
            <a:r>
              <a:rPr lang="en-US" sz="2400" dirty="0" smtClean="0">
                <a:latin typeface="+mj-lt"/>
              </a:rPr>
              <a:t>Career Resources Center</a:t>
            </a:r>
            <a:endParaRPr lang="en-US" sz="2400" dirty="0">
              <a:latin typeface="+mj-lt"/>
            </a:endParaRPr>
          </a:p>
          <a:p>
            <a:pPr marL="1325880" lvl="4" indent="0">
              <a:buNone/>
            </a:pPr>
            <a:r>
              <a:rPr lang="en-US" sz="2400" dirty="0" smtClean="0">
                <a:latin typeface="+mj-lt"/>
              </a:rPr>
              <a:t>Student </a:t>
            </a:r>
            <a:r>
              <a:rPr lang="en-US" sz="2400" dirty="0">
                <a:latin typeface="+mj-lt"/>
              </a:rPr>
              <a:t>Affairs, G-305</a:t>
            </a:r>
          </a:p>
          <a:p>
            <a:pPr marL="1325880" lvl="4" indent="0">
              <a:buNone/>
            </a:pPr>
            <a:r>
              <a:rPr lang="en-US" sz="2400" dirty="0" smtClean="0">
                <a:latin typeface="+mj-lt"/>
              </a:rPr>
              <a:t>gsdmcr@bu.edu</a:t>
            </a:r>
            <a:endParaRPr lang="en-US" sz="2400" dirty="0" smtClean="0">
              <a:latin typeface="+mj-lt"/>
            </a:endParaRPr>
          </a:p>
          <a:p>
            <a:pPr marL="1325880" lvl="4" indent="0">
              <a:buNone/>
            </a:pPr>
            <a:endParaRPr lang="en-US" sz="2400" b="1" dirty="0">
              <a:latin typeface="+mj-lt"/>
            </a:endParaRPr>
          </a:p>
          <a:p>
            <a:pPr marL="1325880" lvl="4" indent="0">
              <a:buNone/>
            </a:pPr>
            <a:r>
              <a:rPr lang="en-US" sz="2000" b="1" dirty="0" smtClean="0">
                <a:latin typeface="+mj-lt"/>
              </a:rPr>
              <a:t>http</a:t>
            </a:r>
            <a:r>
              <a:rPr lang="en-US" sz="2000" b="1" dirty="0">
                <a:latin typeface="+mj-lt"/>
              </a:rPr>
              <a:t>://www.bu.edu/dental/students/careers/</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3923562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Resume – What is it?</a:t>
            </a:r>
            <a:endParaRPr lang="en-US" sz="4400" dirty="0"/>
          </a:p>
        </p:txBody>
      </p:sp>
      <p:sp>
        <p:nvSpPr>
          <p:cNvPr id="3" name="Content Placeholder 2"/>
          <p:cNvSpPr>
            <a:spLocks noGrp="1"/>
          </p:cNvSpPr>
          <p:nvPr>
            <p:ph idx="1"/>
          </p:nvPr>
        </p:nvSpPr>
        <p:spPr/>
        <p:txBody>
          <a:bodyPr>
            <a:normAutofit/>
          </a:bodyPr>
          <a:lstStyle/>
          <a:p>
            <a:r>
              <a:rPr lang="en-US" sz="3600" dirty="0" smtClean="0"/>
              <a:t>A </a:t>
            </a:r>
            <a:r>
              <a:rPr lang="en-US" sz="3600" dirty="0"/>
              <a:t>first </a:t>
            </a:r>
            <a:r>
              <a:rPr lang="en-US" sz="3600" dirty="0" smtClean="0"/>
              <a:t>impression</a:t>
            </a:r>
            <a:endParaRPr lang="en-US" sz="3600" dirty="0"/>
          </a:p>
          <a:p>
            <a:r>
              <a:rPr lang="en-US" sz="3600" dirty="0"/>
              <a:t>A </a:t>
            </a:r>
            <a:r>
              <a:rPr lang="en-US" sz="3600" dirty="0" smtClean="0"/>
              <a:t>summary</a:t>
            </a:r>
            <a:endParaRPr lang="en-US" sz="3600" dirty="0"/>
          </a:p>
          <a:p>
            <a:r>
              <a:rPr lang="en-US" sz="3600" dirty="0" smtClean="0"/>
              <a:t>A </a:t>
            </a:r>
            <a:r>
              <a:rPr lang="en-US" sz="3600" dirty="0" smtClean="0"/>
              <a:t>reflection</a:t>
            </a:r>
            <a:endParaRPr lang="en-US" sz="3600" dirty="0" smtClean="0"/>
          </a:p>
          <a:p>
            <a:r>
              <a:rPr lang="en-US" sz="3600" dirty="0" smtClean="0"/>
              <a:t>A “foot in the door”</a:t>
            </a:r>
            <a:endParaRPr lang="en-US" sz="3600" dirty="0"/>
          </a:p>
        </p:txBody>
      </p:sp>
    </p:spTree>
    <p:extLst>
      <p:ext uri="{BB962C8B-B14F-4D97-AF65-F5344CB8AC3E}">
        <p14:creationId xmlns:p14="http://schemas.microsoft.com/office/powerpoint/2010/main" val="987629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Crafting Your Best Resume</a:t>
            </a:r>
            <a:endParaRPr lang="en-US" sz="4400" dirty="0"/>
          </a:p>
        </p:txBody>
      </p:sp>
      <p:sp>
        <p:nvSpPr>
          <p:cNvPr id="3" name="Content Placeholder 2"/>
          <p:cNvSpPr>
            <a:spLocks noGrp="1"/>
          </p:cNvSpPr>
          <p:nvPr>
            <p:ph idx="1"/>
          </p:nvPr>
        </p:nvSpPr>
        <p:spPr/>
        <p:txBody>
          <a:bodyPr>
            <a:normAutofit/>
          </a:bodyPr>
          <a:lstStyle/>
          <a:p>
            <a:r>
              <a:rPr lang="en-US" sz="2800" dirty="0" smtClean="0"/>
              <a:t>Build your </a:t>
            </a:r>
            <a:r>
              <a:rPr lang="en-US" sz="2800" dirty="0" smtClean="0"/>
              <a:t>case</a:t>
            </a:r>
            <a:endParaRPr lang="en-US" sz="2800" dirty="0"/>
          </a:p>
          <a:p>
            <a:r>
              <a:rPr lang="en-US" sz="2800" dirty="0" smtClean="0"/>
              <a:t>Edit </a:t>
            </a:r>
            <a:r>
              <a:rPr lang="en-US" sz="2800" dirty="0" smtClean="0"/>
              <a:t>well</a:t>
            </a:r>
            <a:endParaRPr lang="en-US" sz="2800" dirty="0"/>
          </a:p>
          <a:p>
            <a:r>
              <a:rPr lang="en-US" sz="2800" dirty="0" smtClean="0"/>
              <a:t>Focus on </a:t>
            </a:r>
            <a:r>
              <a:rPr lang="en-US" sz="2800" dirty="0" smtClean="0"/>
              <a:t>Distinction</a:t>
            </a:r>
            <a:endParaRPr lang="en-US" sz="2800" dirty="0"/>
          </a:p>
          <a:p>
            <a:r>
              <a:rPr lang="en-US" sz="2800" dirty="0" smtClean="0"/>
              <a:t>Tell Your </a:t>
            </a:r>
            <a:r>
              <a:rPr lang="en-US" sz="2800" dirty="0" smtClean="0"/>
              <a:t>Story</a:t>
            </a:r>
            <a:endParaRPr lang="en-US" sz="2800" dirty="0"/>
          </a:p>
          <a:p>
            <a:r>
              <a:rPr lang="en-US" sz="2800" dirty="0" smtClean="0"/>
              <a:t>Be </a:t>
            </a:r>
            <a:r>
              <a:rPr lang="en-US" sz="2800" dirty="0" smtClean="0"/>
              <a:t>E-</a:t>
            </a:r>
            <a:r>
              <a:rPr lang="en-US" sz="2800" dirty="0" err="1" smtClean="0"/>
              <a:t>ffective</a:t>
            </a:r>
            <a:endParaRPr lang="en-US" sz="2800" dirty="0" smtClean="0"/>
          </a:p>
          <a:p>
            <a:r>
              <a:rPr lang="en-US" sz="2800" dirty="0"/>
              <a:t>Clarify career goals and </a:t>
            </a:r>
            <a:r>
              <a:rPr lang="en-US" sz="2800" dirty="0" smtClean="0"/>
              <a:t>objectives</a:t>
            </a:r>
            <a:endParaRPr lang="en-US" sz="2800" dirty="0"/>
          </a:p>
          <a:p>
            <a:r>
              <a:rPr lang="en-US" sz="2800" dirty="0"/>
              <a:t>Put yourself in their shoes</a:t>
            </a:r>
          </a:p>
          <a:p>
            <a:endParaRPr lang="en-US" dirty="0"/>
          </a:p>
          <a:p>
            <a:endParaRPr lang="en-US" dirty="0">
              <a:latin typeface="+mj-lt"/>
            </a:endParaRPr>
          </a:p>
          <a:p>
            <a:endParaRPr lang="en-US" dirty="0"/>
          </a:p>
        </p:txBody>
      </p:sp>
    </p:spTree>
    <p:extLst>
      <p:ext uri="{BB962C8B-B14F-4D97-AF65-F5344CB8AC3E}">
        <p14:creationId xmlns:p14="http://schemas.microsoft.com/office/powerpoint/2010/main" val="1041664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Personal Information</a:t>
            </a:r>
          </a:p>
        </p:txBody>
      </p:sp>
      <p:sp>
        <p:nvSpPr>
          <p:cNvPr id="3" name="Content Placeholder 2"/>
          <p:cNvSpPr>
            <a:spLocks noGrp="1"/>
          </p:cNvSpPr>
          <p:nvPr>
            <p:ph idx="1"/>
          </p:nvPr>
        </p:nvSpPr>
        <p:spPr/>
        <p:txBody>
          <a:bodyPr/>
          <a:lstStyle/>
          <a:p>
            <a:pPr>
              <a:lnSpc>
                <a:spcPct val="90000"/>
              </a:lnSpc>
            </a:pPr>
            <a:r>
              <a:rPr lang="en-US" sz="2000" dirty="0"/>
              <a:t>Full name should be bolded and centered at the top of the </a:t>
            </a:r>
            <a:r>
              <a:rPr lang="en-US" sz="2000" dirty="0" smtClean="0"/>
              <a:t>page</a:t>
            </a:r>
            <a:endParaRPr lang="en-US" sz="2000" dirty="0"/>
          </a:p>
          <a:p>
            <a:pPr>
              <a:lnSpc>
                <a:spcPct val="90000"/>
              </a:lnSpc>
            </a:pPr>
            <a:r>
              <a:rPr lang="en-US" sz="2000" dirty="0"/>
              <a:t>Include:	</a:t>
            </a:r>
          </a:p>
          <a:p>
            <a:pPr lvl="1">
              <a:lnSpc>
                <a:spcPct val="90000"/>
              </a:lnSpc>
            </a:pPr>
            <a:r>
              <a:rPr lang="en-US" dirty="0"/>
              <a:t>Current mailing address </a:t>
            </a:r>
          </a:p>
          <a:p>
            <a:pPr lvl="1">
              <a:lnSpc>
                <a:spcPct val="90000"/>
              </a:lnSpc>
            </a:pPr>
            <a:r>
              <a:rPr lang="en-US" dirty="0"/>
              <a:t>Contact number </a:t>
            </a:r>
          </a:p>
          <a:p>
            <a:pPr lvl="1">
              <a:lnSpc>
                <a:spcPct val="90000"/>
              </a:lnSpc>
            </a:pPr>
            <a:r>
              <a:rPr lang="en-US" dirty="0"/>
              <a:t>Professional e-mail address (if checked regularly</a:t>
            </a:r>
            <a:r>
              <a:rPr lang="en-US" dirty="0" smtClean="0"/>
              <a:t>)</a:t>
            </a:r>
          </a:p>
          <a:p>
            <a:pPr lvl="1">
              <a:lnSpc>
                <a:spcPct val="90000"/>
              </a:lnSpc>
            </a:pPr>
            <a:r>
              <a:rPr lang="en-US" dirty="0" smtClean="0"/>
              <a:t>Citizenship status  </a:t>
            </a:r>
            <a:r>
              <a:rPr lang="en-US" sz="1800" i="1" dirty="0" smtClean="0"/>
              <a:t>(only if foreign-born US citizen or have permanent residency status)</a:t>
            </a:r>
            <a:endParaRPr lang="en-US" i="1" dirty="0"/>
          </a:p>
          <a:p>
            <a:pPr>
              <a:lnSpc>
                <a:spcPct val="90000"/>
              </a:lnSpc>
            </a:pPr>
            <a:r>
              <a:rPr lang="en-US" sz="2000" dirty="0"/>
              <a:t>Do </a:t>
            </a:r>
            <a:r>
              <a:rPr lang="en-US" sz="2000" u="sng" dirty="0"/>
              <a:t>not</a:t>
            </a:r>
            <a:r>
              <a:rPr lang="en-US" sz="2000" dirty="0"/>
              <a:t> include:</a:t>
            </a:r>
          </a:p>
          <a:p>
            <a:pPr lvl="1">
              <a:lnSpc>
                <a:spcPct val="90000"/>
              </a:lnSpc>
            </a:pPr>
            <a:r>
              <a:rPr lang="en-US" dirty="0"/>
              <a:t>Date of Birth</a:t>
            </a:r>
          </a:p>
          <a:p>
            <a:pPr lvl="1">
              <a:lnSpc>
                <a:spcPct val="90000"/>
              </a:lnSpc>
            </a:pPr>
            <a:r>
              <a:rPr lang="en-US" dirty="0"/>
              <a:t>Marital status</a:t>
            </a:r>
          </a:p>
          <a:p>
            <a:pPr lvl="1">
              <a:lnSpc>
                <a:spcPct val="90000"/>
              </a:lnSpc>
            </a:pPr>
            <a:r>
              <a:rPr lang="en-US" dirty="0"/>
              <a:t>Social Insurance Number</a:t>
            </a:r>
          </a:p>
          <a:p>
            <a:pPr lvl="1">
              <a:lnSpc>
                <a:spcPct val="90000"/>
              </a:lnSpc>
            </a:pPr>
            <a:r>
              <a:rPr lang="en-US" dirty="0" smtClean="0"/>
              <a:t>Picture</a:t>
            </a:r>
          </a:p>
          <a:p>
            <a:pPr lvl="1">
              <a:lnSpc>
                <a:spcPct val="90000"/>
              </a:lnSpc>
            </a:pPr>
            <a:r>
              <a:rPr lang="en-US" dirty="0" smtClean="0"/>
              <a:t>Visa Status </a:t>
            </a:r>
            <a:r>
              <a:rPr lang="en-US" sz="1800" dirty="0" smtClean="0"/>
              <a:t>(save for interview)</a:t>
            </a:r>
            <a:endParaRPr lang="en-US" sz="1800" dirty="0"/>
          </a:p>
          <a:p>
            <a:pPr marL="0" indent="0">
              <a:buNone/>
            </a:pPr>
            <a:endParaRPr lang="en-US" dirty="0"/>
          </a:p>
        </p:txBody>
      </p:sp>
    </p:spTree>
    <p:extLst>
      <p:ext uri="{BB962C8B-B14F-4D97-AF65-F5344CB8AC3E}">
        <p14:creationId xmlns:p14="http://schemas.microsoft.com/office/powerpoint/2010/main" val="3697821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Headings</a:t>
            </a:r>
            <a:endParaRPr lang="en-US" sz="4400" dirty="0"/>
          </a:p>
        </p:txBody>
      </p:sp>
      <p:sp>
        <p:nvSpPr>
          <p:cNvPr id="3" name="Content Placeholder 2"/>
          <p:cNvSpPr>
            <a:spLocks noGrp="1"/>
          </p:cNvSpPr>
          <p:nvPr>
            <p:ph idx="1"/>
          </p:nvPr>
        </p:nvSpPr>
        <p:spPr/>
        <p:txBody>
          <a:bodyPr/>
          <a:lstStyle/>
          <a:p>
            <a:r>
              <a:rPr lang="en-US" dirty="0" smtClean="0"/>
              <a:t>Chronological Format</a:t>
            </a:r>
          </a:p>
          <a:p>
            <a:pPr lvl="1"/>
            <a:r>
              <a:rPr lang="en-US" dirty="0" smtClean="0"/>
              <a:t>Objective (optional)</a:t>
            </a:r>
          </a:p>
          <a:p>
            <a:pPr lvl="1"/>
            <a:r>
              <a:rPr lang="en-US" dirty="0" smtClean="0"/>
              <a:t>Education</a:t>
            </a:r>
          </a:p>
          <a:p>
            <a:pPr lvl="1"/>
            <a:r>
              <a:rPr lang="en-US" dirty="0" smtClean="0"/>
              <a:t>Honors/Awards </a:t>
            </a:r>
          </a:p>
          <a:p>
            <a:pPr lvl="1"/>
            <a:r>
              <a:rPr lang="en-US" dirty="0" smtClean="0"/>
              <a:t>Professional Experience</a:t>
            </a:r>
          </a:p>
          <a:p>
            <a:pPr lvl="1"/>
            <a:r>
              <a:rPr lang="en-US" dirty="0"/>
              <a:t>Teaching </a:t>
            </a:r>
            <a:r>
              <a:rPr lang="en-US" dirty="0" smtClean="0"/>
              <a:t>Experience</a:t>
            </a:r>
          </a:p>
          <a:p>
            <a:pPr lvl="1"/>
            <a:r>
              <a:rPr lang="en-US" dirty="0" smtClean="0"/>
              <a:t>Research Experience</a:t>
            </a:r>
          </a:p>
          <a:p>
            <a:pPr lvl="1"/>
            <a:r>
              <a:rPr lang="en-US" dirty="0" smtClean="0"/>
              <a:t>Community Outreach/Service/Volunteer Work</a:t>
            </a:r>
          </a:p>
          <a:p>
            <a:pPr lvl="1"/>
            <a:r>
              <a:rPr lang="en-US" dirty="0" smtClean="0"/>
              <a:t>Professional Memberships</a:t>
            </a:r>
          </a:p>
          <a:p>
            <a:pPr lvl="1"/>
            <a:r>
              <a:rPr lang="en-US" dirty="0" smtClean="0"/>
              <a:t>Professional Meetings </a:t>
            </a:r>
          </a:p>
        </p:txBody>
      </p:sp>
    </p:spTree>
    <p:extLst>
      <p:ext uri="{BB962C8B-B14F-4D97-AF65-F5344CB8AC3E}">
        <p14:creationId xmlns:p14="http://schemas.microsoft.com/office/powerpoint/2010/main" val="421244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Writing It</a:t>
            </a:r>
            <a:endParaRPr lang="en-US" sz="4400" dirty="0"/>
          </a:p>
        </p:txBody>
      </p:sp>
      <p:sp>
        <p:nvSpPr>
          <p:cNvPr id="3" name="Content Placeholder 2"/>
          <p:cNvSpPr>
            <a:spLocks noGrp="1"/>
          </p:cNvSpPr>
          <p:nvPr>
            <p:ph idx="1"/>
          </p:nvPr>
        </p:nvSpPr>
        <p:spPr/>
        <p:txBody>
          <a:bodyPr/>
          <a:lstStyle/>
          <a:p>
            <a:r>
              <a:rPr lang="en-US" sz="2000" dirty="0" smtClean="0"/>
              <a:t>Use active words and include words that pack a verbal punch</a:t>
            </a:r>
          </a:p>
          <a:p>
            <a:pPr marL="11430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431578210"/>
              </p:ext>
            </p:extLst>
          </p:nvPr>
        </p:nvGraphicFramePr>
        <p:xfrm>
          <a:off x="533400" y="2438400"/>
          <a:ext cx="7848600" cy="3200400"/>
        </p:xfrm>
        <a:graphic>
          <a:graphicData uri="http://schemas.openxmlformats.org/drawingml/2006/table">
            <a:tbl>
              <a:tblPr bandRow="1">
                <a:tableStyleId>{21E4AEA4-8DFA-4A89-87EB-49C32662AFE0}</a:tableStyleId>
              </a:tblPr>
              <a:tblGrid>
                <a:gridCol w="1569720"/>
                <a:gridCol w="1569720"/>
                <a:gridCol w="1569720"/>
                <a:gridCol w="1569720"/>
                <a:gridCol w="1569720"/>
              </a:tblGrid>
              <a:tr h="400050">
                <a:tc>
                  <a:txBody>
                    <a:bodyPr/>
                    <a:lstStyle/>
                    <a:p>
                      <a:r>
                        <a:rPr lang="en-US" sz="1400" dirty="0" smtClean="0"/>
                        <a:t>Assist</a:t>
                      </a:r>
                    </a:p>
                  </a:txBody>
                  <a:tcPr/>
                </a:tc>
                <a:tc>
                  <a:txBody>
                    <a:bodyPr/>
                    <a:lstStyle/>
                    <a:p>
                      <a:r>
                        <a:rPr lang="en-US" sz="1400" dirty="0" smtClean="0"/>
                        <a:t>Accomplished</a:t>
                      </a:r>
                      <a:endParaRPr lang="en-US" sz="1400" dirty="0"/>
                    </a:p>
                  </a:txBody>
                  <a:tcPr/>
                </a:tc>
                <a:tc>
                  <a:txBody>
                    <a:bodyPr/>
                    <a:lstStyle/>
                    <a:p>
                      <a:r>
                        <a:rPr lang="en-US" sz="1400" dirty="0" smtClean="0"/>
                        <a:t>Conducted</a:t>
                      </a:r>
                      <a:endParaRPr lang="en-US" sz="1400" dirty="0"/>
                    </a:p>
                  </a:txBody>
                  <a:tcPr/>
                </a:tc>
                <a:tc>
                  <a:txBody>
                    <a:bodyPr/>
                    <a:lstStyle/>
                    <a:p>
                      <a:r>
                        <a:rPr lang="en-US" sz="1400" dirty="0" smtClean="0"/>
                        <a:t>Consult</a:t>
                      </a:r>
                      <a:endParaRPr lang="en-US" sz="1400" dirty="0"/>
                    </a:p>
                  </a:txBody>
                  <a:tcPr/>
                </a:tc>
                <a:tc>
                  <a:txBody>
                    <a:bodyPr/>
                    <a:lstStyle/>
                    <a:p>
                      <a:r>
                        <a:rPr lang="en-US" sz="1400" dirty="0" smtClean="0"/>
                        <a:t>Contributed</a:t>
                      </a:r>
                      <a:endParaRPr lang="en-US" sz="1400" dirty="0"/>
                    </a:p>
                  </a:txBody>
                  <a:tcPr/>
                </a:tc>
              </a:tr>
              <a:tr h="400050">
                <a:tc>
                  <a:txBody>
                    <a:bodyPr/>
                    <a:lstStyle/>
                    <a:p>
                      <a:r>
                        <a:rPr lang="en-US" sz="1400" dirty="0" smtClean="0"/>
                        <a:t>Coordinated</a:t>
                      </a:r>
                      <a:endParaRPr lang="en-US" sz="1400" dirty="0"/>
                    </a:p>
                  </a:txBody>
                  <a:tcPr/>
                </a:tc>
                <a:tc>
                  <a:txBody>
                    <a:bodyPr/>
                    <a:lstStyle/>
                    <a:p>
                      <a:r>
                        <a:rPr lang="en-US" sz="1400" dirty="0" smtClean="0"/>
                        <a:t>Enhance</a:t>
                      </a:r>
                      <a:endParaRPr lang="en-US" sz="1400" dirty="0"/>
                    </a:p>
                  </a:txBody>
                  <a:tcPr/>
                </a:tc>
                <a:tc>
                  <a:txBody>
                    <a:bodyPr/>
                    <a:lstStyle/>
                    <a:p>
                      <a:r>
                        <a:rPr lang="en-US" sz="1400" dirty="0" smtClean="0"/>
                        <a:t>Evaluate</a:t>
                      </a:r>
                      <a:endParaRPr lang="en-US" sz="1400" dirty="0"/>
                    </a:p>
                  </a:txBody>
                  <a:tcPr/>
                </a:tc>
                <a:tc>
                  <a:txBody>
                    <a:bodyPr/>
                    <a:lstStyle/>
                    <a:p>
                      <a:r>
                        <a:rPr lang="en-US" sz="1400" dirty="0" smtClean="0"/>
                        <a:t>Examined</a:t>
                      </a:r>
                      <a:endParaRPr lang="en-US" sz="1400" dirty="0"/>
                    </a:p>
                  </a:txBody>
                  <a:tcPr/>
                </a:tc>
                <a:tc>
                  <a:txBody>
                    <a:bodyPr/>
                    <a:lstStyle/>
                    <a:p>
                      <a:r>
                        <a:rPr lang="en-US" sz="1400" dirty="0" smtClean="0"/>
                        <a:t>Facilitate</a:t>
                      </a:r>
                      <a:endParaRPr lang="en-US" sz="1400" dirty="0"/>
                    </a:p>
                  </a:txBody>
                  <a:tcPr/>
                </a:tc>
              </a:tr>
              <a:tr h="400050">
                <a:tc>
                  <a:txBody>
                    <a:bodyPr/>
                    <a:lstStyle/>
                    <a:p>
                      <a:r>
                        <a:rPr lang="en-US" sz="1400" dirty="0" smtClean="0"/>
                        <a:t>Gained</a:t>
                      </a:r>
                      <a:endParaRPr lang="en-US" sz="1400" dirty="0"/>
                    </a:p>
                  </a:txBody>
                  <a:tcPr/>
                </a:tc>
                <a:tc>
                  <a:txBody>
                    <a:bodyPr/>
                    <a:lstStyle/>
                    <a:p>
                      <a:r>
                        <a:rPr lang="en-US" sz="1400" dirty="0" smtClean="0"/>
                        <a:t>Gathered</a:t>
                      </a:r>
                      <a:endParaRPr lang="en-US" sz="1400" dirty="0"/>
                    </a:p>
                  </a:txBody>
                  <a:tcPr/>
                </a:tc>
                <a:tc>
                  <a:txBody>
                    <a:bodyPr/>
                    <a:lstStyle/>
                    <a:p>
                      <a:r>
                        <a:rPr lang="en-US" sz="1400" dirty="0" smtClean="0"/>
                        <a:t>Implemented</a:t>
                      </a:r>
                      <a:endParaRPr lang="en-US" sz="1400" dirty="0"/>
                    </a:p>
                  </a:txBody>
                  <a:tcPr/>
                </a:tc>
                <a:tc>
                  <a:txBody>
                    <a:bodyPr/>
                    <a:lstStyle/>
                    <a:p>
                      <a:r>
                        <a:rPr lang="en-US" sz="1400" dirty="0" smtClean="0"/>
                        <a:t>Improved</a:t>
                      </a:r>
                      <a:endParaRPr lang="en-US" sz="1400" dirty="0"/>
                    </a:p>
                  </a:txBody>
                  <a:tcPr/>
                </a:tc>
                <a:tc>
                  <a:txBody>
                    <a:bodyPr/>
                    <a:lstStyle/>
                    <a:p>
                      <a:r>
                        <a:rPr lang="en-US" sz="1400" dirty="0" smtClean="0"/>
                        <a:t>Lobbied</a:t>
                      </a:r>
                      <a:endParaRPr lang="en-US" sz="1400" dirty="0"/>
                    </a:p>
                  </a:txBody>
                  <a:tcPr/>
                </a:tc>
              </a:tr>
              <a:tr h="400050">
                <a:tc>
                  <a:txBody>
                    <a:bodyPr/>
                    <a:lstStyle/>
                    <a:p>
                      <a:r>
                        <a:rPr lang="en-US" sz="1400" dirty="0" smtClean="0"/>
                        <a:t>Maintained</a:t>
                      </a:r>
                      <a:endParaRPr lang="en-US" sz="1400" dirty="0"/>
                    </a:p>
                  </a:txBody>
                  <a:tcPr/>
                </a:tc>
                <a:tc>
                  <a:txBody>
                    <a:bodyPr/>
                    <a:lstStyle/>
                    <a:p>
                      <a:r>
                        <a:rPr lang="en-US" sz="1400" dirty="0" smtClean="0"/>
                        <a:t>Managed</a:t>
                      </a:r>
                      <a:endParaRPr lang="en-US" sz="1400" dirty="0"/>
                    </a:p>
                  </a:txBody>
                  <a:tcPr/>
                </a:tc>
                <a:tc>
                  <a:txBody>
                    <a:bodyPr/>
                    <a:lstStyle/>
                    <a:p>
                      <a:r>
                        <a:rPr lang="en-US" sz="1400" dirty="0" smtClean="0"/>
                        <a:t>Observed</a:t>
                      </a:r>
                      <a:endParaRPr lang="en-US" sz="1400" dirty="0"/>
                    </a:p>
                  </a:txBody>
                  <a:tcPr/>
                </a:tc>
                <a:tc>
                  <a:txBody>
                    <a:bodyPr/>
                    <a:lstStyle/>
                    <a:p>
                      <a:r>
                        <a:rPr lang="en-US" sz="1400" dirty="0" smtClean="0"/>
                        <a:t>Obtained</a:t>
                      </a:r>
                      <a:endParaRPr lang="en-US" sz="1400" dirty="0"/>
                    </a:p>
                  </a:txBody>
                  <a:tcPr/>
                </a:tc>
                <a:tc>
                  <a:txBody>
                    <a:bodyPr/>
                    <a:lstStyle/>
                    <a:p>
                      <a:r>
                        <a:rPr lang="en-US" sz="1400" dirty="0" smtClean="0"/>
                        <a:t>Organized</a:t>
                      </a:r>
                      <a:endParaRPr lang="en-US" sz="1400" dirty="0"/>
                    </a:p>
                  </a:txBody>
                  <a:tcPr/>
                </a:tc>
              </a:tr>
              <a:tr h="400050">
                <a:tc>
                  <a:txBody>
                    <a:bodyPr/>
                    <a:lstStyle/>
                    <a:p>
                      <a:r>
                        <a:rPr lang="en-US" sz="1400" dirty="0" smtClean="0"/>
                        <a:t>Participated</a:t>
                      </a:r>
                      <a:endParaRPr lang="en-US" sz="1400" dirty="0"/>
                    </a:p>
                  </a:txBody>
                  <a:tcPr/>
                </a:tc>
                <a:tc>
                  <a:txBody>
                    <a:bodyPr/>
                    <a:lstStyle/>
                    <a:p>
                      <a:r>
                        <a:rPr lang="en-US" sz="1400" dirty="0" smtClean="0"/>
                        <a:t>Performed</a:t>
                      </a:r>
                      <a:endParaRPr lang="en-US" sz="1400" dirty="0"/>
                    </a:p>
                  </a:txBody>
                  <a:tcPr/>
                </a:tc>
                <a:tc>
                  <a:txBody>
                    <a:bodyPr/>
                    <a:lstStyle/>
                    <a:p>
                      <a:r>
                        <a:rPr lang="en-US" sz="1400" dirty="0" smtClean="0"/>
                        <a:t>Prepared</a:t>
                      </a:r>
                      <a:endParaRPr lang="en-US" sz="1400" dirty="0"/>
                    </a:p>
                  </a:txBody>
                  <a:tcPr/>
                </a:tc>
                <a:tc>
                  <a:txBody>
                    <a:bodyPr/>
                    <a:lstStyle/>
                    <a:p>
                      <a:r>
                        <a:rPr lang="en-US" sz="1400" dirty="0" smtClean="0"/>
                        <a:t>Promoted</a:t>
                      </a:r>
                      <a:endParaRPr lang="en-US" sz="1400" dirty="0"/>
                    </a:p>
                  </a:txBody>
                  <a:tcPr/>
                </a:tc>
                <a:tc>
                  <a:txBody>
                    <a:bodyPr/>
                    <a:lstStyle/>
                    <a:p>
                      <a:r>
                        <a:rPr lang="en-US" sz="1400" dirty="0" smtClean="0"/>
                        <a:t>Provided</a:t>
                      </a:r>
                      <a:endParaRPr lang="en-US" sz="1400" dirty="0"/>
                    </a:p>
                  </a:txBody>
                  <a:tcPr/>
                </a:tc>
              </a:tr>
              <a:tr h="400050">
                <a:tc>
                  <a:txBody>
                    <a:bodyPr/>
                    <a:lstStyle/>
                    <a:p>
                      <a:r>
                        <a:rPr lang="en-US" sz="1400" dirty="0" smtClean="0"/>
                        <a:t>Published</a:t>
                      </a:r>
                      <a:endParaRPr lang="en-US" sz="1400" dirty="0"/>
                    </a:p>
                  </a:txBody>
                  <a:tcPr/>
                </a:tc>
                <a:tc>
                  <a:txBody>
                    <a:bodyPr/>
                    <a:lstStyle/>
                    <a:p>
                      <a:r>
                        <a:rPr lang="en-US" sz="1400" dirty="0" smtClean="0"/>
                        <a:t>Quantified</a:t>
                      </a:r>
                      <a:endParaRPr lang="en-US" sz="1400" dirty="0"/>
                    </a:p>
                  </a:txBody>
                  <a:tcPr/>
                </a:tc>
                <a:tc>
                  <a:txBody>
                    <a:bodyPr/>
                    <a:lstStyle/>
                    <a:p>
                      <a:r>
                        <a:rPr lang="en-US" sz="1400" dirty="0" smtClean="0"/>
                        <a:t>Received</a:t>
                      </a:r>
                      <a:endParaRPr lang="en-US" sz="1400" dirty="0"/>
                    </a:p>
                  </a:txBody>
                  <a:tcPr/>
                </a:tc>
                <a:tc>
                  <a:txBody>
                    <a:bodyPr/>
                    <a:lstStyle/>
                    <a:p>
                      <a:r>
                        <a:rPr lang="en-US" sz="1400" dirty="0" smtClean="0"/>
                        <a:t>Represented</a:t>
                      </a:r>
                      <a:endParaRPr lang="en-US" sz="1400" dirty="0"/>
                    </a:p>
                  </a:txBody>
                  <a:tcPr/>
                </a:tc>
                <a:tc>
                  <a:txBody>
                    <a:bodyPr/>
                    <a:lstStyle/>
                    <a:p>
                      <a:r>
                        <a:rPr lang="en-US" sz="1400" dirty="0" smtClean="0"/>
                        <a:t>Reorganized</a:t>
                      </a:r>
                      <a:endParaRPr lang="en-US" sz="1400" dirty="0"/>
                    </a:p>
                  </a:txBody>
                  <a:tcPr/>
                </a:tc>
              </a:tr>
              <a:tr h="400050">
                <a:tc>
                  <a:txBody>
                    <a:bodyPr/>
                    <a:lstStyle/>
                    <a:p>
                      <a:r>
                        <a:rPr lang="en-US" sz="1400" dirty="0" smtClean="0"/>
                        <a:t>Revised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Strengthened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Supervised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Taught</a:t>
                      </a:r>
                    </a:p>
                  </a:txBody>
                  <a:tcPr/>
                </a:tc>
              </a:tr>
              <a:tr h="4000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Tested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Trained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Utilized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Validated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Wrote</a:t>
                      </a:r>
                    </a:p>
                  </a:txBody>
                  <a:tcPr/>
                </a:tc>
              </a:tr>
            </a:tbl>
          </a:graphicData>
        </a:graphic>
      </p:graphicFrame>
    </p:spTree>
    <p:extLst>
      <p:ext uri="{BB962C8B-B14F-4D97-AF65-F5344CB8AC3E}">
        <p14:creationId xmlns:p14="http://schemas.microsoft.com/office/powerpoint/2010/main" val="3647291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050"/>
            <a:ext cx="7772400" cy="1143000"/>
          </a:xfrm>
        </p:spPr>
        <p:txBody>
          <a:bodyPr>
            <a:noAutofit/>
          </a:bodyPr>
          <a:lstStyle/>
          <a:p>
            <a:r>
              <a:rPr lang="en-US" sz="3600" dirty="0" smtClean="0"/>
              <a:t>Common Mistakes          </a:t>
            </a:r>
            <a:r>
              <a:rPr lang="en-US" sz="3600" dirty="0" smtClean="0"/>
              <a:t> Tips</a:t>
            </a:r>
            <a:endParaRPr lang="en-US" sz="3600" dirty="0"/>
          </a:p>
        </p:txBody>
      </p:sp>
      <p:sp>
        <p:nvSpPr>
          <p:cNvPr id="4" name="Content Placeholder 3"/>
          <p:cNvSpPr>
            <a:spLocks noGrp="1"/>
          </p:cNvSpPr>
          <p:nvPr>
            <p:ph sz="half" idx="2"/>
          </p:nvPr>
        </p:nvSpPr>
        <p:spPr>
          <a:xfrm>
            <a:off x="457200" y="1524000"/>
            <a:ext cx="3657600" cy="4602163"/>
          </a:xfrm>
        </p:spPr>
        <p:txBody>
          <a:bodyPr/>
          <a:lstStyle/>
          <a:p>
            <a:r>
              <a:rPr lang="en-US" dirty="0" smtClean="0"/>
              <a:t>Poor spelling or grammar</a:t>
            </a:r>
          </a:p>
          <a:p>
            <a:endParaRPr lang="en-US" dirty="0"/>
          </a:p>
          <a:p>
            <a:r>
              <a:rPr lang="en-US" dirty="0" smtClean="0"/>
              <a:t>Overstating your experience</a:t>
            </a:r>
          </a:p>
          <a:p>
            <a:endParaRPr lang="en-US" dirty="0" smtClean="0"/>
          </a:p>
          <a:p>
            <a:r>
              <a:rPr lang="en-US" dirty="0" smtClean="0"/>
              <a:t>TMI</a:t>
            </a:r>
          </a:p>
          <a:p>
            <a:endParaRPr lang="en-US" dirty="0" smtClean="0"/>
          </a:p>
          <a:p>
            <a:r>
              <a:rPr lang="en-US" dirty="0" smtClean="0"/>
              <a:t>Generic</a:t>
            </a:r>
            <a:endParaRPr lang="en-US" dirty="0"/>
          </a:p>
        </p:txBody>
      </p:sp>
      <p:sp>
        <p:nvSpPr>
          <p:cNvPr id="6" name="Content Placeholder 5"/>
          <p:cNvSpPr>
            <a:spLocks noGrp="1"/>
          </p:cNvSpPr>
          <p:nvPr>
            <p:ph sz="quarter" idx="4"/>
          </p:nvPr>
        </p:nvSpPr>
        <p:spPr>
          <a:xfrm>
            <a:off x="4419600" y="1524000"/>
            <a:ext cx="3657600" cy="4602163"/>
          </a:xfrm>
        </p:spPr>
        <p:txBody>
          <a:bodyPr>
            <a:normAutofit/>
          </a:bodyPr>
          <a:lstStyle/>
          <a:p>
            <a:r>
              <a:rPr lang="en-US" dirty="0" smtClean="0"/>
              <a:t>1 to 2 pages MAX</a:t>
            </a:r>
            <a:endParaRPr lang="en-US" dirty="0"/>
          </a:p>
          <a:p>
            <a:pPr marL="0" indent="0">
              <a:buNone/>
            </a:pPr>
            <a:endParaRPr lang="en-US" dirty="0"/>
          </a:p>
          <a:p>
            <a:r>
              <a:rPr lang="en-US" dirty="0" smtClean="0"/>
              <a:t>10 </a:t>
            </a:r>
            <a:r>
              <a:rPr lang="en-US" dirty="0" err="1" smtClean="0"/>
              <a:t>pt</a:t>
            </a:r>
            <a:r>
              <a:rPr lang="en-US" dirty="0" smtClean="0"/>
              <a:t> to 14 </a:t>
            </a:r>
            <a:r>
              <a:rPr lang="en-US" dirty="0" err="1" smtClean="0"/>
              <a:t>pt</a:t>
            </a:r>
            <a:r>
              <a:rPr lang="en-US" dirty="0" smtClean="0"/>
              <a:t>, non-decorative font</a:t>
            </a:r>
            <a:endParaRPr lang="en-US" dirty="0"/>
          </a:p>
          <a:p>
            <a:endParaRPr lang="en-US" dirty="0"/>
          </a:p>
          <a:p>
            <a:r>
              <a:rPr lang="en-US" dirty="0"/>
              <a:t>Narrow margins</a:t>
            </a:r>
          </a:p>
          <a:p>
            <a:endParaRPr lang="en-US" dirty="0"/>
          </a:p>
          <a:p>
            <a:r>
              <a:rPr lang="en-US" dirty="0" smtClean="0"/>
              <a:t>No graphics or shading</a:t>
            </a:r>
            <a:endParaRPr lang="en-US" dirty="0"/>
          </a:p>
          <a:p>
            <a:endParaRPr lang="en-US" dirty="0"/>
          </a:p>
        </p:txBody>
      </p:sp>
    </p:spTree>
    <p:extLst>
      <p:ext uri="{BB962C8B-B14F-4D97-AF65-F5344CB8AC3E}">
        <p14:creationId xmlns:p14="http://schemas.microsoft.com/office/powerpoint/2010/main" val="3996951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 y="76200"/>
            <a:ext cx="8016240" cy="6863417"/>
          </a:xfrm>
          <a:prstGeom prst="rect">
            <a:avLst/>
          </a:prstGeom>
        </p:spPr>
        <p:txBody>
          <a:bodyPr wrap="square">
            <a:spAutoFit/>
          </a:bodyPr>
          <a:lstStyle/>
          <a:p>
            <a:pPr algn="ctr"/>
            <a:r>
              <a:rPr lang="en-US" sz="800" b="1" dirty="0" smtClean="0"/>
              <a:t>Joseph Smith </a:t>
            </a:r>
            <a:endParaRPr lang="en-US" sz="800" dirty="0"/>
          </a:p>
          <a:p>
            <a:pPr algn="ctr"/>
            <a:r>
              <a:rPr lang="en-US" sz="800" dirty="0" smtClean="0"/>
              <a:t>1234 Sesame Street, </a:t>
            </a:r>
            <a:r>
              <a:rPr lang="en-US" sz="800" dirty="0" err="1" smtClean="0"/>
              <a:t>Anytown</a:t>
            </a:r>
            <a:r>
              <a:rPr lang="en-US" sz="800" dirty="0" smtClean="0"/>
              <a:t>, MA, 01111</a:t>
            </a:r>
            <a:r>
              <a:rPr lang="en-US" sz="800" dirty="0"/>
              <a:t> </a:t>
            </a:r>
            <a:r>
              <a:rPr lang="en-US" sz="800" dirty="0" smtClean="0"/>
              <a:t> |   jsmith@gmail.com    |   555-555-0123</a:t>
            </a:r>
            <a:r>
              <a:rPr lang="en-US" sz="800" b="1" dirty="0"/>
              <a:t> </a:t>
            </a:r>
            <a:endParaRPr lang="en-US" sz="800" dirty="0"/>
          </a:p>
          <a:p>
            <a:endParaRPr lang="en-US" sz="800" b="1" u="sng" dirty="0" smtClean="0"/>
          </a:p>
          <a:p>
            <a:r>
              <a:rPr lang="en-US" sz="800" b="1" u="sng" dirty="0" smtClean="0"/>
              <a:t>Education</a:t>
            </a:r>
            <a:endParaRPr lang="en-US" sz="800" dirty="0"/>
          </a:p>
          <a:p>
            <a:r>
              <a:rPr lang="en-US" sz="800" b="1" dirty="0"/>
              <a:t>Boston University </a:t>
            </a:r>
            <a:r>
              <a:rPr lang="en-US" sz="800" b="1" dirty="0" smtClean="0"/>
              <a:t>Henry M. Goldman School </a:t>
            </a:r>
            <a:r>
              <a:rPr lang="en-US" sz="800" b="1" dirty="0"/>
              <a:t>of Dental </a:t>
            </a:r>
            <a:r>
              <a:rPr lang="en-US" sz="800" b="1" dirty="0" smtClean="0"/>
              <a:t>Medicine</a:t>
            </a:r>
            <a:r>
              <a:rPr lang="en-US" sz="800" dirty="0" smtClean="0"/>
              <a:t>, Boston</a:t>
            </a:r>
            <a:r>
              <a:rPr lang="en-US" sz="800" dirty="0"/>
              <a:t>, </a:t>
            </a:r>
            <a:r>
              <a:rPr lang="en-US" sz="800" dirty="0" smtClean="0"/>
              <a:t>MA</a:t>
            </a:r>
            <a:r>
              <a:rPr lang="en-US" sz="800" dirty="0"/>
              <a:t>		            </a:t>
            </a:r>
            <a:r>
              <a:rPr lang="en-US" sz="800" dirty="0"/>
              <a:t> </a:t>
            </a:r>
            <a:r>
              <a:rPr lang="en-US" sz="800" dirty="0" smtClean="0"/>
              <a:t>                                                                                    </a:t>
            </a:r>
            <a:r>
              <a:rPr lang="en-US" sz="800" dirty="0" smtClean="0"/>
              <a:t>August </a:t>
            </a:r>
            <a:r>
              <a:rPr lang="en-US" sz="800" dirty="0" smtClean="0"/>
              <a:t>2012 </a:t>
            </a:r>
            <a:r>
              <a:rPr lang="en-US" sz="800" dirty="0"/>
              <a:t>– Present  </a:t>
            </a:r>
          </a:p>
          <a:p>
            <a:r>
              <a:rPr lang="en-US" sz="800" dirty="0"/>
              <a:t>Doctor of Dental Medicine (D.M.D</a:t>
            </a:r>
            <a:r>
              <a:rPr lang="en-US" sz="800" dirty="0" smtClean="0"/>
              <a:t>.); Anticipated Date of Graduation – May 2016</a:t>
            </a:r>
            <a:endParaRPr lang="en-US" sz="800" dirty="0"/>
          </a:p>
          <a:p>
            <a:r>
              <a:rPr lang="en-US" sz="800" b="1" dirty="0"/>
              <a:t> </a:t>
            </a:r>
            <a:endParaRPr lang="en-US" sz="800" dirty="0"/>
          </a:p>
          <a:p>
            <a:r>
              <a:rPr lang="en-US" sz="800" b="1" dirty="0"/>
              <a:t>University of </a:t>
            </a:r>
            <a:r>
              <a:rPr lang="en-US" sz="800" b="1" dirty="0" smtClean="0"/>
              <a:t>Florida</a:t>
            </a:r>
            <a:r>
              <a:rPr lang="en-US" sz="800" dirty="0" smtClean="0"/>
              <a:t>, </a:t>
            </a:r>
            <a:r>
              <a:rPr lang="en-US" sz="800" dirty="0"/>
              <a:t>G</a:t>
            </a:r>
            <a:r>
              <a:rPr lang="en-US" sz="800" dirty="0" smtClean="0"/>
              <a:t>ainesville</a:t>
            </a:r>
            <a:r>
              <a:rPr lang="en-US" sz="800" dirty="0"/>
              <a:t>, </a:t>
            </a:r>
            <a:r>
              <a:rPr lang="en-US" sz="800" dirty="0" smtClean="0"/>
              <a:t>FL </a:t>
            </a:r>
            <a:r>
              <a:rPr lang="en-US" sz="800" dirty="0"/>
              <a:t>				                   </a:t>
            </a:r>
            <a:r>
              <a:rPr lang="en-US" sz="800" dirty="0" smtClean="0"/>
              <a:t>		</a:t>
            </a:r>
            <a:r>
              <a:rPr lang="en-US" sz="800" dirty="0" smtClean="0"/>
              <a:t>             August </a:t>
            </a:r>
            <a:r>
              <a:rPr lang="en-US" sz="800" dirty="0" smtClean="0"/>
              <a:t>2008– </a:t>
            </a:r>
            <a:r>
              <a:rPr lang="en-US" sz="800" dirty="0"/>
              <a:t>May </a:t>
            </a:r>
            <a:r>
              <a:rPr lang="en-US" sz="800" dirty="0" smtClean="0"/>
              <a:t>2012</a:t>
            </a:r>
            <a:endParaRPr lang="en-US" sz="800" dirty="0"/>
          </a:p>
          <a:p>
            <a:r>
              <a:rPr lang="en-US" sz="800" dirty="0"/>
              <a:t>Bachelor of Sciences (B.S.) in </a:t>
            </a:r>
            <a:r>
              <a:rPr lang="en-US" sz="800" dirty="0" smtClean="0"/>
              <a:t>Biology</a:t>
            </a:r>
            <a:endParaRPr lang="en-US" sz="800" dirty="0"/>
          </a:p>
          <a:p>
            <a:r>
              <a:rPr lang="en-US" sz="800" dirty="0"/>
              <a:t> </a:t>
            </a:r>
          </a:p>
          <a:p>
            <a:r>
              <a:rPr lang="en-US" sz="800" b="1" u="sng" dirty="0"/>
              <a:t>Professional </a:t>
            </a:r>
            <a:r>
              <a:rPr lang="en-US" sz="800" b="1" u="sng" dirty="0" smtClean="0"/>
              <a:t>Experience</a:t>
            </a:r>
            <a:endParaRPr lang="en-US" sz="800" dirty="0" smtClean="0"/>
          </a:p>
          <a:p>
            <a:r>
              <a:rPr lang="en-US" sz="800" b="1" dirty="0" smtClean="0"/>
              <a:t>Boston Healthcare for the Homeless, </a:t>
            </a:r>
            <a:r>
              <a:rPr lang="en-US" sz="800" dirty="0" smtClean="0"/>
              <a:t>Boston, MA	                      			</a:t>
            </a:r>
            <a:r>
              <a:rPr lang="en-US" sz="800" dirty="0" smtClean="0"/>
              <a:t>                                         October </a:t>
            </a:r>
            <a:r>
              <a:rPr lang="en-US" sz="800" dirty="0" smtClean="0"/>
              <a:t>2015 – December 2015</a:t>
            </a:r>
          </a:p>
          <a:p>
            <a:pPr marL="171450" lvl="0" indent="-171450">
              <a:buFont typeface="Arial" panose="020B0604020202020204" pitchFamily="34" charset="0"/>
              <a:buChar char="•"/>
            </a:pPr>
            <a:r>
              <a:rPr lang="en-US" sz="800" dirty="0" smtClean="0"/>
              <a:t>Completed a </a:t>
            </a:r>
            <a:r>
              <a:rPr lang="en-US" sz="800" dirty="0" smtClean="0"/>
              <a:t>10 week externship providing dental care to Boston’s homeless population in a face-paced, dynamic environment; </a:t>
            </a:r>
            <a:r>
              <a:rPr lang="en-US" sz="800" dirty="0" smtClean="0"/>
              <a:t>treatment planned for medical complex patients, perform </a:t>
            </a:r>
            <a:r>
              <a:rPr lang="en-US" sz="800" dirty="0" smtClean="0"/>
              <a:t>extractions</a:t>
            </a:r>
            <a:r>
              <a:rPr lang="en-US" sz="800" dirty="0"/>
              <a:t>, cleanings and denture </a:t>
            </a:r>
            <a:r>
              <a:rPr lang="en-US" sz="800" dirty="0" smtClean="0"/>
              <a:t>fabrications</a:t>
            </a:r>
            <a:endParaRPr lang="en-US" sz="800" dirty="0"/>
          </a:p>
          <a:p>
            <a:r>
              <a:rPr lang="en-US" sz="800" dirty="0"/>
              <a:t>  </a:t>
            </a:r>
          </a:p>
          <a:p>
            <a:r>
              <a:rPr lang="en-US" sz="800" b="1" dirty="0"/>
              <a:t>Pediatric Dental Associates of </a:t>
            </a:r>
            <a:r>
              <a:rPr lang="en-US" sz="800" b="1" dirty="0" smtClean="0"/>
              <a:t>Brookline</a:t>
            </a:r>
            <a:r>
              <a:rPr lang="en-US" sz="800" dirty="0" smtClean="0"/>
              <a:t>, Brookline</a:t>
            </a:r>
            <a:r>
              <a:rPr lang="en-US" sz="800" dirty="0"/>
              <a:t>, </a:t>
            </a:r>
            <a:r>
              <a:rPr lang="en-US" sz="800" dirty="0" smtClean="0"/>
              <a:t>MA</a:t>
            </a:r>
            <a:r>
              <a:rPr lang="en-US" sz="800" dirty="0"/>
              <a:t>	                    </a:t>
            </a:r>
            <a:r>
              <a:rPr lang="en-US" sz="800" dirty="0" smtClean="0"/>
              <a:t>				</a:t>
            </a:r>
            <a:r>
              <a:rPr lang="en-US" sz="800" dirty="0" smtClean="0"/>
              <a:t>             May </a:t>
            </a:r>
            <a:r>
              <a:rPr lang="en-US" sz="800" dirty="0"/>
              <a:t>2012 – August 2012</a:t>
            </a:r>
          </a:p>
          <a:p>
            <a:r>
              <a:rPr lang="en-US" sz="800" i="1" dirty="0"/>
              <a:t>Applied Professional Experience (APEX)</a:t>
            </a:r>
            <a:endParaRPr lang="en-US" sz="800" dirty="0"/>
          </a:p>
          <a:p>
            <a:pPr marL="171450" lvl="0" indent="-171450">
              <a:buFont typeface="Arial" panose="020B0604020202020204" pitchFamily="34" charset="0"/>
              <a:buChar char="•"/>
            </a:pPr>
            <a:r>
              <a:rPr lang="en-US" sz="800" dirty="0"/>
              <a:t>Worked hands on in a fast-paced pediatric office as a dental </a:t>
            </a:r>
            <a:r>
              <a:rPr lang="en-US" sz="800" dirty="0" smtClean="0"/>
              <a:t>assistant.; Weekly </a:t>
            </a:r>
            <a:r>
              <a:rPr lang="en-US" sz="800" dirty="0"/>
              <a:t>literature reviews pertaining to all aspects of dentistry with </a:t>
            </a:r>
            <a:r>
              <a:rPr lang="en-US" sz="800" dirty="0" smtClean="0"/>
              <a:t>preceptor.; Participated </a:t>
            </a:r>
            <a:r>
              <a:rPr lang="en-US" sz="800" dirty="0"/>
              <a:t>in radiographic analysis, treatment plan creation and behavior management techniques.</a:t>
            </a:r>
          </a:p>
          <a:p>
            <a:endParaRPr lang="en-US" sz="800" b="1" dirty="0"/>
          </a:p>
          <a:p>
            <a:r>
              <a:rPr lang="en-US" sz="800" b="1" u="sng" dirty="0" smtClean="0"/>
              <a:t>Volunteer Experience</a:t>
            </a:r>
            <a:endParaRPr lang="en-US" sz="800" dirty="0" smtClean="0"/>
          </a:p>
          <a:p>
            <a:r>
              <a:rPr lang="en-US" sz="800" b="1" dirty="0" smtClean="0"/>
              <a:t>Boston </a:t>
            </a:r>
            <a:r>
              <a:rPr lang="en-US" sz="800" b="1" dirty="0"/>
              <a:t>University </a:t>
            </a:r>
            <a:r>
              <a:rPr lang="en-US" sz="800" b="1" dirty="0" smtClean="0"/>
              <a:t>Henry M. Goldman School of Dental Medicine, </a:t>
            </a:r>
            <a:r>
              <a:rPr lang="en-US" sz="800" dirty="0"/>
              <a:t>Boston, MA	</a:t>
            </a:r>
            <a:r>
              <a:rPr lang="en-US" sz="800" dirty="0" smtClean="0"/>
              <a:t>    		                                                        January 2012 </a:t>
            </a:r>
            <a:r>
              <a:rPr lang="en-US" sz="800" dirty="0"/>
              <a:t>– Present </a:t>
            </a:r>
            <a:endParaRPr lang="en-US" sz="800" dirty="0" smtClean="0"/>
          </a:p>
          <a:p>
            <a:r>
              <a:rPr lang="en-US" sz="800" i="1" dirty="0" smtClean="0"/>
              <a:t>Community Health Programs Volunteer</a:t>
            </a:r>
          </a:p>
          <a:p>
            <a:pPr marL="171450" lvl="0" indent="-171450">
              <a:buFont typeface="Arial" panose="020B0604020202020204" pitchFamily="34" charset="0"/>
              <a:buChar char="•"/>
            </a:pPr>
            <a:r>
              <a:rPr lang="en-US" sz="800" dirty="0" smtClean="0"/>
              <a:t>Volunteer at various events and health fairs in the Boston-area; performed dental and oral health screenings</a:t>
            </a:r>
            <a:r>
              <a:rPr lang="en-US" sz="800" dirty="0"/>
              <a:t>, </a:t>
            </a:r>
            <a:r>
              <a:rPr lang="en-US" sz="800" dirty="0" err="1"/>
              <a:t>flouride</a:t>
            </a:r>
            <a:r>
              <a:rPr lang="en-US" sz="800" dirty="0"/>
              <a:t> varnish application, and </a:t>
            </a:r>
            <a:r>
              <a:rPr lang="en-US" sz="800" dirty="0" smtClean="0"/>
              <a:t>oral hygiene education for the city’s underserved populations.</a:t>
            </a:r>
            <a:endParaRPr lang="en-US" sz="800" dirty="0" smtClean="0"/>
          </a:p>
          <a:p>
            <a:endParaRPr lang="en-US" sz="800" dirty="0"/>
          </a:p>
          <a:p>
            <a:r>
              <a:rPr lang="en-US" sz="800" b="1" u="sng" dirty="0" smtClean="0"/>
              <a:t>Teaching Experience</a:t>
            </a:r>
            <a:endParaRPr lang="en-US" sz="800" dirty="0"/>
          </a:p>
          <a:p>
            <a:r>
              <a:rPr lang="en-US" sz="800" b="1" dirty="0" smtClean="0"/>
              <a:t>Boston </a:t>
            </a:r>
            <a:r>
              <a:rPr lang="en-US" sz="800" b="1" dirty="0" smtClean="0"/>
              <a:t>University</a:t>
            </a:r>
            <a:r>
              <a:rPr lang="en-US" sz="800" b="1" dirty="0"/>
              <a:t> </a:t>
            </a:r>
            <a:r>
              <a:rPr lang="en-US" sz="800" b="1" dirty="0" smtClean="0"/>
              <a:t>Henry M. Goldman School of Dental Medicine</a:t>
            </a:r>
            <a:r>
              <a:rPr lang="en-US" sz="800" dirty="0" smtClean="0"/>
              <a:t>, Boston, MA</a:t>
            </a:r>
            <a:r>
              <a:rPr lang="en-US" sz="800" dirty="0"/>
              <a:t>	</a:t>
            </a:r>
            <a:r>
              <a:rPr lang="en-US" sz="800" dirty="0" smtClean="0"/>
              <a:t>		                                                       August 2013 – April 2014 </a:t>
            </a:r>
          </a:p>
          <a:p>
            <a:r>
              <a:rPr lang="en-US" sz="800" i="1" dirty="0" smtClean="0"/>
              <a:t>Teaching Assistant, Pre-Clinical Removable Prosthodontics </a:t>
            </a:r>
          </a:p>
          <a:p>
            <a:pPr marL="171450" indent="-171450">
              <a:buFont typeface="Arial" panose="020B0604020202020204" pitchFamily="34" charset="0"/>
              <a:buChar char="•"/>
            </a:pPr>
            <a:r>
              <a:rPr lang="en-US" sz="800" dirty="0" smtClean="0"/>
              <a:t>Assisted </a:t>
            </a:r>
            <a:r>
              <a:rPr lang="en-US" sz="800" dirty="0"/>
              <a:t>students in taking preliminary and final impressions for complete </a:t>
            </a:r>
            <a:r>
              <a:rPr lang="en-US" sz="800" dirty="0" smtClean="0"/>
              <a:t>dentures., Demonstrated </a:t>
            </a:r>
            <a:r>
              <a:rPr lang="en-US" sz="800" dirty="0"/>
              <a:t>how to take </a:t>
            </a:r>
            <a:r>
              <a:rPr lang="en-US" sz="800" dirty="0" err="1"/>
              <a:t>intermaxillary</a:t>
            </a:r>
            <a:r>
              <a:rPr lang="en-US" sz="800" dirty="0"/>
              <a:t> records using record </a:t>
            </a:r>
            <a:r>
              <a:rPr lang="en-US" sz="800" dirty="0" smtClean="0"/>
              <a:t>bases.; Provided </a:t>
            </a:r>
            <a:r>
              <a:rPr lang="en-US" sz="800" dirty="0"/>
              <a:t>methods in waxing up monoplane and anatomical tooth set-up for complete </a:t>
            </a:r>
            <a:r>
              <a:rPr lang="en-US" sz="800" dirty="0" smtClean="0"/>
              <a:t>dentures; Aided </a:t>
            </a:r>
            <a:r>
              <a:rPr lang="en-US" sz="800" dirty="0"/>
              <a:t>students in survey and design for cast partial </a:t>
            </a:r>
            <a:r>
              <a:rPr lang="en-US" sz="800" dirty="0" smtClean="0"/>
              <a:t>dentures; Helped </a:t>
            </a:r>
            <a:r>
              <a:rPr lang="en-US" sz="800" dirty="0"/>
              <a:t>students retro-fit existing complete lower denture to a root-retained over denture.</a:t>
            </a:r>
          </a:p>
          <a:p>
            <a:r>
              <a:rPr lang="en-US" sz="800" dirty="0"/>
              <a:t>  </a:t>
            </a:r>
            <a:r>
              <a:rPr lang="en-US" sz="800" b="1" dirty="0"/>
              <a:t> </a:t>
            </a:r>
            <a:endParaRPr lang="en-US" sz="800" dirty="0"/>
          </a:p>
          <a:p>
            <a:r>
              <a:rPr lang="en-US" sz="800" b="1" u="sng" dirty="0" smtClean="0"/>
              <a:t>Research </a:t>
            </a:r>
            <a:endParaRPr lang="en-US" sz="800" dirty="0" smtClean="0"/>
          </a:p>
          <a:p>
            <a:r>
              <a:rPr lang="en-US" sz="800" b="1" dirty="0" smtClean="0"/>
              <a:t>Boston University Henry M. Goldman School of Dental Medicine, </a:t>
            </a:r>
            <a:r>
              <a:rPr lang="en-US" sz="800" dirty="0" smtClean="0"/>
              <a:t>Boston, MA 		                               		       May 2012 – September 2012 </a:t>
            </a:r>
          </a:p>
          <a:p>
            <a:r>
              <a:rPr lang="en-US" sz="800" i="1" dirty="0" smtClean="0"/>
              <a:t>Department of Oral Biology and Periodontology</a:t>
            </a:r>
            <a:endParaRPr lang="en-US" sz="800" dirty="0" smtClean="0"/>
          </a:p>
          <a:p>
            <a:pPr marL="171450" indent="-171450">
              <a:buFont typeface="Arial" panose="020B0604020202020204" pitchFamily="34" charset="0"/>
              <a:buChar char="•"/>
            </a:pPr>
            <a:r>
              <a:rPr lang="en-US" sz="800" dirty="0" smtClean="0"/>
              <a:t>Performed independent research relating to salivary protein analysis and oral microbiology in the lab of Dr. Oscar D. Grouch; Executed multiple statistical analyses comparing optimal living conditions for a variety of oral microorganisms. </a:t>
            </a:r>
            <a:endParaRPr lang="en-US" sz="800" b="1" dirty="0" smtClean="0"/>
          </a:p>
          <a:p>
            <a:endParaRPr lang="en-US" sz="800" b="1" u="sng" dirty="0" smtClean="0"/>
          </a:p>
          <a:p>
            <a:r>
              <a:rPr lang="en-US" sz="800" b="1" u="sng" dirty="0" smtClean="0"/>
              <a:t>Leadership</a:t>
            </a:r>
            <a:endParaRPr lang="en-US" sz="800" dirty="0" smtClean="0"/>
          </a:p>
          <a:p>
            <a:r>
              <a:rPr lang="en-US" sz="800" b="1" dirty="0" smtClean="0"/>
              <a:t>Boston </a:t>
            </a:r>
            <a:r>
              <a:rPr lang="en-US" sz="800" b="1" dirty="0"/>
              <a:t>University School of Dental </a:t>
            </a:r>
            <a:r>
              <a:rPr lang="en-US" sz="800" b="1" dirty="0" smtClean="0"/>
              <a:t>Medicine, </a:t>
            </a:r>
            <a:r>
              <a:rPr lang="en-US" sz="800" dirty="0" smtClean="0"/>
              <a:t>Boston</a:t>
            </a:r>
            <a:r>
              <a:rPr lang="en-US" sz="800" dirty="0" smtClean="0"/>
              <a:t>, MA 			</a:t>
            </a:r>
            <a:endParaRPr lang="en-US" sz="800" dirty="0" smtClean="0"/>
          </a:p>
          <a:p>
            <a:r>
              <a:rPr lang="en-US" sz="800" b="1" dirty="0"/>
              <a:t> </a:t>
            </a:r>
            <a:r>
              <a:rPr lang="en-US" sz="800" i="1" dirty="0" smtClean="0"/>
              <a:t>Special </a:t>
            </a:r>
            <a:r>
              <a:rPr lang="en-US" sz="800" i="1" dirty="0"/>
              <a:t>Olympics – Special Smiles</a:t>
            </a:r>
            <a:r>
              <a:rPr lang="en-US" sz="800" dirty="0"/>
              <a:t>: Team </a:t>
            </a:r>
            <a:r>
              <a:rPr lang="en-US" sz="800" dirty="0" smtClean="0"/>
              <a:t>Leader					</a:t>
            </a:r>
            <a:r>
              <a:rPr lang="en-US" sz="800" dirty="0" smtClean="0"/>
              <a:t>                      June </a:t>
            </a:r>
            <a:r>
              <a:rPr lang="en-US" sz="800" dirty="0"/>
              <a:t>2012 – Present</a:t>
            </a:r>
          </a:p>
          <a:p>
            <a:pPr marL="171450" lvl="0" indent="-171450">
              <a:buFont typeface="Arial" panose="020B0604020202020204" pitchFamily="34" charset="0"/>
              <a:buChar char="•"/>
            </a:pPr>
            <a:r>
              <a:rPr lang="en-US" sz="800" dirty="0" smtClean="0"/>
              <a:t>Organize </a:t>
            </a:r>
            <a:r>
              <a:rPr lang="en-US" sz="800" dirty="0"/>
              <a:t>both teams and events/games for special </a:t>
            </a:r>
            <a:r>
              <a:rPr lang="en-US" sz="800" dirty="0" smtClean="0"/>
              <a:t>Olympics; Worked </a:t>
            </a:r>
            <a:r>
              <a:rPr lang="en-US" sz="800" dirty="0"/>
              <a:t>closely between the event organizers and athletes</a:t>
            </a:r>
            <a:r>
              <a:rPr lang="en-US" sz="800" dirty="0" smtClean="0"/>
              <a:t>.</a:t>
            </a:r>
            <a:endParaRPr lang="en-US" sz="800" dirty="0"/>
          </a:p>
          <a:p>
            <a:r>
              <a:rPr lang="en-US" sz="800" b="1" dirty="0"/>
              <a:t> </a:t>
            </a:r>
            <a:endParaRPr lang="en-US" sz="800" dirty="0"/>
          </a:p>
          <a:p>
            <a:r>
              <a:rPr lang="en-US" sz="800" b="1" u="sng" dirty="0" smtClean="0"/>
              <a:t>Professional </a:t>
            </a:r>
            <a:r>
              <a:rPr lang="en-US" sz="800" b="1" u="sng" dirty="0"/>
              <a:t>Meetings and Conferences</a:t>
            </a:r>
            <a:endParaRPr lang="en-US" sz="800" dirty="0"/>
          </a:p>
          <a:p>
            <a:r>
              <a:rPr lang="en-US" sz="800" dirty="0"/>
              <a:t>Yankee Dental </a:t>
            </a:r>
            <a:r>
              <a:rPr lang="en-US" sz="800" dirty="0" smtClean="0"/>
              <a:t>Conference 						</a:t>
            </a:r>
            <a:r>
              <a:rPr lang="en-US" sz="800" dirty="0" smtClean="0"/>
              <a:t>                              2013 </a:t>
            </a:r>
            <a:r>
              <a:rPr lang="en-US" sz="800" dirty="0" smtClean="0"/>
              <a:t>to present</a:t>
            </a:r>
          </a:p>
          <a:p>
            <a:r>
              <a:rPr lang="en-US" sz="800" dirty="0" smtClean="0"/>
              <a:t>American </a:t>
            </a:r>
            <a:r>
              <a:rPr lang="en-US" sz="800" dirty="0" smtClean="0"/>
              <a:t>Student Dental Association National Leadership Conference				</a:t>
            </a:r>
            <a:r>
              <a:rPr lang="en-US" sz="800" dirty="0" smtClean="0"/>
              <a:t>                              November </a:t>
            </a:r>
            <a:r>
              <a:rPr lang="en-US" sz="800" dirty="0" smtClean="0"/>
              <a:t>2013</a:t>
            </a:r>
            <a:endParaRPr lang="en-US" sz="800" dirty="0"/>
          </a:p>
          <a:p>
            <a:r>
              <a:rPr lang="en-US" sz="800" b="1" dirty="0"/>
              <a:t> </a:t>
            </a:r>
            <a:endParaRPr lang="en-US" sz="800" dirty="0"/>
          </a:p>
          <a:p>
            <a:r>
              <a:rPr lang="en-US" sz="800" b="1" u="sng" dirty="0"/>
              <a:t>Professional Memberships</a:t>
            </a:r>
            <a:endParaRPr lang="en-US" sz="800" dirty="0"/>
          </a:p>
          <a:p>
            <a:r>
              <a:rPr lang="en-US" sz="800" dirty="0"/>
              <a:t>American Association for Dental Research (AADR)</a:t>
            </a:r>
          </a:p>
          <a:p>
            <a:r>
              <a:rPr lang="en-US" sz="800" dirty="0"/>
              <a:t>American Dental Association (ADA)</a:t>
            </a:r>
          </a:p>
          <a:p>
            <a:r>
              <a:rPr lang="en-US" sz="800" dirty="0"/>
              <a:t>American Student Dental Association (ASDA)</a:t>
            </a:r>
          </a:p>
          <a:p>
            <a:r>
              <a:rPr lang="en-US" sz="800" dirty="0" smtClean="0"/>
              <a:t>Massachusetts </a:t>
            </a:r>
            <a:r>
              <a:rPr lang="en-US" sz="800" dirty="0"/>
              <a:t>Dental Society (MDS)</a:t>
            </a:r>
          </a:p>
          <a:p>
            <a:r>
              <a:rPr lang="en-US" sz="800" dirty="0"/>
              <a:t> </a:t>
            </a:r>
            <a:endParaRPr lang="en-US" sz="800" dirty="0" smtClean="0"/>
          </a:p>
          <a:p>
            <a:endParaRPr lang="en-US" sz="800" dirty="0"/>
          </a:p>
        </p:txBody>
      </p:sp>
    </p:spTree>
    <p:extLst>
      <p:ext uri="{BB962C8B-B14F-4D97-AF65-F5344CB8AC3E}">
        <p14:creationId xmlns:p14="http://schemas.microsoft.com/office/powerpoint/2010/main" val="3302672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990600"/>
            <a:ext cx="6934200" cy="2593975"/>
          </a:xfrm>
        </p:spPr>
        <p:txBody>
          <a:bodyPr>
            <a:normAutofit/>
          </a:bodyPr>
          <a:lstStyle/>
          <a:p>
            <a:pPr algn="ctr"/>
            <a:r>
              <a:rPr lang="en-US" sz="6000" dirty="0" smtClean="0"/>
              <a:t>The Cover Letter </a:t>
            </a:r>
            <a:endParaRPr lang="en-US" sz="6000" dirty="0"/>
          </a:p>
        </p:txBody>
      </p:sp>
    </p:spTree>
    <p:extLst>
      <p:ext uri="{BB962C8B-B14F-4D97-AF65-F5344CB8AC3E}">
        <p14:creationId xmlns:p14="http://schemas.microsoft.com/office/powerpoint/2010/main" val="3253709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1343</TotalTime>
  <Words>1370</Words>
  <Application>Microsoft Office PowerPoint</Application>
  <PresentationFormat>On-screen Show (4:3)</PresentationFormat>
  <Paragraphs>304</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             Careers In Dentistry  Resume &amp; Cover Letter Workshop For Non-PASS students  </vt:lpstr>
      <vt:lpstr>Resume – What is it?</vt:lpstr>
      <vt:lpstr>Crafting Your Best Resume</vt:lpstr>
      <vt:lpstr>Personal Information</vt:lpstr>
      <vt:lpstr>Headings</vt:lpstr>
      <vt:lpstr>Writing It</vt:lpstr>
      <vt:lpstr>Common Mistakes           Tips</vt:lpstr>
      <vt:lpstr>PowerPoint Presentation</vt:lpstr>
      <vt:lpstr>The Cover Letter </vt:lpstr>
      <vt:lpstr>Anatomy of a Cover Letter </vt:lpstr>
      <vt:lpstr>General Format - Introduction</vt:lpstr>
      <vt:lpstr>General Format - Body</vt:lpstr>
      <vt:lpstr>General Format - Closing</vt:lpstr>
      <vt:lpstr>PowerPoint Presentation</vt:lpstr>
      <vt:lpstr>Tips</vt:lpstr>
      <vt:lpstr>Emailing Cover Letters &amp; Resumes</vt:lpstr>
      <vt:lpstr>Common Mistakes to Avoid</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Careers In Dentistry  Resume &amp; Cover Letter Workshop For Non-PASS students</dc:title>
  <dc:creator>Manczuk, Erica M</dc:creator>
  <cp:lastModifiedBy>Manczuk, Erica M</cp:lastModifiedBy>
  <cp:revision>14</cp:revision>
  <cp:lastPrinted>2015-01-22T19:29:22Z</cp:lastPrinted>
  <dcterms:created xsi:type="dcterms:W3CDTF">2015-01-22T17:42:23Z</dcterms:created>
  <dcterms:modified xsi:type="dcterms:W3CDTF">2015-01-23T16:05:57Z</dcterms:modified>
</cp:coreProperties>
</file>