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1"/>
  </p:notesMasterIdLst>
  <p:sldIdLst>
    <p:sldId id="256" r:id="rId5"/>
    <p:sldId id="257" r:id="rId6"/>
    <p:sldId id="458" r:id="rId7"/>
    <p:sldId id="391" r:id="rId8"/>
    <p:sldId id="258" r:id="rId9"/>
    <p:sldId id="298" r:id="rId10"/>
    <p:sldId id="448" r:id="rId11"/>
    <p:sldId id="544" r:id="rId12"/>
    <p:sldId id="545" r:id="rId13"/>
    <p:sldId id="546" r:id="rId14"/>
    <p:sldId id="547" r:id="rId15"/>
    <p:sldId id="526" r:id="rId16"/>
    <p:sldId id="543" r:id="rId17"/>
    <p:sldId id="552" r:id="rId18"/>
    <p:sldId id="549" r:id="rId19"/>
    <p:sldId id="461" r:id="rId20"/>
    <p:sldId id="550" r:id="rId21"/>
    <p:sldId id="260" r:id="rId22"/>
    <p:sldId id="551" r:id="rId23"/>
    <p:sldId id="460" r:id="rId24"/>
    <p:sldId id="462" r:id="rId25"/>
    <p:sldId id="459" r:id="rId26"/>
    <p:sldId id="548" r:id="rId27"/>
    <p:sldId id="301" r:id="rId28"/>
    <p:sldId id="557" r:id="rId29"/>
    <p:sldId id="481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13DC71-0011-4537-B8A7-225DB6A8F6F0}" v="188" dt="2021-08-24T20:33:32.1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054993-48D9-4F62-AE21-251995472EE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019260-8B8B-4804-A2C3-DD84E42444D3}">
      <dgm:prSet custT="1"/>
      <dgm:spPr/>
      <dgm:t>
        <a:bodyPr/>
        <a:lstStyle/>
        <a:p>
          <a:r>
            <a:rPr lang="en-US" sz="3200" b="0" dirty="0">
              <a:latin typeface="+mn-lt"/>
              <a:cs typeface="Arial"/>
            </a:rPr>
            <a:t>Classes</a:t>
          </a:r>
          <a:endParaRPr lang="en-US" sz="3200" b="0" i="0" u="none" strike="noStrike" cap="none" baseline="0" noProof="0" dirty="0">
            <a:latin typeface="+mn-lt"/>
            <a:cs typeface="Arial"/>
          </a:endParaRPr>
        </a:p>
      </dgm:t>
    </dgm:pt>
    <dgm:pt modelId="{CD7338BE-E200-4404-B79E-D8933EF8986A}" type="parTrans" cxnId="{7294E1C4-A921-4DA7-948D-F94B902F82BC}">
      <dgm:prSet/>
      <dgm:spPr/>
      <dgm:t>
        <a:bodyPr/>
        <a:lstStyle/>
        <a:p>
          <a:endParaRPr lang="en-US" sz="3200"/>
        </a:p>
      </dgm:t>
    </dgm:pt>
    <dgm:pt modelId="{C5A62EB1-61F3-4397-9FEE-97B584075E12}" type="sibTrans" cxnId="{7294E1C4-A921-4DA7-948D-F94B902F82BC}">
      <dgm:prSet custT="1"/>
      <dgm:spPr/>
      <dgm:t>
        <a:bodyPr/>
        <a:lstStyle/>
        <a:p>
          <a:endParaRPr lang="en-US" sz="3200"/>
        </a:p>
      </dgm:t>
    </dgm:pt>
    <dgm:pt modelId="{502A2FC6-8E99-4B0F-917C-896554844E38}">
      <dgm:prSet custT="1"/>
      <dgm:spPr/>
      <dgm:t>
        <a:bodyPr/>
        <a:lstStyle/>
        <a:p>
          <a:r>
            <a:rPr lang="en-US" sz="3200">
              <a:latin typeface="+mn-lt"/>
              <a:cs typeface="Arial"/>
            </a:rPr>
            <a:t>Sleep</a:t>
          </a:r>
        </a:p>
      </dgm:t>
    </dgm:pt>
    <dgm:pt modelId="{279CBEAD-3A70-47FD-833D-775F5752219A}" type="parTrans" cxnId="{CC51F78B-1049-4DB2-8C6B-7B91A7DC23E4}">
      <dgm:prSet/>
      <dgm:spPr/>
      <dgm:t>
        <a:bodyPr/>
        <a:lstStyle/>
        <a:p>
          <a:endParaRPr lang="en-US" sz="3200"/>
        </a:p>
      </dgm:t>
    </dgm:pt>
    <dgm:pt modelId="{90D57B0E-DBB5-428B-8E4B-CB59766DC61D}" type="sibTrans" cxnId="{CC51F78B-1049-4DB2-8C6B-7B91A7DC23E4}">
      <dgm:prSet custT="1"/>
      <dgm:spPr/>
      <dgm:t>
        <a:bodyPr/>
        <a:lstStyle/>
        <a:p>
          <a:endParaRPr lang="en-US" sz="3200"/>
        </a:p>
      </dgm:t>
    </dgm:pt>
    <dgm:pt modelId="{4EB14A3E-68D3-4818-A542-D412C750147E}">
      <dgm:prSet custT="1"/>
      <dgm:spPr/>
      <dgm:t>
        <a:bodyPr/>
        <a:lstStyle/>
        <a:p>
          <a:pPr rtl="0"/>
          <a:r>
            <a:rPr lang="en-US" sz="3200">
              <a:latin typeface="+mn-lt"/>
              <a:cs typeface="Arial"/>
            </a:rPr>
            <a:t>Meals and exercise </a:t>
          </a:r>
        </a:p>
      </dgm:t>
    </dgm:pt>
    <dgm:pt modelId="{664E8969-0924-4C67-A223-CF9B77A83312}" type="parTrans" cxnId="{7C71DCFA-EFBE-4937-8F0E-716ACE856CFF}">
      <dgm:prSet/>
      <dgm:spPr/>
      <dgm:t>
        <a:bodyPr/>
        <a:lstStyle/>
        <a:p>
          <a:endParaRPr lang="en-US" sz="3200"/>
        </a:p>
      </dgm:t>
    </dgm:pt>
    <dgm:pt modelId="{8896B4F3-4C90-45C2-8CE4-E0F35380AE10}" type="sibTrans" cxnId="{7C71DCFA-EFBE-4937-8F0E-716ACE856CFF}">
      <dgm:prSet custT="1"/>
      <dgm:spPr/>
      <dgm:t>
        <a:bodyPr/>
        <a:lstStyle/>
        <a:p>
          <a:endParaRPr lang="en-US" sz="3200"/>
        </a:p>
      </dgm:t>
    </dgm:pt>
    <dgm:pt modelId="{227B811D-13F3-4933-AF06-B1D1A81852F7}">
      <dgm:prSet custT="1"/>
      <dgm:spPr/>
      <dgm:t>
        <a:bodyPr/>
        <a:lstStyle/>
        <a:p>
          <a:pPr rtl="0"/>
          <a:r>
            <a:rPr lang="en-US" sz="3200">
              <a:latin typeface="+mn-lt"/>
              <a:cs typeface="Arial"/>
            </a:rPr>
            <a:t>Study time </a:t>
          </a:r>
        </a:p>
      </dgm:t>
    </dgm:pt>
    <dgm:pt modelId="{09729A62-6888-4889-84ED-F80F8310DA11}" type="parTrans" cxnId="{80A035BB-B20C-441A-9E7B-9071C973D545}">
      <dgm:prSet/>
      <dgm:spPr/>
      <dgm:t>
        <a:bodyPr/>
        <a:lstStyle/>
        <a:p>
          <a:endParaRPr lang="en-US" sz="3200"/>
        </a:p>
      </dgm:t>
    </dgm:pt>
    <dgm:pt modelId="{0899D703-F786-4929-A9ED-AB5A8F13AB2F}" type="sibTrans" cxnId="{80A035BB-B20C-441A-9E7B-9071C973D545}">
      <dgm:prSet custT="1"/>
      <dgm:spPr/>
      <dgm:t>
        <a:bodyPr/>
        <a:lstStyle/>
        <a:p>
          <a:endParaRPr lang="en-US" sz="3200"/>
        </a:p>
      </dgm:t>
    </dgm:pt>
    <dgm:pt modelId="{00FAEE9C-3AEB-4D0F-A70F-C1970D764E54}">
      <dgm:prSet custT="1"/>
      <dgm:spPr/>
      <dgm:t>
        <a:bodyPr/>
        <a:lstStyle/>
        <a:p>
          <a:r>
            <a:rPr lang="en-US" sz="3200">
              <a:latin typeface="+mn-lt"/>
              <a:cs typeface="Arial"/>
            </a:rPr>
            <a:t>Free time</a:t>
          </a:r>
        </a:p>
      </dgm:t>
    </dgm:pt>
    <dgm:pt modelId="{F813A896-F48B-4912-84D4-8A8DD718B3DB}" type="parTrans" cxnId="{75AFC0FB-250C-4386-B142-721917B46EEA}">
      <dgm:prSet/>
      <dgm:spPr/>
      <dgm:t>
        <a:bodyPr/>
        <a:lstStyle/>
        <a:p>
          <a:endParaRPr lang="en-US" sz="3200"/>
        </a:p>
      </dgm:t>
    </dgm:pt>
    <dgm:pt modelId="{EA94E9BD-EB47-40D8-AEBE-77C7FD3A3473}" type="sibTrans" cxnId="{75AFC0FB-250C-4386-B142-721917B46EEA}">
      <dgm:prSet/>
      <dgm:spPr/>
      <dgm:t>
        <a:bodyPr/>
        <a:lstStyle/>
        <a:p>
          <a:endParaRPr lang="en-US" sz="3200"/>
        </a:p>
      </dgm:t>
    </dgm:pt>
    <dgm:pt modelId="{EB210D10-D1D1-442E-91B4-E6010111B384}" type="pres">
      <dgm:prSet presAssocID="{6A054993-48D9-4F62-AE21-251995472EE3}" presName="outerComposite" presStyleCnt="0">
        <dgm:presLayoutVars>
          <dgm:chMax val="5"/>
          <dgm:dir/>
          <dgm:resizeHandles val="exact"/>
        </dgm:presLayoutVars>
      </dgm:prSet>
      <dgm:spPr/>
    </dgm:pt>
    <dgm:pt modelId="{89EA0A00-B41B-4994-A71D-0E9050B0753D}" type="pres">
      <dgm:prSet presAssocID="{6A054993-48D9-4F62-AE21-251995472EE3}" presName="dummyMaxCanvas" presStyleCnt="0">
        <dgm:presLayoutVars/>
      </dgm:prSet>
      <dgm:spPr/>
    </dgm:pt>
    <dgm:pt modelId="{524B4D8D-987D-4C90-968D-3CD771C5E39B}" type="pres">
      <dgm:prSet presAssocID="{6A054993-48D9-4F62-AE21-251995472EE3}" presName="FiveNodes_1" presStyleLbl="node1" presStyleIdx="0" presStyleCnt="5">
        <dgm:presLayoutVars>
          <dgm:bulletEnabled val="1"/>
        </dgm:presLayoutVars>
      </dgm:prSet>
      <dgm:spPr/>
    </dgm:pt>
    <dgm:pt modelId="{D31B8317-05BC-4E09-B213-4FD13FE254EF}" type="pres">
      <dgm:prSet presAssocID="{6A054993-48D9-4F62-AE21-251995472EE3}" presName="FiveNodes_2" presStyleLbl="node1" presStyleIdx="1" presStyleCnt="5">
        <dgm:presLayoutVars>
          <dgm:bulletEnabled val="1"/>
        </dgm:presLayoutVars>
      </dgm:prSet>
      <dgm:spPr/>
    </dgm:pt>
    <dgm:pt modelId="{6277875B-8464-4731-8BA1-28B8FD747C19}" type="pres">
      <dgm:prSet presAssocID="{6A054993-48D9-4F62-AE21-251995472EE3}" presName="FiveNodes_3" presStyleLbl="node1" presStyleIdx="2" presStyleCnt="5">
        <dgm:presLayoutVars>
          <dgm:bulletEnabled val="1"/>
        </dgm:presLayoutVars>
      </dgm:prSet>
      <dgm:spPr/>
    </dgm:pt>
    <dgm:pt modelId="{1668D443-7C06-429C-978C-15C524E8A356}" type="pres">
      <dgm:prSet presAssocID="{6A054993-48D9-4F62-AE21-251995472EE3}" presName="FiveNodes_4" presStyleLbl="node1" presStyleIdx="3" presStyleCnt="5">
        <dgm:presLayoutVars>
          <dgm:bulletEnabled val="1"/>
        </dgm:presLayoutVars>
      </dgm:prSet>
      <dgm:spPr/>
    </dgm:pt>
    <dgm:pt modelId="{ABFB5E7C-AFAC-4978-BD79-8A14BDDD4BE2}" type="pres">
      <dgm:prSet presAssocID="{6A054993-48D9-4F62-AE21-251995472EE3}" presName="FiveNodes_5" presStyleLbl="node1" presStyleIdx="4" presStyleCnt="5">
        <dgm:presLayoutVars>
          <dgm:bulletEnabled val="1"/>
        </dgm:presLayoutVars>
      </dgm:prSet>
      <dgm:spPr/>
    </dgm:pt>
    <dgm:pt modelId="{E151D6F9-8F5E-4DB3-9932-4F05CB1B8248}" type="pres">
      <dgm:prSet presAssocID="{6A054993-48D9-4F62-AE21-251995472EE3}" presName="FiveConn_1-2" presStyleLbl="fgAccFollowNode1" presStyleIdx="0" presStyleCnt="4">
        <dgm:presLayoutVars>
          <dgm:bulletEnabled val="1"/>
        </dgm:presLayoutVars>
      </dgm:prSet>
      <dgm:spPr/>
    </dgm:pt>
    <dgm:pt modelId="{A9B59CF1-300C-4CE1-835D-55CF3A812B62}" type="pres">
      <dgm:prSet presAssocID="{6A054993-48D9-4F62-AE21-251995472EE3}" presName="FiveConn_2-3" presStyleLbl="fgAccFollowNode1" presStyleIdx="1" presStyleCnt="4">
        <dgm:presLayoutVars>
          <dgm:bulletEnabled val="1"/>
        </dgm:presLayoutVars>
      </dgm:prSet>
      <dgm:spPr/>
    </dgm:pt>
    <dgm:pt modelId="{9EE4B97F-2EB5-4F19-B0DD-512A1B4937BF}" type="pres">
      <dgm:prSet presAssocID="{6A054993-48D9-4F62-AE21-251995472EE3}" presName="FiveConn_3-4" presStyleLbl="fgAccFollowNode1" presStyleIdx="2" presStyleCnt="4">
        <dgm:presLayoutVars>
          <dgm:bulletEnabled val="1"/>
        </dgm:presLayoutVars>
      </dgm:prSet>
      <dgm:spPr/>
    </dgm:pt>
    <dgm:pt modelId="{19880C48-703E-43BA-B4B7-FC5DD85BD7C0}" type="pres">
      <dgm:prSet presAssocID="{6A054993-48D9-4F62-AE21-251995472EE3}" presName="FiveConn_4-5" presStyleLbl="fgAccFollowNode1" presStyleIdx="3" presStyleCnt="4">
        <dgm:presLayoutVars>
          <dgm:bulletEnabled val="1"/>
        </dgm:presLayoutVars>
      </dgm:prSet>
      <dgm:spPr/>
    </dgm:pt>
    <dgm:pt modelId="{177654B2-2F66-48C3-A56B-B40C615193CA}" type="pres">
      <dgm:prSet presAssocID="{6A054993-48D9-4F62-AE21-251995472EE3}" presName="FiveNodes_1_text" presStyleLbl="node1" presStyleIdx="4" presStyleCnt="5">
        <dgm:presLayoutVars>
          <dgm:bulletEnabled val="1"/>
        </dgm:presLayoutVars>
      </dgm:prSet>
      <dgm:spPr/>
    </dgm:pt>
    <dgm:pt modelId="{436129F7-2105-446D-8442-4C71165C1337}" type="pres">
      <dgm:prSet presAssocID="{6A054993-48D9-4F62-AE21-251995472EE3}" presName="FiveNodes_2_text" presStyleLbl="node1" presStyleIdx="4" presStyleCnt="5">
        <dgm:presLayoutVars>
          <dgm:bulletEnabled val="1"/>
        </dgm:presLayoutVars>
      </dgm:prSet>
      <dgm:spPr/>
    </dgm:pt>
    <dgm:pt modelId="{19FC77F4-13D5-4580-89CA-8C257BE89007}" type="pres">
      <dgm:prSet presAssocID="{6A054993-48D9-4F62-AE21-251995472EE3}" presName="FiveNodes_3_text" presStyleLbl="node1" presStyleIdx="4" presStyleCnt="5">
        <dgm:presLayoutVars>
          <dgm:bulletEnabled val="1"/>
        </dgm:presLayoutVars>
      </dgm:prSet>
      <dgm:spPr/>
    </dgm:pt>
    <dgm:pt modelId="{A623BDFF-E94E-4FD0-A7F3-AB658BAFABDD}" type="pres">
      <dgm:prSet presAssocID="{6A054993-48D9-4F62-AE21-251995472EE3}" presName="FiveNodes_4_text" presStyleLbl="node1" presStyleIdx="4" presStyleCnt="5">
        <dgm:presLayoutVars>
          <dgm:bulletEnabled val="1"/>
        </dgm:presLayoutVars>
      </dgm:prSet>
      <dgm:spPr/>
    </dgm:pt>
    <dgm:pt modelId="{620D17E9-73C7-47F7-B2BD-6D3D3B7FC92C}" type="pres">
      <dgm:prSet presAssocID="{6A054993-48D9-4F62-AE21-251995472EE3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26855614-341F-485B-9FB7-D10E7B1B392F}" type="presOf" srcId="{8896B4F3-4C90-45C2-8CE4-E0F35380AE10}" destId="{9EE4B97F-2EB5-4F19-B0DD-512A1B4937BF}" srcOrd="0" destOrd="0" presId="urn:microsoft.com/office/officeart/2005/8/layout/vProcess5"/>
    <dgm:cxn modelId="{27318A27-419E-4D87-ADFF-56E89AEECF04}" type="presOf" srcId="{00FAEE9C-3AEB-4D0F-A70F-C1970D764E54}" destId="{ABFB5E7C-AFAC-4978-BD79-8A14BDDD4BE2}" srcOrd="0" destOrd="0" presId="urn:microsoft.com/office/officeart/2005/8/layout/vProcess5"/>
    <dgm:cxn modelId="{C0B88D28-2ED2-4B4D-984C-60FB01B3AFA1}" type="presOf" srcId="{6A054993-48D9-4F62-AE21-251995472EE3}" destId="{EB210D10-D1D1-442E-91B4-E6010111B384}" srcOrd="0" destOrd="0" presId="urn:microsoft.com/office/officeart/2005/8/layout/vProcess5"/>
    <dgm:cxn modelId="{47A74B5C-A790-4308-A401-4198271F5274}" type="presOf" srcId="{227B811D-13F3-4933-AF06-B1D1A81852F7}" destId="{A623BDFF-E94E-4FD0-A7F3-AB658BAFABDD}" srcOrd="1" destOrd="0" presId="urn:microsoft.com/office/officeart/2005/8/layout/vProcess5"/>
    <dgm:cxn modelId="{4D768244-53F0-437A-BD32-8DD3702F73FF}" type="presOf" srcId="{0899D703-F786-4929-A9ED-AB5A8F13AB2F}" destId="{19880C48-703E-43BA-B4B7-FC5DD85BD7C0}" srcOrd="0" destOrd="0" presId="urn:microsoft.com/office/officeart/2005/8/layout/vProcess5"/>
    <dgm:cxn modelId="{C34C7471-7085-4BA0-BB3A-0334F432A0FF}" type="presOf" srcId="{4EB14A3E-68D3-4818-A542-D412C750147E}" destId="{19FC77F4-13D5-4580-89CA-8C257BE89007}" srcOrd="1" destOrd="0" presId="urn:microsoft.com/office/officeart/2005/8/layout/vProcess5"/>
    <dgm:cxn modelId="{CC51F78B-1049-4DB2-8C6B-7B91A7DC23E4}" srcId="{6A054993-48D9-4F62-AE21-251995472EE3}" destId="{502A2FC6-8E99-4B0F-917C-896554844E38}" srcOrd="1" destOrd="0" parTransId="{279CBEAD-3A70-47FD-833D-775F5752219A}" sibTransId="{90D57B0E-DBB5-428B-8E4B-CB59766DC61D}"/>
    <dgm:cxn modelId="{7C638D9D-6521-4816-8AE9-948922481A52}" type="presOf" srcId="{C5A62EB1-61F3-4397-9FEE-97B584075E12}" destId="{E151D6F9-8F5E-4DB3-9932-4F05CB1B8248}" srcOrd="0" destOrd="0" presId="urn:microsoft.com/office/officeart/2005/8/layout/vProcess5"/>
    <dgm:cxn modelId="{01E6E3AC-4142-4721-82CE-2C20D4EB9322}" type="presOf" srcId="{502A2FC6-8E99-4B0F-917C-896554844E38}" destId="{D31B8317-05BC-4E09-B213-4FD13FE254EF}" srcOrd="0" destOrd="0" presId="urn:microsoft.com/office/officeart/2005/8/layout/vProcess5"/>
    <dgm:cxn modelId="{3C51A3B5-5503-4730-83DC-7AEE91D0A8D7}" type="presOf" srcId="{20019260-8B8B-4804-A2C3-DD84E42444D3}" destId="{177654B2-2F66-48C3-A56B-B40C615193CA}" srcOrd="1" destOrd="0" presId="urn:microsoft.com/office/officeart/2005/8/layout/vProcess5"/>
    <dgm:cxn modelId="{C3F836B7-9F15-4793-BAFD-47E8E1FC04C0}" type="presOf" srcId="{20019260-8B8B-4804-A2C3-DD84E42444D3}" destId="{524B4D8D-987D-4C90-968D-3CD771C5E39B}" srcOrd="0" destOrd="0" presId="urn:microsoft.com/office/officeart/2005/8/layout/vProcess5"/>
    <dgm:cxn modelId="{AD2DDDB7-4E8D-4D80-863E-3C9CFC91747E}" type="presOf" srcId="{90D57B0E-DBB5-428B-8E4B-CB59766DC61D}" destId="{A9B59CF1-300C-4CE1-835D-55CF3A812B62}" srcOrd="0" destOrd="0" presId="urn:microsoft.com/office/officeart/2005/8/layout/vProcess5"/>
    <dgm:cxn modelId="{80A035BB-B20C-441A-9E7B-9071C973D545}" srcId="{6A054993-48D9-4F62-AE21-251995472EE3}" destId="{227B811D-13F3-4933-AF06-B1D1A81852F7}" srcOrd="3" destOrd="0" parTransId="{09729A62-6888-4889-84ED-F80F8310DA11}" sibTransId="{0899D703-F786-4929-A9ED-AB5A8F13AB2F}"/>
    <dgm:cxn modelId="{7294E1C4-A921-4DA7-948D-F94B902F82BC}" srcId="{6A054993-48D9-4F62-AE21-251995472EE3}" destId="{20019260-8B8B-4804-A2C3-DD84E42444D3}" srcOrd="0" destOrd="0" parTransId="{CD7338BE-E200-4404-B79E-D8933EF8986A}" sibTransId="{C5A62EB1-61F3-4397-9FEE-97B584075E12}"/>
    <dgm:cxn modelId="{4B6CBEC7-77BA-4AB0-9D27-3812A24E6333}" type="presOf" srcId="{227B811D-13F3-4933-AF06-B1D1A81852F7}" destId="{1668D443-7C06-429C-978C-15C524E8A356}" srcOrd="0" destOrd="0" presId="urn:microsoft.com/office/officeart/2005/8/layout/vProcess5"/>
    <dgm:cxn modelId="{DAA6A3CB-5099-4D0E-AEB2-9344D74A9234}" type="presOf" srcId="{502A2FC6-8E99-4B0F-917C-896554844E38}" destId="{436129F7-2105-446D-8442-4C71165C1337}" srcOrd="1" destOrd="0" presId="urn:microsoft.com/office/officeart/2005/8/layout/vProcess5"/>
    <dgm:cxn modelId="{9DB723D0-407A-4ADE-892F-B3331E18733D}" type="presOf" srcId="{4EB14A3E-68D3-4818-A542-D412C750147E}" destId="{6277875B-8464-4731-8BA1-28B8FD747C19}" srcOrd="0" destOrd="0" presId="urn:microsoft.com/office/officeart/2005/8/layout/vProcess5"/>
    <dgm:cxn modelId="{2BDF10E6-BCA8-4E63-BA42-BB0E749072A7}" type="presOf" srcId="{00FAEE9C-3AEB-4D0F-A70F-C1970D764E54}" destId="{620D17E9-73C7-47F7-B2BD-6D3D3B7FC92C}" srcOrd="1" destOrd="0" presId="urn:microsoft.com/office/officeart/2005/8/layout/vProcess5"/>
    <dgm:cxn modelId="{7C71DCFA-EFBE-4937-8F0E-716ACE856CFF}" srcId="{6A054993-48D9-4F62-AE21-251995472EE3}" destId="{4EB14A3E-68D3-4818-A542-D412C750147E}" srcOrd="2" destOrd="0" parTransId="{664E8969-0924-4C67-A223-CF9B77A83312}" sibTransId="{8896B4F3-4C90-45C2-8CE4-E0F35380AE10}"/>
    <dgm:cxn modelId="{75AFC0FB-250C-4386-B142-721917B46EEA}" srcId="{6A054993-48D9-4F62-AE21-251995472EE3}" destId="{00FAEE9C-3AEB-4D0F-A70F-C1970D764E54}" srcOrd="4" destOrd="0" parTransId="{F813A896-F48B-4912-84D4-8A8DD718B3DB}" sibTransId="{EA94E9BD-EB47-40D8-AEBE-77C7FD3A3473}"/>
    <dgm:cxn modelId="{0C2814A8-DB9A-41E7-9492-BD3B523240D7}" type="presParOf" srcId="{EB210D10-D1D1-442E-91B4-E6010111B384}" destId="{89EA0A00-B41B-4994-A71D-0E9050B0753D}" srcOrd="0" destOrd="0" presId="urn:microsoft.com/office/officeart/2005/8/layout/vProcess5"/>
    <dgm:cxn modelId="{BCBA5329-05C9-4570-9CB3-A7350E9666F7}" type="presParOf" srcId="{EB210D10-D1D1-442E-91B4-E6010111B384}" destId="{524B4D8D-987D-4C90-968D-3CD771C5E39B}" srcOrd="1" destOrd="0" presId="urn:microsoft.com/office/officeart/2005/8/layout/vProcess5"/>
    <dgm:cxn modelId="{4806B960-174B-422A-839A-41652463D54D}" type="presParOf" srcId="{EB210D10-D1D1-442E-91B4-E6010111B384}" destId="{D31B8317-05BC-4E09-B213-4FD13FE254EF}" srcOrd="2" destOrd="0" presId="urn:microsoft.com/office/officeart/2005/8/layout/vProcess5"/>
    <dgm:cxn modelId="{161D2A86-132A-4DC8-BEED-EB468B001C91}" type="presParOf" srcId="{EB210D10-D1D1-442E-91B4-E6010111B384}" destId="{6277875B-8464-4731-8BA1-28B8FD747C19}" srcOrd="3" destOrd="0" presId="urn:microsoft.com/office/officeart/2005/8/layout/vProcess5"/>
    <dgm:cxn modelId="{D394772E-FE81-4B20-B68B-28B51637709E}" type="presParOf" srcId="{EB210D10-D1D1-442E-91B4-E6010111B384}" destId="{1668D443-7C06-429C-978C-15C524E8A356}" srcOrd="4" destOrd="0" presId="urn:microsoft.com/office/officeart/2005/8/layout/vProcess5"/>
    <dgm:cxn modelId="{6FBECDFF-E8EA-4A50-97D6-8D005F06F37F}" type="presParOf" srcId="{EB210D10-D1D1-442E-91B4-E6010111B384}" destId="{ABFB5E7C-AFAC-4978-BD79-8A14BDDD4BE2}" srcOrd="5" destOrd="0" presId="urn:microsoft.com/office/officeart/2005/8/layout/vProcess5"/>
    <dgm:cxn modelId="{F07DAD67-BB01-425B-85B2-4ED0B1B172D3}" type="presParOf" srcId="{EB210D10-D1D1-442E-91B4-E6010111B384}" destId="{E151D6F9-8F5E-4DB3-9932-4F05CB1B8248}" srcOrd="6" destOrd="0" presId="urn:microsoft.com/office/officeart/2005/8/layout/vProcess5"/>
    <dgm:cxn modelId="{2D923D9B-CDA8-4C1C-9AFF-08B29BC19CE2}" type="presParOf" srcId="{EB210D10-D1D1-442E-91B4-E6010111B384}" destId="{A9B59CF1-300C-4CE1-835D-55CF3A812B62}" srcOrd="7" destOrd="0" presId="urn:microsoft.com/office/officeart/2005/8/layout/vProcess5"/>
    <dgm:cxn modelId="{4D4B0677-5DBC-4925-9268-7CF20C27FCDE}" type="presParOf" srcId="{EB210D10-D1D1-442E-91B4-E6010111B384}" destId="{9EE4B97F-2EB5-4F19-B0DD-512A1B4937BF}" srcOrd="8" destOrd="0" presId="urn:microsoft.com/office/officeart/2005/8/layout/vProcess5"/>
    <dgm:cxn modelId="{6E311734-48A9-4C6A-B079-D40B9217F65F}" type="presParOf" srcId="{EB210D10-D1D1-442E-91B4-E6010111B384}" destId="{19880C48-703E-43BA-B4B7-FC5DD85BD7C0}" srcOrd="9" destOrd="0" presId="urn:microsoft.com/office/officeart/2005/8/layout/vProcess5"/>
    <dgm:cxn modelId="{B06C81A3-D46D-4B51-BD99-38FFED00639E}" type="presParOf" srcId="{EB210D10-D1D1-442E-91B4-E6010111B384}" destId="{177654B2-2F66-48C3-A56B-B40C615193CA}" srcOrd="10" destOrd="0" presId="urn:microsoft.com/office/officeart/2005/8/layout/vProcess5"/>
    <dgm:cxn modelId="{E1DC546B-34D3-48A9-9ACD-24F77B500265}" type="presParOf" srcId="{EB210D10-D1D1-442E-91B4-E6010111B384}" destId="{436129F7-2105-446D-8442-4C71165C1337}" srcOrd="11" destOrd="0" presId="urn:microsoft.com/office/officeart/2005/8/layout/vProcess5"/>
    <dgm:cxn modelId="{C280592D-451D-4815-838E-736514775C1D}" type="presParOf" srcId="{EB210D10-D1D1-442E-91B4-E6010111B384}" destId="{19FC77F4-13D5-4580-89CA-8C257BE89007}" srcOrd="12" destOrd="0" presId="urn:microsoft.com/office/officeart/2005/8/layout/vProcess5"/>
    <dgm:cxn modelId="{56B758E6-D402-4038-A64F-C99AD5C36D68}" type="presParOf" srcId="{EB210D10-D1D1-442E-91B4-E6010111B384}" destId="{A623BDFF-E94E-4FD0-A7F3-AB658BAFABDD}" srcOrd="13" destOrd="0" presId="urn:microsoft.com/office/officeart/2005/8/layout/vProcess5"/>
    <dgm:cxn modelId="{D8D84D49-F667-461D-A2BE-52C3974EE8BB}" type="presParOf" srcId="{EB210D10-D1D1-442E-91B4-E6010111B384}" destId="{620D17E9-73C7-47F7-B2BD-6D3D3B7FC92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CB4E4C-2F04-439F-8D27-DA7A55A28533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68DE32-FACE-4558-91A8-C52711683A67}">
      <dgm:prSet/>
      <dgm:spPr/>
      <dgm:t>
        <a:bodyPr/>
        <a:lstStyle/>
        <a:p>
          <a:r>
            <a:rPr lang="en-US"/>
            <a:t>Time Management and Community Engagement </a:t>
          </a:r>
        </a:p>
      </dgm:t>
    </dgm:pt>
    <dgm:pt modelId="{F3F96107-8B90-469E-8B10-64BF043EF77B}" type="parTrans" cxnId="{4A4466D3-F782-46F7-A2F6-63E40B8420FF}">
      <dgm:prSet/>
      <dgm:spPr/>
      <dgm:t>
        <a:bodyPr/>
        <a:lstStyle/>
        <a:p>
          <a:endParaRPr lang="en-US"/>
        </a:p>
      </dgm:t>
    </dgm:pt>
    <dgm:pt modelId="{7C54A32C-0840-4324-A8F5-F60DF08E46B6}" type="sibTrans" cxnId="{4A4466D3-F782-46F7-A2F6-63E40B8420FF}">
      <dgm:prSet/>
      <dgm:spPr/>
      <dgm:t>
        <a:bodyPr/>
        <a:lstStyle/>
        <a:p>
          <a:endParaRPr lang="en-US"/>
        </a:p>
      </dgm:t>
    </dgm:pt>
    <dgm:pt modelId="{10BBAE25-EC8A-413E-A5E4-C045A7DCCDC3}">
      <dgm:prSet/>
      <dgm:spPr/>
      <dgm:t>
        <a:bodyPr/>
        <a:lstStyle/>
        <a:p>
          <a:r>
            <a:rPr lang="en-US" dirty="0"/>
            <a:t>Establishing Relationships with Professors </a:t>
          </a:r>
        </a:p>
      </dgm:t>
    </dgm:pt>
    <dgm:pt modelId="{98670CEF-028E-4C28-A008-7F4AFBC259EA}" type="parTrans" cxnId="{542C9B5B-33D3-4573-A6DF-8CE1579D9BC9}">
      <dgm:prSet/>
      <dgm:spPr/>
      <dgm:t>
        <a:bodyPr/>
        <a:lstStyle/>
        <a:p>
          <a:endParaRPr lang="en-US"/>
        </a:p>
      </dgm:t>
    </dgm:pt>
    <dgm:pt modelId="{6C5F68F2-6C06-405E-B6D5-C341CC32C20C}" type="sibTrans" cxnId="{542C9B5B-33D3-4573-A6DF-8CE1579D9BC9}">
      <dgm:prSet/>
      <dgm:spPr/>
      <dgm:t>
        <a:bodyPr/>
        <a:lstStyle/>
        <a:p>
          <a:endParaRPr lang="en-US"/>
        </a:p>
      </dgm:t>
    </dgm:pt>
    <dgm:pt modelId="{4DC1A89C-BA12-4858-AD19-D906CD5B461D}">
      <dgm:prSet/>
      <dgm:spPr/>
      <dgm:t>
        <a:bodyPr/>
        <a:lstStyle/>
        <a:p>
          <a:r>
            <a:rPr lang="en-US"/>
            <a:t>Academic Peer Support</a:t>
          </a:r>
        </a:p>
      </dgm:t>
    </dgm:pt>
    <dgm:pt modelId="{264AC002-D39D-45DB-83D1-7C3D34F3F739}" type="parTrans" cxnId="{712E0D87-9030-4280-B55F-03F507566D34}">
      <dgm:prSet/>
      <dgm:spPr/>
      <dgm:t>
        <a:bodyPr/>
        <a:lstStyle/>
        <a:p>
          <a:endParaRPr lang="en-US"/>
        </a:p>
      </dgm:t>
    </dgm:pt>
    <dgm:pt modelId="{B81898DA-57EA-4300-A65F-04E12364A77A}" type="sibTrans" cxnId="{712E0D87-9030-4280-B55F-03F507566D34}">
      <dgm:prSet/>
      <dgm:spPr/>
      <dgm:t>
        <a:bodyPr/>
        <a:lstStyle/>
        <a:p>
          <a:endParaRPr lang="en-US"/>
        </a:p>
      </dgm:t>
    </dgm:pt>
    <dgm:pt modelId="{604AB4A2-199E-4136-9A1E-9FBBA889A399}" type="pres">
      <dgm:prSet presAssocID="{95CB4E4C-2F04-439F-8D27-DA7A55A2853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FB7EBFA-DDE7-4BA7-8661-767D82F3F95E}" type="pres">
      <dgm:prSet presAssocID="{0668DE32-FACE-4558-91A8-C52711683A67}" presName="hierRoot1" presStyleCnt="0"/>
      <dgm:spPr/>
    </dgm:pt>
    <dgm:pt modelId="{A6B22F5D-31C4-41C6-A671-F9F9F50F70D4}" type="pres">
      <dgm:prSet presAssocID="{0668DE32-FACE-4558-91A8-C52711683A67}" presName="composite" presStyleCnt="0"/>
      <dgm:spPr/>
    </dgm:pt>
    <dgm:pt modelId="{06FEC02E-1D56-436D-B774-669A85F22B5E}" type="pres">
      <dgm:prSet presAssocID="{0668DE32-FACE-4558-91A8-C52711683A67}" presName="background" presStyleLbl="node0" presStyleIdx="0" presStyleCnt="3"/>
      <dgm:spPr/>
    </dgm:pt>
    <dgm:pt modelId="{A1E708EA-E2DB-442A-820A-0F437E73E0EC}" type="pres">
      <dgm:prSet presAssocID="{0668DE32-FACE-4558-91A8-C52711683A67}" presName="text" presStyleLbl="fgAcc0" presStyleIdx="0" presStyleCnt="3">
        <dgm:presLayoutVars>
          <dgm:chPref val="3"/>
        </dgm:presLayoutVars>
      </dgm:prSet>
      <dgm:spPr/>
    </dgm:pt>
    <dgm:pt modelId="{1E8D5C9D-6B54-484D-85A7-16871B67C5CD}" type="pres">
      <dgm:prSet presAssocID="{0668DE32-FACE-4558-91A8-C52711683A67}" presName="hierChild2" presStyleCnt="0"/>
      <dgm:spPr/>
    </dgm:pt>
    <dgm:pt modelId="{9668A49B-1F97-4ACE-BA94-483C891F5979}" type="pres">
      <dgm:prSet presAssocID="{10BBAE25-EC8A-413E-A5E4-C045A7DCCDC3}" presName="hierRoot1" presStyleCnt="0"/>
      <dgm:spPr/>
    </dgm:pt>
    <dgm:pt modelId="{86A721FD-9A39-4309-9668-921A43303BFF}" type="pres">
      <dgm:prSet presAssocID="{10BBAE25-EC8A-413E-A5E4-C045A7DCCDC3}" presName="composite" presStyleCnt="0"/>
      <dgm:spPr/>
    </dgm:pt>
    <dgm:pt modelId="{3944F70F-6881-4263-B908-10825A791DC9}" type="pres">
      <dgm:prSet presAssocID="{10BBAE25-EC8A-413E-A5E4-C045A7DCCDC3}" presName="background" presStyleLbl="node0" presStyleIdx="1" presStyleCnt="3"/>
      <dgm:spPr/>
    </dgm:pt>
    <dgm:pt modelId="{2806BCED-4663-4E73-A762-FF7CEEA94BDB}" type="pres">
      <dgm:prSet presAssocID="{10BBAE25-EC8A-413E-A5E4-C045A7DCCDC3}" presName="text" presStyleLbl="fgAcc0" presStyleIdx="1" presStyleCnt="3">
        <dgm:presLayoutVars>
          <dgm:chPref val="3"/>
        </dgm:presLayoutVars>
      </dgm:prSet>
      <dgm:spPr/>
    </dgm:pt>
    <dgm:pt modelId="{641DF225-6D53-46E4-AF73-CDD31FAA9948}" type="pres">
      <dgm:prSet presAssocID="{10BBAE25-EC8A-413E-A5E4-C045A7DCCDC3}" presName="hierChild2" presStyleCnt="0"/>
      <dgm:spPr/>
    </dgm:pt>
    <dgm:pt modelId="{CD1423EC-EE64-4F9F-9E5C-CD9B9235B02C}" type="pres">
      <dgm:prSet presAssocID="{4DC1A89C-BA12-4858-AD19-D906CD5B461D}" presName="hierRoot1" presStyleCnt="0"/>
      <dgm:spPr/>
    </dgm:pt>
    <dgm:pt modelId="{774F4991-78AC-47E8-82E8-3B959BAE6B1E}" type="pres">
      <dgm:prSet presAssocID="{4DC1A89C-BA12-4858-AD19-D906CD5B461D}" presName="composite" presStyleCnt="0"/>
      <dgm:spPr/>
    </dgm:pt>
    <dgm:pt modelId="{0A143C4D-7AF4-4413-AD0C-F38F731C93F3}" type="pres">
      <dgm:prSet presAssocID="{4DC1A89C-BA12-4858-AD19-D906CD5B461D}" presName="background" presStyleLbl="node0" presStyleIdx="2" presStyleCnt="3"/>
      <dgm:spPr/>
    </dgm:pt>
    <dgm:pt modelId="{6F3553ED-21E8-4722-A46D-FFA0BD2C9D4D}" type="pres">
      <dgm:prSet presAssocID="{4DC1A89C-BA12-4858-AD19-D906CD5B461D}" presName="text" presStyleLbl="fgAcc0" presStyleIdx="2" presStyleCnt="3">
        <dgm:presLayoutVars>
          <dgm:chPref val="3"/>
        </dgm:presLayoutVars>
      </dgm:prSet>
      <dgm:spPr/>
    </dgm:pt>
    <dgm:pt modelId="{35BC5847-7B4F-4378-B415-7532671DF658}" type="pres">
      <dgm:prSet presAssocID="{4DC1A89C-BA12-4858-AD19-D906CD5B461D}" presName="hierChild2" presStyleCnt="0"/>
      <dgm:spPr/>
    </dgm:pt>
  </dgm:ptLst>
  <dgm:cxnLst>
    <dgm:cxn modelId="{4B952608-C2F4-4772-AAEC-56D47584279B}" type="presOf" srcId="{0668DE32-FACE-4558-91A8-C52711683A67}" destId="{A1E708EA-E2DB-442A-820A-0F437E73E0EC}" srcOrd="0" destOrd="0" presId="urn:microsoft.com/office/officeart/2005/8/layout/hierarchy1"/>
    <dgm:cxn modelId="{542C9B5B-33D3-4573-A6DF-8CE1579D9BC9}" srcId="{95CB4E4C-2F04-439F-8D27-DA7A55A28533}" destId="{10BBAE25-EC8A-413E-A5E4-C045A7DCCDC3}" srcOrd="1" destOrd="0" parTransId="{98670CEF-028E-4C28-A008-7F4AFBC259EA}" sibTransId="{6C5F68F2-6C06-405E-B6D5-C341CC32C20C}"/>
    <dgm:cxn modelId="{EA01C255-0E2E-4F88-A8A0-C25982C346ED}" type="presOf" srcId="{95CB4E4C-2F04-439F-8D27-DA7A55A28533}" destId="{604AB4A2-199E-4136-9A1E-9FBBA889A399}" srcOrd="0" destOrd="0" presId="urn:microsoft.com/office/officeart/2005/8/layout/hierarchy1"/>
    <dgm:cxn modelId="{F6B52B7F-4535-461C-9889-CFBBE63CF8FA}" type="presOf" srcId="{10BBAE25-EC8A-413E-A5E4-C045A7DCCDC3}" destId="{2806BCED-4663-4E73-A762-FF7CEEA94BDB}" srcOrd="0" destOrd="0" presId="urn:microsoft.com/office/officeart/2005/8/layout/hierarchy1"/>
    <dgm:cxn modelId="{712E0D87-9030-4280-B55F-03F507566D34}" srcId="{95CB4E4C-2F04-439F-8D27-DA7A55A28533}" destId="{4DC1A89C-BA12-4858-AD19-D906CD5B461D}" srcOrd="2" destOrd="0" parTransId="{264AC002-D39D-45DB-83D1-7C3D34F3F739}" sibTransId="{B81898DA-57EA-4300-A65F-04E12364A77A}"/>
    <dgm:cxn modelId="{39A899BF-CDDA-4EE8-A8FF-70BCF9308904}" type="presOf" srcId="{4DC1A89C-BA12-4858-AD19-D906CD5B461D}" destId="{6F3553ED-21E8-4722-A46D-FFA0BD2C9D4D}" srcOrd="0" destOrd="0" presId="urn:microsoft.com/office/officeart/2005/8/layout/hierarchy1"/>
    <dgm:cxn modelId="{4A4466D3-F782-46F7-A2F6-63E40B8420FF}" srcId="{95CB4E4C-2F04-439F-8D27-DA7A55A28533}" destId="{0668DE32-FACE-4558-91A8-C52711683A67}" srcOrd="0" destOrd="0" parTransId="{F3F96107-8B90-469E-8B10-64BF043EF77B}" sibTransId="{7C54A32C-0840-4324-A8F5-F60DF08E46B6}"/>
    <dgm:cxn modelId="{5D9998F2-7DB8-4F08-9EC9-D1ADB8050A69}" type="presParOf" srcId="{604AB4A2-199E-4136-9A1E-9FBBA889A399}" destId="{AFB7EBFA-DDE7-4BA7-8661-767D82F3F95E}" srcOrd="0" destOrd="0" presId="urn:microsoft.com/office/officeart/2005/8/layout/hierarchy1"/>
    <dgm:cxn modelId="{2E7D359C-C13B-4912-81C0-25593211631B}" type="presParOf" srcId="{AFB7EBFA-DDE7-4BA7-8661-767D82F3F95E}" destId="{A6B22F5D-31C4-41C6-A671-F9F9F50F70D4}" srcOrd="0" destOrd="0" presId="urn:microsoft.com/office/officeart/2005/8/layout/hierarchy1"/>
    <dgm:cxn modelId="{4A7B76A3-2C2A-41D5-9A74-FD8AF3AB98D7}" type="presParOf" srcId="{A6B22F5D-31C4-41C6-A671-F9F9F50F70D4}" destId="{06FEC02E-1D56-436D-B774-669A85F22B5E}" srcOrd="0" destOrd="0" presId="urn:microsoft.com/office/officeart/2005/8/layout/hierarchy1"/>
    <dgm:cxn modelId="{136BD508-AD4C-4CC1-9568-9C68C0CED0A6}" type="presParOf" srcId="{A6B22F5D-31C4-41C6-A671-F9F9F50F70D4}" destId="{A1E708EA-E2DB-442A-820A-0F437E73E0EC}" srcOrd="1" destOrd="0" presId="urn:microsoft.com/office/officeart/2005/8/layout/hierarchy1"/>
    <dgm:cxn modelId="{BB117C6E-C799-402A-841B-57E2D8616151}" type="presParOf" srcId="{AFB7EBFA-DDE7-4BA7-8661-767D82F3F95E}" destId="{1E8D5C9D-6B54-484D-85A7-16871B67C5CD}" srcOrd="1" destOrd="0" presId="urn:microsoft.com/office/officeart/2005/8/layout/hierarchy1"/>
    <dgm:cxn modelId="{5FD34CA3-AF16-4788-AF88-D2230525ECC4}" type="presParOf" srcId="{604AB4A2-199E-4136-9A1E-9FBBA889A399}" destId="{9668A49B-1F97-4ACE-BA94-483C891F5979}" srcOrd="1" destOrd="0" presId="urn:microsoft.com/office/officeart/2005/8/layout/hierarchy1"/>
    <dgm:cxn modelId="{2E22F747-2358-42FC-987A-1A513EA44D79}" type="presParOf" srcId="{9668A49B-1F97-4ACE-BA94-483C891F5979}" destId="{86A721FD-9A39-4309-9668-921A43303BFF}" srcOrd="0" destOrd="0" presId="urn:microsoft.com/office/officeart/2005/8/layout/hierarchy1"/>
    <dgm:cxn modelId="{EE28E610-F9D7-4FDE-84FB-6BC9FEF0456E}" type="presParOf" srcId="{86A721FD-9A39-4309-9668-921A43303BFF}" destId="{3944F70F-6881-4263-B908-10825A791DC9}" srcOrd="0" destOrd="0" presId="urn:microsoft.com/office/officeart/2005/8/layout/hierarchy1"/>
    <dgm:cxn modelId="{D199C2F3-04CF-480D-B427-6521E26422D5}" type="presParOf" srcId="{86A721FD-9A39-4309-9668-921A43303BFF}" destId="{2806BCED-4663-4E73-A762-FF7CEEA94BDB}" srcOrd="1" destOrd="0" presId="urn:microsoft.com/office/officeart/2005/8/layout/hierarchy1"/>
    <dgm:cxn modelId="{DC3C8103-6BDE-40BC-893B-4C28E562FCCC}" type="presParOf" srcId="{9668A49B-1F97-4ACE-BA94-483C891F5979}" destId="{641DF225-6D53-46E4-AF73-CDD31FAA9948}" srcOrd="1" destOrd="0" presId="urn:microsoft.com/office/officeart/2005/8/layout/hierarchy1"/>
    <dgm:cxn modelId="{C3EC832C-47F1-4AA8-8F7B-C34170EDDC51}" type="presParOf" srcId="{604AB4A2-199E-4136-9A1E-9FBBA889A399}" destId="{CD1423EC-EE64-4F9F-9E5C-CD9B9235B02C}" srcOrd="2" destOrd="0" presId="urn:microsoft.com/office/officeart/2005/8/layout/hierarchy1"/>
    <dgm:cxn modelId="{EF5CBCF8-5D13-47A1-A64F-3577865F8604}" type="presParOf" srcId="{CD1423EC-EE64-4F9F-9E5C-CD9B9235B02C}" destId="{774F4991-78AC-47E8-82E8-3B959BAE6B1E}" srcOrd="0" destOrd="0" presId="urn:microsoft.com/office/officeart/2005/8/layout/hierarchy1"/>
    <dgm:cxn modelId="{65FE4F13-7498-421A-8D68-15FB10070A8B}" type="presParOf" srcId="{774F4991-78AC-47E8-82E8-3B959BAE6B1E}" destId="{0A143C4D-7AF4-4413-AD0C-F38F731C93F3}" srcOrd="0" destOrd="0" presId="urn:microsoft.com/office/officeart/2005/8/layout/hierarchy1"/>
    <dgm:cxn modelId="{D9232211-6466-4C23-B22D-AE9D2B32F482}" type="presParOf" srcId="{774F4991-78AC-47E8-82E8-3B959BAE6B1E}" destId="{6F3553ED-21E8-4722-A46D-FFA0BD2C9D4D}" srcOrd="1" destOrd="0" presId="urn:microsoft.com/office/officeart/2005/8/layout/hierarchy1"/>
    <dgm:cxn modelId="{A68C103F-3F1E-485C-8777-5E23E4EE8FCD}" type="presParOf" srcId="{CD1423EC-EE64-4F9F-9E5C-CD9B9235B02C}" destId="{35BC5847-7B4F-4378-B415-7532671DF65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4B4D8D-987D-4C90-968D-3CD771C5E39B}">
      <dsp:nvSpPr>
        <dsp:cNvPr id="0" name=""/>
        <dsp:cNvSpPr/>
      </dsp:nvSpPr>
      <dsp:spPr>
        <a:xfrm>
          <a:off x="0" y="0"/>
          <a:ext cx="5729700" cy="6747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>
              <a:latin typeface="+mn-lt"/>
              <a:cs typeface="Arial"/>
            </a:rPr>
            <a:t>Classes</a:t>
          </a:r>
          <a:endParaRPr lang="en-US" sz="3200" b="0" i="0" u="none" strike="noStrike" kern="1200" cap="none" baseline="0" noProof="0" dirty="0">
            <a:latin typeface="+mn-lt"/>
            <a:cs typeface="Arial"/>
          </a:endParaRPr>
        </a:p>
      </dsp:txBody>
      <dsp:txXfrm>
        <a:off x="19762" y="19762"/>
        <a:ext cx="4922686" cy="635193"/>
      </dsp:txXfrm>
    </dsp:sp>
    <dsp:sp modelId="{D31B8317-05BC-4E09-B213-4FD13FE254EF}">
      <dsp:nvSpPr>
        <dsp:cNvPr id="0" name=""/>
        <dsp:cNvSpPr/>
      </dsp:nvSpPr>
      <dsp:spPr>
        <a:xfrm>
          <a:off x="427867" y="768427"/>
          <a:ext cx="5729700" cy="6747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latin typeface="+mn-lt"/>
              <a:cs typeface="Arial"/>
            </a:rPr>
            <a:t>Sleep</a:t>
          </a:r>
        </a:p>
      </dsp:txBody>
      <dsp:txXfrm>
        <a:off x="447629" y="788189"/>
        <a:ext cx="4823743" cy="635193"/>
      </dsp:txXfrm>
    </dsp:sp>
    <dsp:sp modelId="{6277875B-8464-4731-8BA1-28B8FD747C19}">
      <dsp:nvSpPr>
        <dsp:cNvPr id="0" name=""/>
        <dsp:cNvSpPr/>
      </dsp:nvSpPr>
      <dsp:spPr>
        <a:xfrm>
          <a:off x="855734" y="1536855"/>
          <a:ext cx="5729700" cy="6747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latin typeface="+mn-lt"/>
              <a:cs typeface="Arial"/>
            </a:rPr>
            <a:t>Meals and exercise </a:t>
          </a:r>
        </a:p>
      </dsp:txBody>
      <dsp:txXfrm>
        <a:off x="875496" y="1556617"/>
        <a:ext cx="4823743" cy="635193"/>
      </dsp:txXfrm>
    </dsp:sp>
    <dsp:sp modelId="{1668D443-7C06-429C-978C-15C524E8A356}">
      <dsp:nvSpPr>
        <dsp:cNvPr id="0" name=""/>
        <dsp:cNvSpPr/>
      </dsp:nvSpPr>
      <dsp:spPr>
        <a:xfrm>
          <a:off x="1283601" y="2305283"/>
          <a:ext cx="5729700" cy="6747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latin typeface="+mn-lt"/>
              <a:cs typeface="Arial"/>
            </a:rPr>
            <a:t>Study time </a:t>
          </a:r>
        </a:p>
      </dsp:txBody>
      <dsp:txXfrm>
        <a:off x="1303363" y="2325045"/>
        <a:ext cx="4823743" cy="635193"/>
      </dsp:txXfrm>
    </dsp:sp>
    <dsp:sp modelId="{ABFB5E7C-AFAC-4978-BD79-8A14BDDD4BE2}">
      <dsp:nvSpPr>
        <dsp:cNvPr id="0" name=""/>
        <dsp:cNvSpPr/>
      </dsp:nvSpPr>
      <dsp:spPr>
        <a:xfrm>
          <a:off x="1711469" y="3073711"/>
          <a:ext cx="5729700" cy="6747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latin typeface="+mn-lt"/>
              <a:cs typeface="Arial"/>
            </a:rPr>
            <a:t>Free time</a:t>
          </a:r>
        </a:p>
      </dsp:txBody>
      <dsp:txXfrm>
        <a:off x="1731231" y="3093473"/>
        <a:ext cx="4823743" cy="635193"/>
      </dsp:txXfrm>
    </dsp:sp>
    <dsp:sp modelId="{E151D6F9-8F5E-4DB3-9932-4F05CB1B8248}">
      <dsp:nvSpPr>
        <dsp:cNvPr id="0" name=""/>
        <dsp:cNvSpPr/>
      </dsp:nvSpPr>
      <dsp:spPr>
        <a:xfrm>
          <a:off x="5291134" y="492918"/>
          <a:ext cx="438566" cy="43856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5389811" y="492918"/>
        <a:ext cx="241212" cy="330021"/>
      </dsp:txXfrm>
    </dsp:sp>
    <dsp:sp modelId="{A9B59CF1-300C-4CE1-835D-55CF3A812B62}">
      <dsp:nvSpPr>
        <dsp:cNvPr id="0" name=""/>
        <dsp:cNvSpPr/>
      </dsp:nvSpPr>
      <dsp:spPr>
        <a:xfrm>
          <a:off x="5719001" y="1261346"/>
          <a:ext cx="438566" cy="43856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5817678" y="1261346"/>
        <a:ext cx="241212" cy="330021"/>
      </dsp:txXfrm>
    </dsp:sp>
    <dsp:sp modelId="{9EE4B97F-2EB5-4F19-B0DD-512A1B4937BF}">
      <dsp:nvSpPr>
        <dsp:cNvPr id="0" name=""/>
        <dsp:cNvSpPr/>
      </dsp:nvSpPr>
      <dsp:spPr>
        <a:xfrm>
          <a:off x="6146869" y="2018529"/>
          <a:ext cx="438566" cy="43856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6245546" y="2018529"/>
        <a:ext cx="241212" cy="330021"/>
      </dsp:txXfrm>
    </dsp:sp>
    <dsp:sp modelId="{19880C48-703E-43BA-B4B7-FC5DD85BD7C0}">
      <dsp:nvSpPr>
        <dsp:cNvPr id="0" name=""/>
        <dsp:cNvSpPr/>
      </dsp:nvSpPr>
      <dsp:spPr>
        <a:xfrm>
          <a:off x="6574736" y="2794453"/>
          <a:ext cx="438566" cy="43856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6673413" y="2794453"/>
        <a:ext cx="241212" cy="3300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FEC02E-1D56-436D-B774-669A85F22B5E}">
      <dsp:nvSpPr>
        <dsp:cNvPr id="0" name=""/>
        <dsp:cNvSpPr/>
      </dsp:nvSpPr>
      <dsp:spPr>
        <a:xfrm>
          <a:off x="0" y="986284"/>
          <a:ext cx="2974656" cy="1888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1E708EA-E2DB-442A-820A-0F437E73E0EC}">
      <dsp:nvSpPr>
        <dsp:cNvPr id="0" name=""/>
        <dsp:cNvSpPr/>
      </dsp:nvSpPr>
      <dsp:spPr>
        <a:xfrm>
          <a:off x="330517" y="1300276"/>
          <a:ext cx="2974656" cy="1888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Time Management and Community Engagement </a:t>
          </a:r>
        </a:p>
      </dsp:txBody>
      <dsp:txXfrm>
        <a:off x="385841" y="1355600"/>
        <a:ext cx="2864008" cy="1778259"/>
      </dsp:txXfrm>
    </dsp:sp>
    <dsp:sp modelId="{3944F70F-6881-4263-B908-10825A791DC9}">
      <dsp:nvSpPr>
        <dsp:cNvPr id="0" name=""/>
        <dsp:cNvSpPr/>
      </dsp:nvSpPr>
      <dsp:spPr>
        <a:xfrm>
          <a:off x="3635691" y="986284"/>
          <a:ext cx="2974656" cy="1888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806BCED-4663-4E73-A762-FF7CEEA94BDB}">
      <dsp:nvSpPr>
        <dsp:cNvPr id="0" name=""/>
        <dsp:cNvSpPr/>
      </dsp:nvSpPr>
      <dsp:spPr>
        <a:xfrm>
          <a:off x="3966209" y="1300276"/>
          <a:ext cx="2974656" cy="1888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Establishing Relationships with Professors </a:t>
          </a:r>
        </a:p>
      </dsp:txBody>
      <dsp:txXfrm>
        <a:off x="4021533" y="1355600"/>
        <a:ext cx="2864008" cy="1778259"/>
      </dsp:txXfrm>
    </dsp:sp>
    <dsp:sp modelId="{0A143C4D-7AF4-4413-AD0C-F38F731C93F3}">
      <dsp:nvSpPr>
        <dsp:cNvPr id="0" name=""/>
        <dsp:cNvSpPr/>
      </dsp:nvSpPr>
      <dsp:spPr>
        <a:xfrm>
          <a:off x="7271383" y="986284"/>
          <a:ext cx="2974656" cy="1888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F3553ED-21E8-4722-A46D-FFA0BD2C9D4D}">
      <dsp:nvSpPr>
        <dsp:cNvPr id="0" name=""/>
        <dsp:cNvSpPr/>
      </dsp:nvSpPr>
      <dsp:spPr>
        <a:xfrm>
          <a:off x="7601901" y="1300276"/>
          <a:ext cx="2974656" cy="1888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Academic Peer Support</a:t>
          </a:r>
        </a:p>
      </dsp:txBody>
      <dsp:txXfrm>
        <a:off x="7657225" y="1355600"/>
        <a:ext cx="2864008" cy="17782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07DF9-F9E5-423D-9ECD-9975497354A2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0A942-8976-4598-B6FD-36C29A64C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719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697062-FED7-4079-952E-4C40F01D00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4442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E82327-E1D3-458E-B7D8-9F2E0EF8A3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0478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697062-FED7-4079-952E-4C40F01D00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8118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07B81B-5E61-40C6-A233-72CDB5E72A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800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D79FD795-FF57-4BB0-9FA6-5E49FA97AD7B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EC4CA95A-F99C-4554-87BB-A121F82C8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11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D795-FF57-4BB0-9FA6-5E49FA97AD7B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95A-F99C-4554-87BB-A121F82C8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631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D79FD795-FF57-4BB0-9FA6-5E49FA97AD7B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EC4CA95A-F99C-4554-87BB-A121F82C8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89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D795-FF57-4BB0-9FA6-5E49FA97AD7B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95A-F99C-4554-87BB-A121F82C8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21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D79FD795-FF57-4BB0-9FA6-5E49FA97AD7B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EC4CA95A-F99C-4554-87BB-A121F82C8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764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D79FD795-FF57-4BB0-9FA6-5E49FA97AD7B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EC4CA95A-F99C-4554-87BB-A121F82C8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09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D79FD795-FF57-4BB0-9FA6-5E49FA97AD7B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EC4CA95A-F99C-4554-87BB-A121F82C8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7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D795-FF57-4BB0-9FA6-5E49FA97AD7B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95A-F99C-4554-87BB-A121F82C8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82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D79FD795-FF57-4BB0-9FA6-5E49FA97AD7B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EC4CA95A-F99C-4554-87BB-A121F82C8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59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D795-FF57-4BB0-9FA6-5E49FA97AD7B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95A-F99C-4554-87BB-A121F82C8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48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D79FD795-FF57-4BB0-9FA6-5E49FA97AD7B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EC4CA95A-F99C-4554-87BB-A121F82C8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05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FD795-FF57-4BB0-9FA6-5E49FA97AD7B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CA95A-F99C-4554-87BB-A121F82C8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44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.edu/csc/" TargetMode="External"/><Relationship Id="rId2" Type="http://schemas.openxmlformats.org/officeDocument/2006/relationships/hyperlink" Target="https://www.bu.edu/studentactivitie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u.edu/thurman/" TargetMode="External"/><Relationship Id="rId4" Type="http://schemas.openxmlformats.org/officeDocument/2006/relationships/hyperlink" Target="https://www.bu.edu/arts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tutoring.asu.edu/sites/default/files/email_etiquette_v2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.edu/globalprograms/compass/" TargetMode="External"/><Relationship Id="rId2" Type="http://schemas.openxmlformats.org/officeDocument/2006/relationships/hyperlink" Target="https://www.bu.edu/globalprograms/engage/first-clas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23/ijsnem.15.3.252" TargetMode="External"/><Relationship Id="rId2" Type="http://schemas.openxmlformats.org/officeDocument/2006/relationships/hyperlink" Target="https://healthfully.com/358622-the-roles-of-glucose-in-the-brain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016/j.neuroscience.2010.02.050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36/bjsports-2012-091287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7/S0007114513004455" TargetMode="External"/><Relationship Id="rId2" Type="http://schemas.openxmlformats.org/officeDocument/2006/relationships/hyperlink" Target="https://doi.org/10.1016/B978-0-444-53702-7.00007-5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77/0146167214529799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.edu/erc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mailto:erc@bu.edu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4CF41-FA68-4B52-BC48-2700C21EAE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Talk About: Academic Success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BDE81B8-BEF1-4916-A617-9E2938925A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Fall 2021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856E5C9A-93FB-4A16-A125-D667ADC065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7887"/>
            <a:ext cx="5404311" cy="77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549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EB75CAA-9F04-4E3E-9EB3-F9B43B161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374" y="0"/>
            <a:ext cx="953725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EB6117-E8F6-4001-8B5B-CC46F6249EC2}"/>
              </a:ext>
            </a:extLst>
          </p:cNvPr>
          <p:cNvSpPr txBox="1"/>
          <p:nvPr/>
        </p:nvSpPr>
        <p:spPr>
          <a:xfrm>
            <a:off x="4160519" y="5618480"/>
            <a:ext cx="387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SLEEP</a:t>
            </a:r>
          </a:p>
        </p:txBody>
      </p:sp>
    </p:spTree>
    <p:extLst>
      <p:ext uri="{BB962C8B-B14F-4D97-AF65-F5344CB8AC3E}">
        <p14:creationId xmlns:p14="http://schemas.microsoft.com/office/powerpoint/2010/main" val="1104623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66C3364-BC7F-4574-8FEA-CB540F6302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840" y="37058"/>
            <a:ext cx="9672320" cy="68209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54EC48-885F-4DB1-AE51-37E8C59F1412}"/>
              </a:ext>
            </a:extLst>
          </p:cNvPr>
          <p:cNvSpPr txBox="1"/>
          <p:nvPr/>
        </p:nvSpPr>
        <p:spPr>
          <a:xfrm>
            <a:off x="4160520" y="5570855"/>
            <a:ext cx="387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SLEEP</a:t>
            </a:r>
          </a:p>
        </p:txBody>
      </p:sp>
    </p:spTree>
    <p:extLst>
      <p:ext uri="{BB962C8B-B14F-4D97-AF65-F5344CB8AC3E}">
        <p14:creationId xmlns:p14="http://schemas.microsoft.com/office/powerpoint/2010/main" val="3639619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11">
            <a:extLst>
              <a:ext uri="{FF2B5EF4-FFF2-40B4-BE49-F238E27FC236}">
                <a16:creationId xmlns:a16="http://schemas.microsoft.com/office/drawing/2014/main" id="{17C4610E-9C18-467B-BF10-BE6A974CC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296DF307-344E-4E9B-A7AA-8139E450D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E263CC2D-ACFB-4EB3-ADF9-CD82BC842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5366E2F-9BA0-485A-B1CA-A5E6E2E37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1803051E-7C26-4F53-8293-B4EAED421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D10888CD-E496-4116-9C45-CF4F17ADE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0A42DA8F-DA3D-43E9-A184-E0F6C133A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473EAD31-7AA3-49B7-ADD6-C13FF0F14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2BBB7CDF-BA2E-451F-9201-CF2B6FEAE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84809EF2-CD0D-4BC3-ABC7-E7E312A1D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11D2D6C5-637B-4AFE-97F4-D4E48A613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F841B2C5-57F5-4FE6-B4D4-EBB3F3088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B4822A39-2A52-4B2C-9319-BEFC526DB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4E469692-E783-4950-8DEC-3A1FD3978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012909CD-3254-41E5-B8BB-0F2D7CE0D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93E7648E-861E-4503-AEDC-56C4EC50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F9C72257-EBD0-4D1C-A32C-D84644687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87BB2CBB-9C22-4E28-AB86-DC92AEE2D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F85B3053-8D9F-410A-80C2-7960DDEA6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E8FF5DA7-6E72-41F1-A54C-EAF440A27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110" name="Group 32">
            <a:extLst>
              <a:ext uri="{FF2B5EF4-FFF2-40B4-BE49-F238E27FC236}">
                <a16:creationId xmlns:a16="http://schemas.microsoft.com/office/drawing/2014/main" id="{A899734C-500F-4274-9854-8BFA14A1D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F07BF51-2934-47AD-A415-7400882F1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DD6E3DF0-EDC0-458B-9C5B-911814F0A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D0824B1-47C9-4504-99FB-CB150519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11" name="Rectangle 37">
            <a:extLst>
              <a:ext uri="{FF2B5EF4-FFF2-40B4-BE49-F238E27FC236}">
                <a16:creationId xmlns:a16="http://schemas.microsoft.com/office/drawing/2014/main" id="{34DD805B-2A7B-4ADA-9C4D-E0C9F192D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2" name="Group 39">
            <a:extLst>
              <a:ext uri="{FF2B5EF4-FFF2-40B4-BE49-F238E27FC236}">
                <a16:creationId xmlns:a16="http://schemas.microsoft.com/office/drawing/2014/main" id="{C664A566-6D08-4E84-9708-4916A2001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871B622B-6E58-4933-88EC-99F28705F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EE9A4681-AC1B-4ABC-9A1C-C7E7F08A0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F1EEAF4B-DA1A-4CC9-9CE4-587A9E2E1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4591EF24-12A6-499B-8074-7E3DFBE6E3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66866784-2E4F-4C28-BE67-875B71B7C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752279D8-59CC-4821-B591-79994164F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FB4FBA9C-1D3E-4B35-8A79-25478153F5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9428A193-740A-43D2-B875-80CB90AD91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92B2EFF8-5790-427A-ABED-1680FD133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782C5932-1596-43AA-BD7E-0F94FB8A96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EFC81310-1590-4DBE-BF0B-DADBCF9F88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968BA84E-DD0E-4FCD-8EDA-76DF8E09F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1D3D7541-A0D9-4993-B691-D2D5B8B3EF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9FB31D01-8168-4494-8C2F-727E555A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id="{8C455EEB-FD40-414D-A542-FB35DEB73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0">
              <a:extLst>
                <a:ext uri="{FF2B5EF4-FFF2-40B4-BE49-F238E27FC236}">
                  <a16:creationId xmlns:a16="http://schemas.microsoft.com/office/drawing/2014/main" id="{F08F1FC1-956F-4494-BAFD-D504E9307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1">
              <a:extLst>
                <a:ext uri="{FF2B5EF4-FFF2-40B4-BE49-F238E27FC236}">
                  <a16:creationId xmlns:a16="http://schemas.microsoft.com/office/drawing/2014/main" id="{BEEDE1AA-8DCD-43D3-BC15-574840314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E36CDA69-ED79-4DCF-9761-0B6134FA6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3">
              <a:extLst>
                <a:ext uri="{FF2B5EF4-FFF2-40B4-BE49-F238E27FC236}">
                  <a16:creationId xmlns:a16="http://schemas.microsoft.com/office/drawing/2014/main" id="{5F812C02-CFCB-47F4-B493-7753519FCA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3" name="Group 60">
            <a:extLst>
              <a:ext uri="{FF2B5EF4-FFF2-40B4-BE49-F238E27FC236}">
                <a16:creationId xmlns:a16="http://schemas.microsoft.com/office/drawing/2014/main" id="{B83678BA-0A50-4D51-9E9E-08BB66F83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7084" y="1186483"/>
            <a:ext cx="3822597" cy="4477933"/>
            <a:chOff x="807084" y="1186483"/>
            <a:chExt cx="3822597" cy="4477933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1A8F65D-5E8F-4CA5-9240-1357120F9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531" y="1186483"/>
              <a:ext cx="3821702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Isosceles Triangle 39">
              <a:extLst>
                <a:ext uri="{FF2B5EF4-FFF2-40B4-BE49-F238E27FC236}">
                  <a16:creationId xmlns:a16="http://schemas.microsoft.com/office/drawing/2014/main" id="{2A4731E5-DE5F-4215-9525-99426B3909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514766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478866D-C5E9-4968-BEF7-B1F030808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382259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AC7240D-4E24-4CB9-80BC-A6DCC03ED95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95415" y="2075504"/>
            <a:ext cx="3654569" cy="2042725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solidFill>
                  <a:srgbClr val="FFFEFF"/>
                </a:solidFill>
              </a:rPr>
              <a:t>Semester </a:t>
            </a:r>
            <a:br>
              <a:rPr lang="en-US" sz="5400" dirty="0">
                <a:solidFill>
                  <a:srgbClr val="FFFEFF"/>
                </a:solidFill>
              </a:rPr>
            </a:br>
            <a:r>
              <a:rPr lang="en-US" sz="5400" dirty="0">
                <a:solidFill>
                  <a:srgbClr val="FFFEFF"/>
                </a:solidFill>
              </a:rPr>
              <a:t>at a Glance</a:t>
            </a:r>
          </a:p>
        </p:txBody>
      </p:sp>
      <p:sp>
        <p:nvSpPr>
          <p:cNvPr id="115" name="Rectangle 65">
            <a:extLst>
              <a:ext uri="{FF2B5EF4-FFF2-40B4-BE49-F238E27FC236}">
                <a16:creationId xmlns:a16="http://schemas.microsoft.com/office/drawing/2014/main" id="{9BF6EDB4-B4ED-4900-9E38-A7AE0EEEE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0150" y="-6706"/>
            <a:ext cx="6751849" cy="6871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E8FDDD-A6FA-4FE1-A0AB-A8186D15DB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1"/>
          <a:stretch/>
        </p:blipFill>
        <p:spPr>
          <a:xfrm>
            <a:off x="5757262" y="1642320"/>
            <a:ext cx="6120318" cy="3582504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789320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roup 128">
            <a:extLst>
              <a:ext uri="{FF2B5EF4-FFF2-40B4-BE49-F238E27FC236}">
                <a16:creationId xmlns:a16="http://schemas.microsoft.com/office/drawing/2014/main" id="{17C4610E-9C18-467B-BF10-BE6A974CC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30" name="Freeform 5">
              <a:extLst>
                <a:ext uri="{FF2B5EF4-FFF2-40B4-BE49-F238E27FC236}">
                  <a16:creationId xmlns:a16="http://schemas.microsoft.com/office/drawing/2014/main" id="{296DF307-344E-4E9B-A7AA-8139E450D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1" name="Freeform 6">
              <a:extLst>
                <a:ext uri="{FF2B5EF4-FFF2-40B4-BE49-F238E27FC236}">
                  <a16:creationId xmlns:a16="http://schemas.microsoft.com/office/drawing/2014/main" id="{E263CC2D-ACFB-4EB3-ADF9-CD82BC842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2" name="Freeform 7">
              <a:extLst>
                <a:ext uri="{FF2B5EF4-FFF2-40B4-BE49-F238E27FC236}">
                  <a16:creationId xmlns:a16="http://schemas.microsoft.com/office/drawing/2014/main" id="{C5366E2F-9BA0-485A-B1CA-A5E6E2E37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3" name="Freeform 8">
              <a:extLst>
                <a:ext uri="{FF2B5EF4-FFF2-40B4-BE49-F238E27FC236}">
                  <a16:creationId xmlns:a16="http://schemas.microsoft.com/office/drawing/2014/main" id="{1803051E-7C26-4F53-8293-B4EAED421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4" name="Freeform 9">
              <a:extLst>
                <a:ext uri="{FF2B5EF4-FFF2-40B4-BE49-F238E27FC236}">
                  <a16:creationId xmlns:a16="http://schemas.microsoft.com/office/drawing/2014/main" id="{D10888CD-E496-4116-9C45-CF4F17ADE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5" name="Freeform 10">
              <a:extLst>
                <a:ext uri="{FF2B5EF4-FFF2-40B4-BE49-F238E27FC236}">
                  <a16:creationId xmlns:a16="http://schemas.microsoft.com/office/drawing/2014/main" id="{0A42DA8F-DA3D-43E9-A184-E0F6C133A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6" name="Freeform 11">
              <a:extLst>
                <a:ext uri="{FF2B5EF4-FFF2-40B4-BE49-F238E27FC236}">
                  <a16:creationId xmlns:a16="http://schemas.microsoft.com/office/drawing/2014/main" id="{473EAD31-7AA3-49B7-ADD6-C13FF0F14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7" name="Freeform 12">
              <a:extLst>
                <a:ext uri="{FF2B5EF4-FFF2-40B4-BE49-F238E27FC236}">
                  <a16:creationId xmlns:a16="http://schemas.microsoft.com/office/drawing/2014/main" id="{2BBB7CDF-BA2E-451F-9201-CF2B6FEAE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8" name="Freeform 13">
              <a:extLst>
                <a:ext uri="{FF2B5EF4-FFF2-40B4-BE49-F238E27FC236}">
                  <a16:creationId xmlns:a16="http://schemas.microsoft.com/office/drawing/2014/main" id="{84809EF2-CD0D-4BC3-ABC7-E7E312A1D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9" name="Freeform 14">
              <a:extLst>
                <a:ext uri="{FF2B5EF4-FFF2-40B4-BE49-F238E27FC236}">
                  <a16:creationId xmlns:a16="http://schemas.microsoft.com/office/drawing/2014/main" id="{11D2D6C5-637B-4AFE-97F4-D4E48A613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0" name="Freeform 15">
              <a:extLst>
                <a:ext uri="{FF2B5EF4-FFF2-40B4-BE49-F238E27FC236}">
                  <a16:creationId xmlns:a16="http://schemas.microsoft.com/office/drawing/2014/main" id="{F841B2C5-57F5-4FE6-B4D4-EBB3F3088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1" name="Freeform 16">
              <a:extLst>
                <a:ext uri="{FF2B5EF4-FFF2-40B4-BE49-F238E27FC236}">
                  <a16:creationId xmlns:a16="http://schemas.microsoft.com/office/drawing/2014/main" id="{B4822A39-2A52-4B2C-9319-BEFC526DB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2" name="Freeform 17">
              <a:extLst>
                <a:ext uri="{FF2B5EF4-FFF2-40B4-BE49-F238E27FC236}">
                  <a16:creationId xmlns:a16="http://schemas.microsoft.com/office/drawing/2014/main" id="{4E469692-E783-4950-8DEC-3A1FD3978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3" name="Freeform 18">
              <a:extLst>
                <a:ext uri="{FF2B5EF4-FFF2-40B4-BE49-F238E27FC236}">
                  <a16:creationId xmlns:a16="http://schemas.microsoft.com/office/drawing/2014/main" id="{012909CD-3254-41E5-B8BB-0F2D7CE0D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4" name="Freeform 19">
              <a:extLst>
                <a:ext uri="{FF2B5EF4-FFF2-40B4-BE49-F238E27FC236}">
                  <a16:creationId xmlns:a16="http://schemas.microsoft.com/office/drawing/2014/main" id="{93E7648E-861E-4503-AEDC-56C4EC50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5" name="Freeform 20">
              <a:extLst>
                <a:ext uri="{FF2B5EF4-FFF2-40B4-BE49-F238E27FC236}">
                  <a16:creationId xmlns:a16="http://schemas.microsoft.com/office/drawing/2014/main" id="{F9C72257-EBD0-4D1C-A32C-D84644687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6" name="Freeform 21">
              <a:extLst>
                <a:ext uri="{FF2B5EF4-FFF2-40B4-BE49-F238E27FC236}">
                  <a16:creationId xmlns:a16="http://schemas.microsoft.com/office/drawing/2014/main" id="{87BB2CBB-9C22-4E28-AB86-DC92AEE2D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7" name="Freeform 22">
              <a:extLst>
                <a:ext uri="{FF2B5EF4-FFF2-40B4-BE49-F238E27FC236}">
                  <a16:creationId xmlns:a16="http://schemas.microsoft.com/office/drawing/2014/main" id="{F85B3053-8D9F-410A-80C2-7960DDEA6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8" name="Freeform 23">
              <a:extLst>
                <a:ext uri="{FF2B5EF4-FFF2-40B4-BE49-F238E27FC236}">
                  <a16:creationId xmlns:a16="http://schemas.microsoft.com/office/drawing/2014/main" id="{E8FF5DA7-6E72-41F1-A54C-EAF440A27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03" name="Group 149">
            <a:extLst>
              <a:ext uri="{FF2B5EF4-FFF2-40B4-BE49-F238E27FC236}">
                <a16:creationId xmlns:a16="http://schemas.microsoft.com/office/drawing/2014/main" id="{A899734C-500F-4274-9854-8BFA14A1D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FF07BF51-2934-47AD-A415-7400882F1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2" name="Isosceles Triangle 151">
              <a:extLst>
                <a:ext uri="{FF2B5EF4-FFF2-40B4-BE49-F238E27FC236}">
                  <a16:creationId xmlns:a16="http://schemas.microsoft.com/office/drawing/2014/main" id="{DD6E3DF0-EDC0-458B-9C5B-911814F0A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5D0824B1-47C9-4504-99FB-CB150519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4" name="Rectangle 154">
            <a:extLst>
              <a:ext uri="{FF2B5EF4-FFF2-40B4-BE49-F238E27FC236}">
                <a16:creationId xmlns:a16="http://schemas.microsoft.com/office/drawing/2014/main" id="{34DD805B-2A7B-4ADA-9C4D-E0C9F192D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5" name="Group 156">
            <a:extLst>
              <a:ext uri="{FF2B5EF4-FFF2-40B4-BE49-F238E27FC236}">
                <a16:creationId xmlns:a16="http://schemas.microsoft.com/office/drawing/2014/main" id="{C664A566-6D08-4E84-9708-4916A2001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206" name="Freeform 5">
              <a:extLst>
                <a:ext uri="{FF2B5EF4-FFF2-40B4-BE49-F238E27FC236}">
                  <a16:creationId xmlns:a16="http://schemas.microsoft.com/office/drawing/2014/main" id="{871B622B-6E58-4933-88EC-99F28705F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6">
              <a:extLst>
                <a:ext uri="{FF2B5EF4-FFF2-40B4-BE49-F238E27FC236}">
                  <a16:creationId xmlns:a16="http://schemas.microsoft.com/office/drawing/2014/main" id="{EE9A4681-AC1B-4ABC-9A1C-C7E7F08A0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7">
              <a:extLst>
                <a:ext uri="{FF2B5EF4-FFF2-40B4-BE49-F238E27FC236}">
                  <a16:creationId xmlns:a16="http://schemas.microsoft.com/office/drawing/2014/main" id="{F1EEAF4B-DA1A-4CC9-9CE4-587A9E2E1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8">
              <a:extLst>
                <a:ext uri="{FF2B5EF4-FFF2-40B4-BE49-F238E27FC236}">
                  <a16:creationId xmlns:a16="http://schemas.microsoft.com/office/drawing/2014/main" id="{4591EF24-12A6-499B-8074-7E3DFBE6E3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9">
              <a:extLst>
                <a:ext uri="{FF2B5EF4-FFF2-40B4-BE49-F238E27FC236}">
                  <a16:creationId xmlns:a16="http://schemas.microsoft.com/office/drawing/2014/main" id="{66866784-2E4F-4C28-BE67-875B71B7C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10">
              <a:extLst>
                <a:ext uri="{FF2B5EF4-FFF2-40B4-BE49-F238E27FC236}">
                  <a16:creationId xmlns:a16="http://schemas.microsoft.com/office/drawing/2014/main" id="{752279D8-59CC-4821-B591-79994164F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11">
              <a:extLst>
                <a:ext uri="{FF2B5EF4-FFF2-40B4-BE49-F238E27FC236}">
                  <a16:creationId xmlns:a16="http://schemas.microsoft.com/office/drawing/2014/main" id="{FB4FBA9C-1D3E-4B35-8A79-25478153F5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12">
              <a:extLst>
                <a:ext uri="{FF2B5EF4-FFF2-40B4-BE49-F238E27FC236}">
                  <a16:creationId xmlns:a16="http://schemas.microsoft.com/office/drawing/2014/main" id="{9428A193-740A-43D2-B875-80CB90AD91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13">
              <a:extLst>
                <a:ext uri="{FF2B5EF4-FFF2-40B4-BE49-F238E27FC236}">
                  <a16:creationId xmlns:a16="http://schemas.microsoft.com/office/drawing/2014/main" id="{92B2EFF8-5790-427A-ABED-1680FD133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14">
              <a:extLst>
                <a:ext uri="{FF2B5EF4-FFF2-40B4-BE49-F238E27FC236}">
                  <a16:creationId xmlns:a16="http://schemas.microsoft.com/office/drawing/2014/main" id="{782C5932-1596-43AA-BD7E-0F94FB8A96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15">
              <a:extLst>
                <a:ext uri="{FF2B5EF4-FFF2-40B4-BE49-F238E27FC236}">
                  <a16:creationId xmlns:a16="http://schemas.microsoft.com/office/drawing/2014/main" id="{EFC81310-1590-4DBE-BF0B-DADBCF9F88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16">
              <a:extLst>
                <a:ext uri="{FF2B5EF4-FFF2-40B4-BE49-F238E27FC236}">
                  <a16:creationId xmlns:a16="http://schemas.microsoft.com/office/drawing/2014/main" id="{968BA84E-DD0E-4FCD-8EDA-76DF8E09F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17">
              <a:extLst>
                <a:ext uri="{FF2B5EF4-FFF2-40B4-BE49-F238E27FC236}">
                  <a16:creationId xmlns:a16="http://schemas.microsoft.com/office/drawing/2014/main" id="{1D3D7541-A0D9-4993-B691-D2D5B8B3EF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18">
              <a:extLst>
                <a:ext uri="{FF2B5EF4-FFF2-40B4-BE49-F238E27FC236}">
                  <a16:creationId xmlns:a16="http://schemas.microsoft.com/office/drawing/2014/main" id="{9FB31D01-8168-4494-8C2F-727E555A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19">
              <a:extLst>
                <a:ext uri="{FF2B5EF4-FFF2-40B4-BE49-F238E27FC236}">
                  <a16:creationId xmlns:a16="http://schemas.microsoft.com/office/drawing/2014/main" id="{8C455EEB-FD40-414D-A542-FB35DEB73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20">
              <a:extLst>
                <a:ext uri="{FF2B5EF4-FFF2-40B4-BE49-F238E27FC236}">
                  <a16:creationId xmlns:a16="http://schemas.microsoft.com/office/drawing/2014/main" id="{F08F1FC1-956F-4494-BAFD-D504E9307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21">
              <a:extLst>
                <a:ext uri="{FF2B5EF4-FFF2-40B4-BE49-F238E27FC236}">
                  <a16:creationId xmlns:a16="http://schemas.microsoft.com/office/drawing/2014/main" id="{BEEDE1AA-8DCD-43D3-BC15-574840314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22">
              <a:extLst>
                <a:ext uri="{FF2B5EF4-FFF2-40B4-BE49-F238E27FC236}">
                  <a16:creationId xmlns:a16="http://schemas.microsoft.com/office/drawing/2014/main" id="{E36CDA69-ED79-4DCF-9761-0B6134FA6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23">
              <a:extLst>
                <a:ext uri="{FF2B5EF4-FFF2-40B4-BE49-F238E27FC236}">
                  <a16:creationId xmlns:a16="http://schemas.microsoft.com/office/drawing/2014/main" id="{5F812C02-CFCB-47F4-B493-7753519FCA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5" name="Group 177">
            <a:extLst>
              <a:ext uri="{FF2B5EF4-FFF2-40B4-BE49-F238E27FC236}">
                <a16:creationId xmlns:a16="http://schemas.microsoft.com/office/drawing/2014/main" id="{B83678BA-0A50-4D51-9E9E-08BB66F83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7084" y="1186483"/>
            <a:ext cx="3822597" cy="4477933"/>
            <a:chOff x="807084" y="1186483"/>
            <a:chExt cx="3822597" cy="4477933"/>
          </a:xfrm>
        </p:grpSpPr>
        <p:sp>
          <p:nvSpPr>
            <p:cNvPr id="226" name="Rectangle 178">
              <a:extLst>
                <a:ext uri="{FF2B5EF4-FFF2-40B4-BE49-F238E27FC236}">
                  <a16:creationId xmlns:a16="http://schemas.microsoft.com/office/drawing/2014/main" id="{F1A8F65D-5E8F-4CA5-9240-1357120F9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531" y="1186483"/>
              <a:ext cx="3821702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Isosceles Triangle 39">
              <a:extLst>
                <a:ext uri="{FF2B5EF4-FFF2-40B4-BE49-F238E27FC236}">
                  <a16:creationId xmlns:a16="http://schemas.microsoft.com/office/drawing/2014/main" id="{2A4731E5-DE5F-4215-9525-99426B3909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514766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180">
              <a:extLst>
                <a:ext uri="{FF2B5EF4-FFF2-40B4-BE49-F238E27FC236}">
                  <a16:creationId xmlns:a16="http://schemas.microsoft.com/office/drawing/2014/main" id="{3478866D-C5E9-4968-BEF7-B1F030808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382259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AC7240D-4E24-4CB9-80BC-A6DCC03ED95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95415" y="2075504"/>
            <a:ext cx="3654569" cy="2042725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solidFill>
                  <a:srgbClr val="FFFEFF"/>
                </a:solidFill>
              </a:rPr>
              <a:t>Semester </a:t>
            </a:r>
            <a:br>
              <a:rPr lang="en-US" sz="5400" dirty="0">
                <a:solidFill>
                  <a:srgbClr val="FFFEFF"/>
                </a:solidFill>
              </a:rPr>
            </a:br>
            <a:r>
              <a:rPr lang="en-US" sz="5400" dirty="0">
                <a:solidFill>
                  <a:srgbClr val="FFFEFF"/>
                </a:solidFill>
              </a:rPr>
              <a:t>at a Glance</a:t>
            </a:r>
          </a:p>
        </p:txBody>
      </p:sp>
      <p:sp>
        <p:nvSpPr>
          <p:cNvPr id="229" name="Rectangle 182">
            <a:extLst>
              <a:ext uri="{FF2B5EF4-FFF2-40B4-BE49-F238E27FC236}">
                <a16:creationId xmlns:a16="http://schemas.microsoft.com/office/drawing/2014/main" id="{9BF6EDB4-B4ED-4900-9E38-A7AE0EEEE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0150" y="-6706"/>
            <a:ext cx="6751849" cy="6871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alendar&#10;&#10;Description automatically generated">
            <a:extLst>
              <a:ext uri="{FF2B5EF4-FFF2-40B4-BE49-F238E27FC236}">
                <a16:creationId xmlns:a16="http://schemas.microsoft.com/office/drawing/2014/main" id="{36914A0E-225A-4B5D-AB1D-809E55FDFB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494"/>
          <a:stretch/>
        </p:blipFill>
        <p:spPr>
          <a:xfrm>
            <a:off x="5757262" y="1637078"/>
            <a:ext cx="6120318" cy="3592987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903883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87305-4BAC-4FAE-A5A5-3F8EB7638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Community Involvement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EE4AD-19B2-4992-BD29-46696E565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 Student Activities Office </a:t>
            </a:r>
            <a:endParaRPr lang="en-US" sz="3200" dirty="0"/>
          </a:p>
          <a:p>
            <a:r>
              <a:rPr lang="en-US" sz="3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Community Service Center</a:t>
            </a:r>
            <a:endParaRPr lang="en-US" sz="3200" dirty="0"/>
          </a:p>
          <a:p>
            <a:r>
              <a:rPr lang="en-US" sz="32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 Arts Initiative </a:t>
            </a:r>
            <a:endParaRPr lang="en-US" sz="3200" dirty="0"/>
          </a:p>
          <a:p>
            <a:r>
              <a:rPr lang="en-US" sz="32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Howard Thurman Center</a:t>
            </a:r>
            <a:endParaRPr lang="en-US" sz="3200" dirty="0"/>
          </a:p>
          <a:p>
            <a:r>
              <a:rPr lang="en-US" sz="3200" dirty="0"/>
              <a:t>Establish connections with peers outside of the classroom</a:t>
            </a:r>
          </a:p>
        </p:txBody>
      </p:sp>
    </p:spTree>
    <p:extLst>
      <p:ext uri="{BB962C8B-B14F-4D97-AF65-F5344CB8AC3E}">
        <p14:creationId xmlns:p14="http://schemas.microsoft.com/office/powerpoint/2010/main" val="315453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363DA-C15E-4BD1-8691-5594D5BB09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International Peer Mentors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B2AFA75-13DA-4E21-8691-E39F3DD625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Zorka, </a:t>
            </a:r>
            <a:r>
              <a:rPr lang="en-US" dirty="0" err="1"/>
              <a:t>Rishav</a:t>
            </a:r>
            <a:r>
              <a:rPr lang="en-US" dirty="0"/>
              <a:t> and Zaineb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749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30C3D-BBBD-45D7-B7A1-152D772D3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Establishing Relationships with Professors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346D8-E446-46D2-B50B-291CC8B55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  <a:buChar char="•"/>
            </a:pPr>
            <a:r>
              <a:rPr lang="en-US" sz="2800" dirty="0"/>
              <a:t>Office hours</a:t>
            </a:r>
            <a:endParaRPr lang="en-US" sz="2800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  <a:buChar char="•"/>
            </a:pPr>
            <a:r>
              <a:rPr lang="en-US" sz="2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Email etiquette</a:t>
            </a:r>
            <a:r>
              <a:rPr lang="en-US" sz="2800" dirty="0"/>
              <a:t> 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  <a:buChar char="•"/>
            </a:pPr>
            <a:r>
              <a:rPr lang="en-US" sz="2800" dirty="0"/>
              <a:t>Confusion about a topic</a:t>
            </a: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800" dirty="0"/>
              <a:t>Requirements and expectations for assignments</a:t>
            </a: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800" dirty="0"/>
              <a:t>Topics that you’re interested in </a:t>
            </a: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800" dirty="0"/>
              <a:t>The professor’s research</a:t>
            </a: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800" dirty="0"/>
              <a:t>Exam preparation</a:t>
            </a: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800" dirty="0"/>
              <a:t>How to improve in the course</a:t>
            </a: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800" dirty="0"/>
              <a:t>Mentorship</a:t>
            </a:r>
          </a:p>
        </p:txBody>
      </p:sp>
    </p:spTree>
    <p:extLst>
      <p:ext uri="{BB962C8B-B14F-4D97-AF65-F5344CB8AC3E}">
        <p14:creationId xmlns:p14="http://schemas.microsoft.com/office/powerpoint/2010/main" val="230932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363DA-C15E-4BD1-8691-5594D5BB09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International Peer Mentors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B2AFA75-13DA-4E21-8691-E39F3DD625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Zorka, </a:t>
            </a:r>
            <a:r>
              <a:rPr lang="en-US" dirty="0" err="1"/>
              <a:t>Rishav</a:t>
            </a:r>
            <a:r>
              <a:rPr lang="en-US" dirty="0"/>
              <a:t> and Zaineb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340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roup 155">
            <a:extLst>
              <a:ext uri="{FF2B5EF4-FFF2-40B4-BE49-F238E27FC236}">
                <a16:creationId xmlns:a16="http://schemas.microsoft.com/office/drawing/2014/main" id="{9A517D76-CE12-47A5-BD95-9A8F05070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57" name="Freeform 5">
              <a:extLst>
                <a:ext uri="{FF2B5EF4-FFF2-40B4-BE49-F238E27FC236}">
                  <a16:creationId xmlns:a16="http://schemas.microsoft.com/office/drawing/2014/main" id="{A2F2F994-D93C-4552-B9AD-DA9E8C94B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8" name="Freeform 6">
              <a:extLst>
                <a:ext uri="{FF2B5EF4-FFF2-40B4-BE49-F238E27FC236}">
                  <a16:creationId xmlns:a16="http://schemas.microsoft.com/office/drawing/2014/main" id="{502B8064-B713-4DB8-AC36-3E576B348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9" name="Freeform 7">
              <a:extLst>
                <a:ext uri="{FF2B5EF4-FFF2-40B4-BE49-F238E27FC236}">
                  <a16:creationId xmlns:a16="http://schemas.microsoft.com/office/drawing/2014/main" id="{1D700A84-AE55-4EDE-A656-62806F504E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0" name="Freeform 8">
              <a:extLst>
                <a:ext uri="{FF2B5EF4-FFF2-40B4-BE49-F238E27FC236}">
                  <a16:creationId xmlns:a16="http://schemas.microsoft.com/office/drawing/2014/main" id="{E04FC3D0-B839-4900-B5C8-86C794457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1" name="Freeform 9">
              <a:extLst>
                <a:ext uri="{FF2B5EF4-FFF2-40B4-BE49-F238E27FC236}">
                  <a16:creationId xmlns:a16="http://schemas.microsoft.com/office/drawing/2014/main" id="{731A8D63-72B9-496F-BB43-DDD90FC7E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2" name="Freeform 10">
              <a:extLst>
                <a:ext uri="{FF2B5EF4-FFF2-40B4-BE49-F238E27FC236}">
                  <a16:creationId xmlns:a16="http://schemas.microsoft.com/office/drawing/2014/main" id="{5B167ED7-B36F-4DDE-B273-7A309BD0F7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3" name="Freeform 11">
              <a:extLst>
                <a:ext uri="{FF2B5EF4-FFF2-40B4-BE49-F238E27FC236}">
                  <a16:creationId xmlns:a16="http://schemas.microsoft.com/office/drawing/2014/main" id="{1178D32B-E32A-4691-84EB-5FE693D3B1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4" name="Freeform 12">
              <a:extLst>
                <a:ext uri="{FF2B5EF4-FFF2-40B4-BE49-F238E27FC236}">
                  <a16:creationId xmlns:a16="http://schemas.microsoft.com/office/drawing/2014/main" id="{AB800FF0-63F8-4B30-96F4-E9601D026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5" name="Freeform 13">
              <a:extLst>
                <a:ext uri="{FF2B5EF4-FFF2-40B4-BE49-F238E27FC236}">
                  <a16:creationId xmlns:a16="http://schemas.microsoft.com/office/drawing/2014/main" id="{A4616F81-02F6-4A18-949C-FB6CBA200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6" name="Freeform 14">
              <a:extLst>
                <a:ext uri="{FF2B5EF4-FFF2-40B4-BE49-F238E27FC236}">
                  <a16:creationId xmlns:a16="http://schemas.microsoft.com/office/drawing/2014/main" id="{D31D2123-B363-42F3-8A04-43048C7BAC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7" name="Freeform 15">
              <a:extLst>
                <a:ext uri="{FF2B5EF4-FFF2-40B4-BE49-F238E27FC236}">
                  <a16:creationId xmlns:a16="http://schemas.microsoft.com/office/drawing/2014/main" id="{C60973D3-0B9D-465C-8FD3-266BBA49E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8" name="Freeform 16">
              <a:extLst>
                <a:ext uri="{FF2B5EF4-FFF2-40B4-BE49-F238E27FC236}">
                  <a16:creationId xmlns:a16="http://schemas.microsoft.com/office/drawing/2014/main" id="{C6655AC3-A1D6-4A0B-861F-F94CB5F0D1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9" name="Freeform 17">
              <a:extLst>
                <a:ext uri="{FF2B5EF4-FFF2-40B4-BE49-F238E27FC236}">
                  <a16:creationId xmlns:a16="http://schemas.microsoft.com/office/drawing/2014/main" id="{E8850C4A-AFA5-499E-8E1C-176A59C88B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0" name="Freeform 18">
              <a:extLst>
                <a:ext uri="{FF2B5EF4-FFF2-40B4-BE49-F238E27FC236}">
                  <a16:creationId xmlns:a16="http://schemas.microsoft.com/office/drawing/2014/main" id="{8C06F8D4-97B5-4836-AD19-2151421B0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1" name="Freeform 19">
              <a:extLst>
                <a:ext uri="{FF2B5EF4-FFF2-40B4-BE49-F238E27FC236}">
                  <a16:creationId xmlns:a16="http://schemas.microsoft.com/office/drawing/2014/main" id="{89A2942D-1C1B-4AFF-9818-DA7B73EA48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2" name="Freeform 20">
              <a:extLst>
                <a:ext uri="{FF2B5EF4-FFF2-40B4-BE49-F238E27FC236}">
                  <a16:creationId xmlns:a16="http://schemas.microsoft.com/office/drawing/2014/main" id="{2B61C5D3-5852-403F-B4BA-A64B93312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3" name="Freeform 21">
              <a:extLst>
                <a:ext uri="{FF2B5EF4-FFF2-40B4-BE49-F238E27FC236}">
                  <a16:creationId xmlns:a16="http://schemas.microsoft.com/office/drawing/2014/main" id="{EF62A1A7-26C1-4804-93CB-A07F356CA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4" name="Freeform 22">
              <a:extLst>
                <a:ext uri="{FF2B5EF4-FFF2-40B4-BE49-F238E27FC236}">
                  <a16:creationId xmlns:a16="http://schemas.microsoft.com/office/drawing/2014/main" id="{490A1082-3E3A-4C61-9613-910BB024A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5" name="Freeform 23">
              <a:extLst>
                <a:ext uri="{FF2B5EF4-FFF2-40B4-BE49-F238E27FC236}">
                  <a16:creationId xmlns:a16="http://schemas.microsoft.com/office/drawing/2014/main" id="{5F452D69-A1DB-4A06-B933-896AED861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445D6626-A6F2-4475-922C-BE42D3365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0ECFEB13-5D98-43DB-8DFF-78327AE13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9" name="Isosceles Triangle 178">
              <a:extLst>
                <a:ext uri="{FF2B5EF4-FFF2-40B4-BE49-F238E27FC236}">
                  <a16:creationId xmlns:a16="http://schemas.microsoft.com/office/drawing/2014/main" id="{29DA4AFD-8D10-4660-A842-40F4D1434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F2DBAFF0-48F5-43BB-87C6-CE56A16B63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82" name="Rectangle 181">
            <a:extLst>
              <a:ext uri="{FF2B5EF4-FFF2-40B4-BE49-F238E27FC236}">
                <a16:creationId xmlns:a16="http://schemas.microsoft.com/office/drawing/2014/main" id="{970A98CA-71CF-41CD-937B-850795886A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6F326EE7-A508-4EF7-AFBF-63D7A596E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85" name="Freeform 5">
              <a:extLst>
                <a:ext uri="{FF2B5EF4-FFF2-40B4-BE49-F238E27FC236}">
                  <a16:creationId xmlns:a16="http://schemas.microsoft.com/office/drawing/2014/main" id="{E5D2B1BD-1F12-4523-A9CC-D3186D5426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6">
              <a:extLst>
                <a:ext uri="{FF2B5EF4-FFF2-40B4-BE49-F238E27FC236}">
                  <a16:creationId xmlns:a16="http://schemas.microsoft.com/office/drawing/2014/main" id="{741741D2-ED67-4813-83F3-5EB418BB6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7">
              <a:extLst>
                <a:ext uri="{FF2B5EF4-FFF2-40B4-BE49-F238E27FC236}">
                  <a16:creationId xmlns:a16="http://schemas.microsoft.com/office/drawing/2014/main" id="{FF2A87CA-AEEF-44CB-AE35-AA98FE9B44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8">
              <a:extLst>
                <a:ext uri="{FF2B5EF4-FFF2-40B4-BE49-F238E27FC236}">
                  <a16:creationId xmlns:a16="http://schemas.microsoft.com/office/drawing/2014/main" id="{651423C2-A694-4809-8972-E7C432E60E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9">
              <a:extLst>
                <a:ext uri="{FF2B5EF4-FFF2-40B4-BE49-F238E27FC236}">
                  <a16:creationId xmlns:a16="http://schemas.microsoft.com/office/drawing/2014/main" id="{B49B31D5-A22A-4C8A-8516-3DEEFAF46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10">
              <a:extLst>
                <a:ext uri="{FF2B5EF4-FFF2-40B4-BE49-F238E27FC236}">
                  <a16:creationId xmlns:a16="http://schemas.microsoft.com/office/drawing/2014/main" id="{177DF76B-4383-4F06-8125-43E9162D27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11">
              <a:extLst>
                <a:ext uri="{FF2B5EF4-FFF2-40B4-BE49-F238E27FC236}">
                  <a16:creationId xmlns:a16="http://schemas.microsoft.com/office/drawing/2014/main" id="{1F488673-3613-4D34-BF97-A4B6ADA63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12">
              <a:extLst>
                <a:ext uri="{FF2B5EF4-FFF2-40B4-BE49-F238E27FC236}">
                  <a16:creationId xmlns:a16="http://schemas.microsoft.com/office/drawing/2014/main" id="{26877494-71D4-4879-8E63-55A8239AB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13">
              <a:extLst>
                <a:ext uri="{FF2B5EF4-FFF2-40B4-BE49-F238E27FC236}">
                  <a16:creationId xmlns:a16="http://schemas.microsoft.com/office/drawing/2014/main" id="{8DC06A40-DE2B-41AF-A528-2E900DD56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14">
              <a:extLst>
                <a:ext uri="{FF2B5EF4-FFF2-40B4-BE49-F238E27FC236}">
                  <a16:creationId xmlns:a16="http://schemas.microsoft.com/office/drawing/2014/main" id="{768B663C-FBC1-4556-9328-EAF4995DC2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15">
              <a:extLst>
                <a:ext uri="{FF2B5EF4-FFF2-40B4-BE49-F238E27FC236}">
                  <a16:creationId xmlns:a16="http://schemas.microsoft.com/office/drawing/2014/main" id="{2BD7EBB2-5F33-4651-9A8D-22BB0EFEC6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16">
              <a:extLst>
                <a:ext uri="{FF2B5EF4-FFF2-40B4-BE49-F238E27FC236}">
                  <a16:creationId xmlns:a16="http://schemas.microsoft.com/office/drawing/2014/main" id="{515B1D80-2CCA-480A-9E73-5AE4D385DC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7">
              <a:extLst>
                <a:ext uri="{FF2B5EF4-FFF2-40B4-BE49-F238E27FC236}">
                  <a16:creationId xmlns:a16="http://schemas.microsoft.com/office/drawing/2014/main" id="{FDBE8DEF-819D-4AA7-8815-52EB22ACF0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8">
              <a:extLst>
                <a:ext uri="{FF2B5EF4-FFF2-40B4-BE49-F238E27FC236}">
                  <a16:creationId xmlns:a16="http://schemas.microsoft.com/office/drawing/2014/main" id="{AE90681D-42FE-4C0F-80CA-EA05785E0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9">
              <a:extLst>
                <a:ext uri="{FF2B5EF4-FFF2-40B4-BE49-F238E27FC236}">
                  <a16:creationId xmlns:a16="http://schemas.microsoft.com/office/drawing/2014/main" id="{FA86AD07-319B-411F-AC45-AA52F8D3C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20">
              <a:extLst>
                <a:ext uri="{FF2B5EF4-FFF2-40B4-BE49-F238E27FC236}">
                  <a16:creationId xmlns:a16="http://schemas.microsoft.com/office/drawing/2014/main" id="{C859D20C-F34C-48EB-BE36-9CEE77C2C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21">
              <a:extLst>
                <a:ext uri="{FF2B5EF4-FFF2-40B4-BE49-F238E27FC236}">
                  <a16:creationId xmlns:a16="http://schemas.microsoft.com/office/drawing/2014/main" id="{E65C4ECC-A417-4C0C-B0DA-45536454B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22">
              <a:extLst>
                <a:ext uri="{FF2B5EF4-FFF2-40B4-BE49-F238E27FC236}">
                  <a16:creationId xmlns:a16="http://schemas.microsoft.com/office/drawing/2014/main" id="{CC6F4AC2-FAA9-45AD-A4BC-8237BCE702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23">
              <a:extLst>
                <a:ext uri="{FF2B5EF4-FFF2-40B4-BE49-F238E27FC236}">
                  <a16:creationId xmlns:a16="http://schemas.microsoft.com/office/drawing/2014/main" id="{4A9DE6F0-4620-4084-B281-FE044DB2C8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5" name="Rectangle 204">
            <a:extLst>
              <a:ext uri="{FF2B5EF4-FFF2-40B4-BE49-F238E27FC236}">
                <a16:creationId xmlns:a16="http://schemas.microsoft.com/office/drawing/2014/main" id="{57FEE73E-FB69-4E9E-BF08-78CA18862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339" y="0"/>
            <a:ext cx="12191695" cy="41979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group of people looking at a book&#10;&#10;Description automatically generated with low confidence">
            <a:extLst>
              <a:ext uri="{FF2B5EF4-FFF2-40B4-BE49-F238E27FC236}">
                <a16:creationId xmlns:a16="http://schemas.microsoft.com/office/drawing/2014/main" id="{117617AC-F4A4-4776-B044-8756ECAE89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0" y="107225"/>
            <a:ext cx="5973588" cy="3987370"/>
          </a:xfrm>
          <a:prstGeom prst="rect">
            <a:avLst/>
          </a:prstGeom>
          <a:ln w="12700">
            <a:noFill/>
          </a:ln>
        </p:spPr>
      </p:pic>
      <p:pic>
        <p:nvPicPr>
          <p:cNvPr id="9" name="Picture 8" descr="A group of people sitting around a table with laptops&#10;&#10;Description automatically generated with medium confidence">
            <a:extLst>
              <a:ext uri="{FF2B5EF4-FFF2-40B4-BE49-F238E27FC236}">
                <a16:creationId xmlns:a16="http://schemas.microsoft.com/office/drawing/2014/main" id="{436119E8-085E-4B6D-B162-37F2DD7F04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148" y="109602"/>
            <a:ext cx="5966465" cy="3982615"/>
          </a:xfrm>
          <a:prstGeom prst="rect">
            <a:avLst/>
          </a:prstGeom>
          <a:ln w="12700">
            <a:noFill/>
          </a:ln>
        </p:spPr>
      </p:pic>
      <p:grpSp>
        <p:nvGrpSpPr>
          <p:cNvPr id="207" name="Group 206">
            <a:extLst>
              <a:ext uri="{FF2B5EF4-FFF2-40B4-BE49-F238E27FC236}">
                <a16:creationId xmlns:a16="http://schemas.microsoft.com/office/drawing/2014/main" id="{9D45FA45-1472-4C71-BA56-6BFB628AD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4206292"/>
            <a:ext cx="12192755" cy="1771275"/>
            <a:chOff x="1" y="3893141"/>
            <a:chExt cx="12192755" cy="1771275"/>
          </a:xfrm>
        </p:grpSpPr>
        <p:sp>
          <p:nvSpPr>
            <p:cNvPr id="208" name="Isosceles Triangle 39">
              <a:extLst>
                <a:ext uri="{FF2B5EF4-FFF2-40B4-BE49-F238E27FC236}">
                  <a16:creationId xmlns:a16="http://schemas.microsoft.com/office/drawing/2014/main" id="{72B03240-6F06-45A1-9634-C4D45839D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43366D9C-D995-48FE-B2BD-ECE2EE2A4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3893141"/>
              <a:ext cx="12192755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2D667AF-1F43-4C45-A3CA-8F2291786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982" y="4293388"/>
            <a:ext cx="8833655" cy="727748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700" dirty="0"/>
              <a:t>Academic Peer Support</a:t>
            </a:r>
          </a:p>
        </p:txBody>
      </p:sp>
    </p:spTree>
    <p:extLst>
      <p:ext uri="{BB962C8B-B14F-4D97-AF65-F5344CB8AC3E}">
        <p14:creationId xmlns:p14="http://schemas.microsoft.com/office/powerpoint/2010/main" val="1844743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363DA-C15E-4BD1-8691-5594D5BB09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International Peer Mentors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B2AFA75-13DA-4E21-8691-E39F3DD625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Zorka, </a:t>
            </a:r>
            <a:r>
              <a:rPr lang="en-US" dirty="0" err="1"/>
              <a:t>Rishav</a:t>
            </a:r>
            <a:r>
              <a:rPr lang="en-US" dirty="0"/>
              <a:t> and Zaineb</a:t>
            </a:r>
          </a:p>
        </p:txBody>
      </p:sp>
    </p:spTree>
    <p:extLst>
      <p:ext uri="{BB962C8B-B14F-4D97-AF65-F5344CB8AC3E}">
        <p14:creationId xmlns:p14="http://schemas.microsoft.com/office/powerpoint/2010/main" val="1999321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40848-E5A4-4B80-AC3A-ABA1BA0DF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3E53C-BC73-4B79-A17A-C33BE1E80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ERC Services </a:t>
            </a:r>
          </a:p>
          <a:p>
            <a:r>
              <a:rPr lang="en-US" sz="2800" dirty="0"/>
              <a:t>Time Management and Community Engagement </a:t>
            </a:r>
          </a:p>
          <a:p>
            <a:r>
              <a:rPr lang="en-US" sz="2800" dirty="0"/>
              <a:t>Establishing Relationships with Professors </a:t>
            </a:r>
          </a:p>
          <a:p>
            <a:r>
              <a:rPr lang="en-US" sz="2800" dirty="0"/>
              <a:t>Academic Peer Support</a:t>
            </a:r>
          </a:p>
          <a:p>
            <a:r>
              <a:rPr lang="en-US" sz="2800" dirty="0"/>
              <a:t>Breakout rooms </a:t>
            </a:r>
          </a:p>
          <a:p>
            <a:r>
              <a:rPr lang="en-US" sz="2800" dirty="0"/>
              <a:t>Q&amp;A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007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82413CC-69E6-4BDA-A88D-E4EF8F95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1F7357-8633-4CE7-BF80-475EE8A2F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E402FE4E-C12D-497C-AF81-F08E4E02B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59247B10-170D-4E62-849A-38FCB43C6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89A587A7-1BEF-45AA-9EFC-6558A8749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AC25B5A1-6EF7-44EC-A2F0-1EDC96A79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0B8582C-7E17-4115-9FF1-979C8405CB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6C4AB66-7A18-4E51-935B-237F4CA82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CDF12911-A240-4580-8788-0C49DB1FE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EAE0F5DE-442D-4F6C-B02C-2568ED195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4F24A002-AFDE-4034-85BE-CBF005AE92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36F0721E-B4B0-4A6C-A92C-F8DE92D3A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54D2DC98-69F8-4F2F-9D45-BDFFA5E2B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0A636E33-DC38-40B9-B941-037E5D860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03D30690-68C2-4AEC-9789-1495D97E1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1020B1B9-821B-49FB-BDC9-57DA08CBC3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720EDCE4-8B18-413F-989E-E79628E5A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8563351E-0DDD-4FC8-8D0C-1E446E3C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15E8B705-64E7-4513-B3CB-BF46C357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30DAEE1C-EBB5-47F5-9E76-564FCFDBF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EDB255E9-A3E2-4098-99A1-FE38FAD15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D2507F2A-27AF-4833-8273-5FC9A98863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8DFB8904-0CB8-45AD-ABD2-F7A582365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67DF796-68A4-4C0A-B9E7-51BED568B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87" y="798881"/>
            <a:ext cx="8673427" cy="1830388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Breakout Rooms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294578D3-2436-4826-9A3E-AA59F0EA3A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0629495"/>
              </p:ext>
            </p:extLst>
          </p:nvPr>
        </p:nvGraphicFramePr>
        <p:xfrm>
          <a:off x="807722" y="1990976"/>
          <a:ext cx="10576558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86419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roup 68">
            <a:extLst>
              <a:ext uri="{FF2B5EF4-FFF2-40B4-BE49-F238E27FC236}">
                <a16:creationId xmlns:a16="http://schemas.microsoft.com/office/drawing/2014/main" id="{17C4610E-9C18-467B-BF10-BE6A974CC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0" name="Freeform 5">
              <a:extLst>
                <a:ext uri="{FF2B5EF4-FFF2-40B4-BE49-F238E27FC236}">
                  <a16:creationId xmlns:a16="http://schemas.microsoft.com/office/drawing/2014/main" id="{296DF307-344E-4E9B-A7AA-8139E450D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6">
              <a:extLst>
                <a:ext uri="{FF2B5EF4-FFF2-40B4-BE49-F238E27FC236}">
                  <a16:creationId xmlns:a16="http://schemas.microsoft.com/office/drawing/2014/main" id="{E263CC2D-ACFB-4EB3-ADF9-CD82BC842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2" name="Freeform 7">
              <a:extLst>
                <a:ext uri="{FF2B5EF4-FFF2-40B4-BE49-F238E27FC236}">
                  <a16:creationId xmlns:a16="http://schemas.microsoft.com/office/drawing/2014/main" id="{C5366E2F-9BA0-485A-B1CA-A5E6E2E37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8">
              <a:extLst>
                <a:ext uri="{FF2B5EF4-FFF2-40B4-BE49-F238E27FC236}">
                  <a16:creationId xmlns:a16="http://schemas.microsoft.com/office/drawing/2014/main" id="{1803051E-7C26-4F53-8293-B4EAED421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9">
              <a:extLst>
                <a:ext uri="{FF2B5EF4-FFF2-40B4-BE49-F238E27FC236}">
                  <a16:creationId xmlns:a16="http://schemas.microsoft.com/office/drawing/2014/main" id="{D10888CD-E496-4116-9C45-CF4F17ADE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10">
              <a:extLst>
                <a:ext uri="{FF2B5EF4-FFF2-40B4-BE49-F238E27FC236}">
                  <a16:creationId xmlns:a16="http://schemas.microsoft.com/office/drawing/2014/main" id="{0A42DA8F-DA3D-43E9-A184-E0F6C133A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11">
              <a:extLst>
                <a:ext uri="{FF2B5EF4-FFF2-40B4-BE49-F238E27FC236}">
                  <a16:creationId xmlns:a16="http://schemas.microsoft.com/office/drawing/2014/main" id="{473EAD31-7AA3-49B7-ADD6-C13FF0F14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12">
              <a:extLst>
                <a:ext uri="{FF2B5EF4-FFF2-40B4-BE49-F238E27FC236}">
                  <a16:creationId xmlns:a16="http://schemas.microsoft.com/office/drawing/2014/main" id="{2BBB7CDF-BA2E-451F-9201-CF2B6FEAE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13">
              <a:extLst>
                <a:ext uri="{FF2B5EF4-FFF2-40B4-BE49-F238E27FC236}">
                  <a16:creationId xmlns:a16="http://schemas.microsoft.com/office/drawing/2014/main" id="{84809EF2-CD0D-4BC3-ABC7-E7E312A1D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4">
              <a:extLst>
                <a:ext uri="{FF2B5EF4-FFF2-40B4-BE49-F238E27FC236}">
                  <a16:creationId xmlns:a16="http://schemas.microsoft.com/office/drawing/2014/main" id="{11D2D6C5-637B-4AFE-97F4-D4E48A613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5">
              <a:extLst>
                <a:ext uri="{FF2B5EF4-FFF2-40B4-BE49-F238E27FC236}">
                  <a16:creationId xmlns:a16="http://schemas.microsoft.com/office/drawing/2014/main" id="{F841B2C5-57F5-4FE6-B4D4-EBB3F3088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6">
              <a:extLst>
                <a:ext uri="{FF2B5EF4-FFF2-40B4-BE49-F238E27FC236}">
                  <a16:creationId xmlns:a16="http://schemas.microsoft.com/office/drawing/2014/main" id="{B4822A39-2A52-4B2C-9319-BEFC526DB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7">
              <a:extLst>
                <a:ext uri="{FF2B5EF4-FFF2-40B4-BE49-F238E27FC236}">
                  <a16:creationId xmlns:a16="http://schemas.microsoft.com/office/drawing/2014/main" id="{4E469692-E783-4950-8DEC-3A1FD3978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8">
              <a:extLst>
                <a:ext uri="{FF2B5EF4-FFF2-40B4-BE49-F238E27FC236}">
                  <a16:creationId xmlns:a16="http://schemas.microsoft.com/office/drawing/2014/main" id="{012909CD-3254-41E5-B8BB-0F2D7CE0D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9">
              <a:extLst>
                <a:ext uri="{FF2B5EF4-FFF2-40B4-BE49-F238E27FC236}">
                  <a16:creationId xmlns:a16="http://schemas.microsoft.com/office/drawing/2014/main" id="{93E7648E-861E-4503-AEDC-56C4EC50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20">
              <a:extLst>
                <a:ext uri="{FF2B5EF4-FFF2-40B4-BE49-F238E27FC236}">
                  <a16:creationId xmlns:a16="http://schemas.microsoft.com/office/drawing/2014/main" id="{F9C72257-EBD0-4D1C-A32C-D84644687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21">
              <a:extLst>
                <a:ext uri="{FF2B5EF4-FFF2-40B4-BE49-F238E27FC236}">
                  <a16:creationId xmlns:a16="http://schemas.microsoft.com/office/drawing/2014/main" id="{87BB2CBB-9C22-4E28-AB86-DC92AEE2D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22">
              <a:extLst>
                <a:ext uri="{FF2B5EF4-FFF2-40B4-BE49-F238E27FC236}">
                  <a16:creationId xmlns:a16="http://schemas.microsoft.com/office/drawing/2014/main" id="{F85B3053-8D9F-410A-80C2-7960DDEA6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23">
              <a:extLst>
                <a:ext uri="{FF2B5EF4-FFF2-40B4-BE49-F238E27FC236}">
                  <a16:creationId xmlns:a16="http://schemas.microsoft.com/office/drawing/2014/main" id="{E8FF5DA7-6E72-41F1-A54C-EAF440A27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161" name="Group 89">
            <a:extLst>
              <a:ext uri="{FF2B5EF4-FFF2-40B4-BE49-F238E27FC236}">
                <a16:creationId xmlns:a16="http://schemas.microsoft.com/office/drawing/2014/main" id="{A899734C-500F-4274-9854-8BFA14A1D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FF07BF51-2934-47AD-A415-7400882F1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Isosceles Triangle 91">
              <a:extLst>
                <a:ext uri="{FF2B5EF4-FFF2-40B4-BE49-F238E27FC236}">
                  <a16:creationId xmlns:a16="http://schemas.microsoft.com/office/drawing/2014/main" id="{DD6E3DF0-EDC0-458B-9C5B-911814F0A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5D0824B1-47C9-4504-99FB-CB150519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62" name="Rectangle 94">
            <a:extLst>
              <a:ext uri="{FF2B5EF4-FFF2-40B4-BE49-F238E27FC236}">
                <a16:creationId xmlns:a16="http://schemas.microsoft.com/office/drawing/2014/main" id="{DE28C9F8-8367-429B-810E-46844E2AF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3" name="Group 96">
            <a:extLst>
              <a:ext uri="{FF2B5EF4-FFF2-40B4-BE49-F238E27FC236}">
                <a16:creationId xmlns:a16="http://schemas.microsoft.com/office/drawing/2014/main" id="{BEF9FB73-C99A-4D3F-878F-394C68842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64" name="Freeform 5">
              <a:extLst>
                <a:ext uri="{FF2B5EF4-FFF2-40B4-BE49-F238E27FC236}">
                  <a16:creationId xmlns:a16="http://schemas.microsoft.com/office/drawing/2014/main" id="{9F20DB81-6D9A-4C4F-8238-2E0E4457A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6">
              <a:extLst>
                <a:ext uri="{FF2B5EF4-FFF2-40B4-BE49-F238E27FC236}">
                  <a16:creationId xmlns:a16="http://schemas.microsoft.com/office/drawing/2014/main" id="{742FDB0A-DE87-4953-8190-171E3DB23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7">
              <a:extLst>
                <a:ext uri="{FF2B5EF4-FFF2-40B4-BE49-F238E27FC236}">
                  <a16:creationId xmlns:a16="http://schemas.microsoft.com/office/drawing/2014/main" id="{9FC53584-BAEA-4F1D-8A0D-4632DCA5BF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8">
              <a:extLst>
                <a:ext uri="{FF2B5EF4-FFF2-40B4-BE49-F238E27FC236}">
                  <a16:creationId xmlns:a16="http://schemas.microsoft.com/office/drawing/2014/main" id="{098D9987-F0C6-45B7-9871-F7A60584E9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9">
              <a:extLst>
                <a:ext uri="{FF2B5EF4-FFF2-40B4-BE49-F238E27FC236}">
                  <a16:creationId xmlns:a16="http://schemas.microsoft.com/office/drawing/2014/main" id="{B31737D3-6C9F-4E83-83D1-C42DC632A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0">
              <a:extLst>
                <a:ext uri="{FF2B5EF4-FFF2-40B4-BE49-F238E27FC236}">
                  <a16:creationId xmlns:a16="http://schemas.microsoft.com/office/drawing/2014/main" id="{AA446777-3E10-4129-9333-C6D3957EE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1">
              <a:extLst>
                <a:ext uri="{FF2B5EF4-FFF2-40B4-BE49-F238E27FC236}">
                  <a16:creationId xmlns:a16="http://schemas.microsoft.com/office/drawing/2014/main" id="{32EE1966-ACB0-4E48-97D5-E418EAD766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2">
              <a:extLst>
                <a:ext uri="{FF2B5EF4-FFF2-40B4-BE49-F238E27FC236}">
                  <a16:creationId xmlns:a16="http://schemas.microsoft.com/office/drawing/2014/main" id="{ADD3C03D-ECBF-45B9-8114-22B88CA9E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3">
              <a:extLst>
                <a:ext uri="{FF2B5EF4-FFF2-40B4-BE49-F238E27FC236}">
                  <a16:creationId xmlns:a16="http://schemas.microsoft.com/office/drawing/2014/main" id="{7EB0BC62-8255-45AE-BA21-BCC7705540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4">
              <a:extLst>
                <a:ext uri="{FF2B5EF4-FFF2-40B4-BE49-F238E27FC236}">
                  <a16:creationId xmlns:a16="http://schemas.microsoft.com/office/drawing/2014/main" id="{FF9BAD66-4573-4073-8310-13CD7481F0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5">
              <a:extLst>
                <a:ext uri="{FF2B5EF4-FFF2-40B4-BE49-F238E27FC236}">
                  <a16:creationId xmlns:a16="http://schemas.microsoft.com/office/drawing/2014/main" id="{0A1D4E49-6934-40C6-B071-3BBD2E099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6">
              <a:extLst>
                <a:ext uri="{FF2B5EF4-FFF2-40B4-BE49-F238E27FC236}">
                  <a16:creationId xmlns:a16="http://schemas.microsoft.com/office/drawing/2014/main" id="{A23E1910-E385-4702-82DE-2ED5AB566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7">
              <a:extLst>
                <a:ext uri="{FF2B5EF4-FFF2-40B4-BE49-F238E27FC236}">
                  <a16:creationId xmlns:a16="http://schemas.microsoft.com/office/drawing/2014/main" id="{E0DEC839-CA95-42EF-9883-6767EEDD6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8">
              <a:extLst>
                <a:ext uri="{FF2B5EF4-FFF2-40B4-BE49-F238E27FC236}">
                  <a16:creationId xmlns:a16="http://schemas.microsoft.com/office/drawing/2014/main" id="{2A70F79B-848E-4456-80D9-C312830811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9">
              <a:extLst>
                <a:ext uri="{FF2B5EF4-FFF2-40B4-BE49-F238E27FC236}">
                  <a16:creationId xmlns:a16="http://schemas.microsoft.com/office/drawing/2014/main" id="{FC9F970F-C0CF-48F2-A579-87A176BFF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20">
              <a:extLst>
                <a:ext uri="{FF2B5EF4-FFF2-40B4-BE49-F238E27FC236}">
                  <a16:creationId xmlns:a16="http://schemas.microsoft.com/office/drawing/2014/main" id="{3B83F100-95D6-4F03-A6F8-6F974518DB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21">
              <a:extLst>
                <a:ext uri="{FF2B5EF4-FFF2-40B4-BE49-F238E27FC236}">
                  <a16:creationId xmlns:a16="http://schemas.microsoft.com/office/drawing/2014/main" id="{65A78EC4-71E4-4F4E-857D-12D4491A08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22">
              <a:extLst>
                <a:ext uri="{FF2B5EF4-FFF2-40B4-BE49-F238E27FC236}">
                  <a16:creationId xmlns:a16="http://schemas.microsoft.com/office/drawing/2014/main" id="{D772DE32-174E-42E9-8AA2-AE7F835F6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23">
              <a:extLst>
                <a:ext uri="{FF2B5EF4-FFF2-40B4-BE49-F238E27FC236}">
                  <a16:creationId xmlns:a16="http://schemas.microsoft.com/office/drawing/2014/main" id="{FDC74201-E301-45B8-8AC7-05E1B675D3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3" name="Group 117">
            <a:extLst>
              <a:ext uri="{FF2B5EF4-FFF2-40B4-BE49-F238E27FC236}">
                <a16:creationId xmlns:a16="http://schemas.microsoft.com/office/drawing/2014/main" id="{C59D380F-850C-43F1-80D1-1A782C6B40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7084" y="1186483"/>
            <a:ext cx="4473771" cy="4477933"/>
            <a:chOff x="807084" y="1186483"/>
            <a:chExt cx="4473771" cy="4477933"/>
          </a:xfrm>
        </p:grpSpPr>
        <p:sp>
          <p:nvSpPr>
            <p:cNvPr id="184" name="Rectangle 118">
              <a:extLst>
                <a:ext uri="{FF2B5EF4-FFF2-40B4-BE49-F238E27FC236}">
                  <a16:creationId xmlns:a16="http://schemas.microsoft.com/office/drawing/2014/main" id="{8D18A657-441D-4BCB-860E-108687894D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607" y="1186483"/>
              <a:ext cx="4472724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Isosceles Triangle 39">
              <a:extLst>
                <a:ext uri="{FF2B5EF4-FFF2-40B4-BE49-F238E27FC236}">
                  <a16:creationId xmlns:a16="http://schemas.microsoft.com/office/drawing/2014/main" id="{B4A47755-0FF2-471E-80D4-7E0A81728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840353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20">
              <a:extLst>
                <a:ext uri="{FF2B5EF4-FFF2-40B4-BE49-F238E27FC236}">
                  <a16:creationId xmlns:a16="http://schemas.microsoft.com/office/drawing/2014/main" id="{2FE8B1AC-8B3F-49DC-9A9D-4EEE540B7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4473771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6C7B457-6CC4-4C43-87D1-3C65E0CE9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391" y="2463717"/>
            <a:ext cx="4299456" cy="2042725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8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 First Class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and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Compass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87" name="Rectangle 122">
            <a:extLst>
              <a:ext uri="{FF2B5EF4-FFF2-40B4-BE49-F238E27FC236}">
                <a16:creationId xmlns:a16="http://schemas.microsoft.com/office/drawing/2014/main" id="{13E924A0-FE7E-45DB-BD41-FBEAB0A63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7850" y="-6706"/>
            <a:ext cx="6104149" cy="6871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25823A-EAFD-416D-AACD-C7E036D235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7889" y="817648"/>
            <a:ext cx="5464072" cy="5231848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6523216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ADEB1-E132-435E-86FD-60E476B0C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0888" y="2584305"/>
            <a:ext cx="5490224" cy="1689390"/>
          </a:xfrm>
        </p:spPr>
        <p:txBody>
          <a:bodyPr>
            <a:normAutofit/>
          </a:bodyPr>
          <a:lstStyle/>
          <a:p>
            <a:r>
              <a:rPr lang="en-US" sz="6600" dirty="0"/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17988767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6772A-861D-4EB2-A08B-AE3423FAC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C18F1-EB1B-433F-AD29-6B7307757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5"/>
            <a:ext cx="6281873" cy="5740227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ts val="1200"/>
              </a:spcBef>
              <a:defRPr/>
            </a:pPr>
            <a:r>
              <a:rPr lang="en-US" sz="2200" dirty="0"/>
              <a:t>Alhola, P., &amp; Polo-</a:t>
            </a:r>
            <a:r>
              <a:rPr lang="en-US" sz="2200" dirty="0" err="1"/>
              <a:t>Kantola</a:t>
            </a:r>
            <a:r>
              <a:rPr lang="en-US" sz="2200" dirty="0"/>
              <a:t>, P. (2007). Sleep deprivation: Impact on cognitive performance. </a:t>
            </a:r>
            <a:r>
              <a:rPr lang="en-US" sz="2200" i="1" dirty="0"/>
              <a:t>Neuropsychiatric disease and treatment</a:t>
            </a:r>
            <a:r>
              <a:rPr lang="en-US" sz="2200" dirty="0"/>
              <a:t>, </a:t>
            </a:r>
            <a:r>
              <a:rPr lang="en-US" sz="2200" i="1" dirty="0"/>
              <a:t>3</a:t>
            </a:r>
            <a:r>
              <a:rPr lang="en-US" sz="2200" dirty="0"/>
              <a:t>(5), 553–567.</a:t>
            </a:r>
          </a:p>
          <a:p>
            <a:pPr>
              <a:spcBef>
                <a:spcPts val="1200"/>
              </a:spcBef>
              <a:defRPr/>
            </a:pPr>
            <a:r>
              <a:rPr lang="en-US" sz="2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Anton, M. M.,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Spirduso</a:t>
            </a:r>
            <a:r>
              <a:rPr lang="en-US" sz="2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, W. W., &amp; Tanaka, H. I. R. O. F. U. M. I. (2004). Age-related declines in anaerobic muscular performance: weightlifting and powerlifting. </a:t>
            </a:r>
            <a:r>
              <a:rPr lang="en-US" sz="2200" i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Medicine and science in sports and exercise</a:t>
            </a:r>
            <a:r>
              <a:rPr lang="en-US" sz="2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200" i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36</a:t>
            </a:r>
            <a:r>
              <a:rPr lang="en-US" sz="2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(1), 143-147.</a:t>
            </a:r>
            <a:endParaRPr lang="en-US" sz="2200" dirty="0"/>
          </a:p>
          <a:p>
            <a:pPr>
              <a:spcBef>
                <a:spcPts val="1200"/>
              </a:spcBef>
              <a:defRPr/>
            </a:pPr>
            <a:r>
              <a:rPr lang="en-US" sz="2200" dirty="0"/>
              <a:t>Armstrong (2017, August 14). The roles of glucose in the brain. Retrieved from </a:t>
            </a:r>
            <a:r>
              <a:rPr lang="en-US" sz="2200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https://healthfully.com/358622-the-roles-of-glucose-in-the-brain.html</a:t>
            </a:r>
            <a:r>
              <a:rPr lang="en-US" sz="2200" dirty="0"/>
              <a:t> </a:t>
            </a:r>
          </a:p>
          <a:p>
            <a:pPr>
              <a:spcBef>
                <a:spcPts val="1200"/>
              </a:spcBef>
              <a:defRPr/>
            </a:pPr>
            <a:r>
              <a:rPr lang="en-US" sz="2200" dirty="0"/>
              <a:t> Armstrong, L. E., </a:t>
            </a:r>
            <a:r>
              <a:rPr lang="en-US" sz="2200" dirty="0" err="1"/>
              <a:t>Pumerantz</a:t>
            </a:r>
            <a:r>
              <a:rPr lang="en-US" sz="2200" dirty="0"/>
              <a:t>, A. C., Roti, M. W., </a:t>
            </a:r>
            <a:r>
              <a:rPr lang="en-US" sz="2200" dirty="0" err="1"/>
              <a:t>Judelson</a:t>
            </a:r>
            <a:r>
              <a:rPr lang="en-US" sz="2200" dirty="0"/>
              <a:t>, D. A., Watson, G., Dias, J. C., </a:t>
            </a:r>
            <a:r>
              <a:rPr lang="en-US" sz="2200" dirty="0" err="1"/>
              <a:t>Sokmen</a:t>
            </a:r>
            <a:r>
              <a:rPr lang="en-US" sz="2200" dirty="0"/>
              <a:t>, B., Casa, D. J., </a:t>
            </a:r>
            <a:r>
              <a:rPr lang="en-US" sz="2200" dirty="0" err="1"/>
              <a:t>Maresh</a:t>
            </a:r>
            <a:r>
              <a:rPr lang="en-US" sz="2200" dirty="0"/>
              <a:t>, C. M., Lieberman, H., &amp; Kellogg, M. (2005). Fluid, electrolyte, and renal indices of hydration during 11 days of controlled caffeine consumption. </a:t>
            </a:r>
            <a:r>
              <a:rPr lang="en-US" sz="2200" i="1" dirty="0"/>
              <a:t>International journal of sport nutrition and exercise metabolism</a:t>
            </a:r>
            <a:r>
              <a:rPr lang="en-US" sz="2200" dirty="0"/>
              <a:t>, </a:t>
            </a:r>
            <a:r>
              <a:rPr lang="en-US" sz="2200" i="1" dirty="0"/>
              <a:t>15</a:t>
            </a:r>
            <a:r>
              <a:rPr lang="en-US" sz="2200" dirty="0"/>
              <a:t>(3), 252–265. </a:t>
            </a:r>
            <a:r>
              <a:rPr lang="en-US" sz="2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https://doi.org/10.1123/ijsnem.15.3.252</a:t>
            </a:r>
            <a:endParaRPr lang="en-US" sz="2200" dirty="0"/>
          </a:p>
          <a:p>
            <a:pPr>
              <a:spcBef>
                <a:spcPts val="1200"/>
              </a:spcBef>
              <a:defRPr/>
            </a:pPr>
            <a:r>
              <a:rPr lang="en-US" sz="2200" dirty="0" err="1"/>
              <a:t>Berchtold</a:t>
            </a:r>
            <a:r>
              <a:rPr lang="en-US" sz="2200" dirty="0"/>
              <a:t>, N. C., Castello, N., &amp; Cotman, C. W. (2010). Exercise and time-dependent benefits to learning and memory. </a:t>
            </a:r>
            <a:r>
              <a:rPr lang="en-US" sz="2200" i="1" dirty="0"/>
              <a:t>Neuroscience</a:t>
            </a:r>
            <a:r>
              <a:rPr lang="en-US" sz="2200" dirty="0"/>
              <a:t>, </a:t>
            </a:r>
            <a:r>
              <a:rPr lang="en-US" sz="2200" i="1" dirty="0"/>
              <a:t>167</a:t>
            </a:r>
            <a:r>
              <a:rPr lang="en-US" sz="2200" dirty="0"/>
              <a:t>(3), 588–597. </a:t>
            </a:r>
            <a:r>
              <a:rPr lang="en-US" sz="22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https://doi.org/10.1016/j.neuroscience.2010.02.050</a:t>
            </a:r>
            <a:endParaRPr lang="en-US" sz="2200" dirty="0"/>
          </a:p>
          <a:p>
            <a:pPr>
              <a:spcBef>
                <a:spcPts val="1200"/>
              </a:spcBef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Berman, M. G.,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Jonides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, J., &amp; Kaplan, S. (2008). The cognitive benefits of interacting with nature. 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Psychological Science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,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19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, 1207–1212. doi:10.1111/j.1467-9280.2008.02225.x</a:t>
            </a:r>
            <a:endParaRPr lang="en-US" sz="2200" dirty="0"/>
          </a:p>
          <a:p>
            <a:pPr>
              <a:spcBef>
                <a:spcPts val="1200"/>
              </a:spcBef>
              <a:defRPr/>
            </a:pPr>
            <a:r>
              <a:rPr lang="en-US" sz="2200" dirty="0"/>
              <a:t>Blumenthal, J. A., Babyak, M. A., </a:t>
            </a:r>
            <a:r>
              <a:rPr lang="en-US" sz="2200" dirty="0" err="1"/>
              <a:t>Doraiswamy</a:t>
            </a:r>
            <a:r>
              <a:rPr lang="en-US" sz="2200" dirty="0"/>
              <a:t>, P. M., Watkins, L., Hoffman, B. M., Barbour, K. A., ... &amp; Sherwood, A. (2007). Exercise and pharmacotherapy in the treatment of major depressive disorder. </a:t>
            </a:r>
            <a:r>
              <a:rPr lang="en-US" sz="2200" i="1" dirty="0"/>
              <a:t>Psychosomatic medicine</a:t>
            </a:r>
            <a:r>
              <a:rPr lang="en-US" sz="2200" dirty="0"/>
              <a:t>, </a:t>
            </a:r>
            <a:r>
              <a:rPr lang="en-US" sz="2200" i="1" dirty="0"/>
              <a:t>69</a:t>
            </a:r>
            <a:r>
              <a:rPr lang="en-US" sz="2200" dirty="0"/>
              <a:t>(7), 587.</a:t>
            </a:r>
          </a:p>
          <a:p>
            <a:endParaRPr lang="en-US" sz="1800" dirty="0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8925201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1B690-1EF7-4D01-B081-7328E98BD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References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A83FA-6AE4-4A5F-922A-4898A1AB6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Diekelmann, S., &amp; Born, J. (2010). The memory function of sleep.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Nature Reviews Neuroscience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11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, 114–126. doi:10.1038/nrn2762</a:t>
            </a:r>
          </a:p>
          <a:p>
            <a:pPr>
              <a:spcBef>
                <a:spcPts val="1200"/>
              </a:spcBef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Doyle, T., &amp; Zakrajsek, T. (2019).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The new science of learning: How to learn in harmony with your brain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(2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nd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ed.). Stylus Publishing.</a:t>
            </a:r>
          </a:p>
          <a:p>
            <a:pPr>
              <a:spcBef>
                <a:spcPts val="1200"/>
              </a:spcBef>
              <a:defRPr/>
            </a:pPr>
            <a:r>
              <a:rPr lang="en-US" sz="1400" dirty="0"/>
              <a:t>Epley, N., &amp; Schroeder, J. (2014). Mistakenly seeking solitude. </a:t>
            </a:r>
            <a:r>
              <a:rPr lang="en-US" sz="1400" i="1" dirty="0"/>
              <a:t>Journal of Experimental Psychology: General</a:t>
            </a:r>
            <a:r>
              <a:rPr lang="en-US" sz="1400" dirty="0"/>
              <a:t>, </a:t>
            </a:r>
            <a:r>
              <a:rPr lang="en-US" sz="1400" i="1" dirty="0"/>
              <a:t>143</a:t>
            </a:r>
            <a:r>
              <a:rPr lang="en-US" sz="1400" dirty="0"/>
              <a:t>(5), 1980.</a:t>
            </a:r>
          </a:p>
          <a:p>
            <a:pPr>
              <a:spcBef>
                <a:spcPts val="1200"/>
              </a:spcBef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Goel, N., Rao, H.,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Durmer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, J. S., &amp;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Dinges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, D. F. (2009). Neurocognitive consequences of sleep deprivation.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Seminars in Neurology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29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, 320–339. doi:10.1055/s-0029-1237117</a:t>
            </a:r>
            <a:endParaRPr lang="en-US" sz="1400" dirty="0">
              <a:sym typeface="Roboto"/>
            </a:endParaRPr>
          </a:p>
          <a:p>
            <a:pPr>
              <a:spcBef>
                <a:spcPts val="1200"/>
              </a:spcBef>
              <a:defRPr/>
            </a:pPr>
            <a:r>
              <a:rPr lang="en-US" sz="1400" dirty="0">
                <a:effectLst/>
                <a:ea typeface="Times New Roman" panose="02020603050405020304" pitchFamily="18" charset="0"/>
              </a:rPr>
              <a:t>Howard, N., &amp; </a:t>
            </a:r>
            <a:r>
              <a:rPr lang="en-US" sz="1400" dirty="0" err="1">
                <a:effectLst/>
                <a:ea typeface="Times New Roman" panose="02020603050405020304" pitchFamily="18" charset="0"/>
              </a:rPr>
              <a:t>Stavrianeas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, S. (2017). In-season high-intensity interval training improves conditioning in high school soccer players. </a:t>
            </a:r>
            <a:r>
              <a:rPr lang="en-US" sz="1400" i="1" dirty="0">
                <a:effectLst/>
                <a:ea typeface="Times New Roman" panose="02020603050405020304" pitchFamily="18" charset="0"/>
              </a:rPr>
              <a:t>International journal of exercise science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1400" i="1" dirty="0">
                <a:effectLst/>
                <a:ea typeface="Times New Roman" panose="02020603050405020304" pitchFamily="18" charset="0"/>
              </a:rPr>
              <a:t>10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(5), 713.</a:t>
            </a:r>
            <a:endParaRPr lang="en-US" sz="1400" dirty="0"/>
          </a:p>
          <a:p>
            <a:r>
              <a:rPr lang="en-US" sz="1400" dirty="0"/>
              <a:t>Hirshkowitz, M., Whiton, K., Albert, S. M., Alessi, C., Bruni, O., </a:t>
            </a:r>
            <a:r>
              <a:rPr lang="en-US" sz="1400" dirty="0" err="1"/>
              <a:t>DonCarlos</a:t>
            </a:r>
            <a:r>
              <a:rPr lang="en-US" sz="1400" dirty="0"/>
              <a:t>, L., ... &amp; Hillard, P. J. A. (2015). National Sleep Foundation’s sleep time duration recommendations: methodology and results summary. </a:t>
            </a:r>
            <a:r>
              <a:rPr lang="en-US" sz="1400" i="1" dirty="0"/>
              <a:t>Sleep health</a:t>
            </a:r>
            <a:r>
              <a:rPr lang="en-US" sz="1400" dirty="0"/>
              <a:t>, </a:t>
            </a:r>
            <a:r>
              <a:rPr lang="en-US" sz="1400" i="1" dirty="0"/>
              <a:t>1</a:t>
            </a:r>
            <a:r>
              <a:rPr lang="en-US" sz="1400" dirty="0"/>
              <a:t>(1), 40-43.</a:t>
            </a:r>
          </a:p>
          <a:p>
            <a:r>
              <a:rPr lang="en-US" sz="1400" dirty="0"/>
              <a:t>Jayakody, K., </a:t>
            </a:r>
            <a:r>
              <a:rPr lang="en-US" sz="1400" dirty="0" err="1"/>
              <a:t>Gunadasa</a:t>
            </a:r>
            <a:r>
              <a:rPr lang="en-US" sz="1400" dirty="0"/>
              <a:t>, S., &amp; </a:t>
            </a:r>
            <a:r>
              <a:rPr lang="en-US" sz="1400" dirty="0" err="1"/>
              <a:t>Hosker</a:t>
            </a:r>
            <a:r>
              <a:rPr lang="en-US" sz="1400" dirty="0"/>
              <a:t>, C. (2014). Exercise for anxiety disorders: systematic review. </a:t>
            </a:r>
            <a:r>
              <a:rPr lang="en-US" sz="1400" i="1" dirty="0"/>
              <a:t>British journal of sports medicine</a:t>
            </a:r>
            <a:r>
              <a:rPr lang="en-US" sz="1400" dirty="0"/>
              <a:t>, </a:t>
            </a:r>
            <a:r>
              <a:rPr lang="en-US" sz="1400" i="1" dirty="0"/>
              <a:t>48</a:t>
            </a:r>
            <a:r>
              <a:rPr lang="en-US" sz="1400" dirty="0"/>
              <a:t>(3), 187–196. </a:t>
            </a:r>
            <a:r>
              <a:rPr lang="en-US" sz="1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https://doi.org/10.1136/bjsports-2012-091287</a:t>
            </a:r>
            <a:endParaRPr lang="en-US" sz="1400" dirty="0"/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1" name="Google Shape;144;p25">
            <a:extLst>
              <a:ext uri="{FF2B5EF4-FFF2-40B4-BE49-F238E27FC236}">
                <a16:creationId xmlns:a16="http://schemas.microsoft.com/office/drawing/2014/main" id="{8BAE7ABC-2300-4242-BCF1-8EF55A06D1FD}"/>
              </a:ext>
            </a:extLst>
          </p:cNvPr>
          <p:cNvSpPr txBox="1">
            <a:spLocks/>
          </p:cNvSpPr>
          <p:nvPr/>
        </p:nvSpPr>
        <p:spPr>
          <a:xfrm>
            <a:off x="4356243" y="605896"/>
            <a:ext cx="7343387" cy="5646208"/>
          </a:xfrm>
          <a:prstGeom prst="rect">
            <a:avLst/>
          </a:prstGeom>
        </p:spPr>
        <p:txBody>
          <a:bodyPr spcFirstLastPara="1" vert="horz" lIns="0" tIns="45720" rIns="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6F6F74"/>
              </a:buClr>
              <a:buSzTx/>
              <a:buFont typeface="Calibri" panose="020F0502020204030204" pitchFamily="34" charset="0"/>
              <a:buNone/>
              <a:tabLst/>
              <a:defRPr/>
            </a:pPr>
            <a:endParaRPr lang="en-US" sz="1100" dirty="0">
              <a:effectLst/>
              <a:highlight>
                <a:srgbClr val="FFFF00"/>
              </a:highlight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1427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F3CC3-29A2-4D30-B5F8-ECC040DD0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213FE-E8A4-477E-8485-0C1FAE6A3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Johnson, D. T., &amp; Price, J. E. (2019). Will This Be on the Test?: What Your Professors Really Want You to Know about Succeeding in College. Princeton University Press.</a:t>
            </a:r>
          </a:p>
          <a:p>
            <a:r>
              <a:rPr lang="en-US" sz="1400" dirty="0">
                <a:effectLst/>
                <a:ea typeface="Times New Roman" panose="02020603050405020304" pitchFamily="18" charset="0"/>
              </a:rPr>
              <a:t>Kasai, N., Kojima, C., Sumi, D., Takahashi, H., </a:t>
            </a:r>
            <a:r>
              <a:rPr lang="en-US" sz="1400" dirty="0" err="1">
                <a:effectLst/>
                <a:ea typeface="Times New Roman" panose="02020603050405020304" pitchFamily="18" charset="0"/>
              </a:rPr>
              <a:t>Goto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, K., &amp; Suzuki, Y. (2017). Impact of 5 days of sprint training in hypoxia on performance and muscle energy substances. </a:t>
            </a:r>
            <a:r>
              <a:rPr lang="en-US" sz="1400" i="1" dirty="0">
                <a:effectLst/>
                <a:ea typeface="Times New Roman" panose="02020603050405020304" pitchFamily="18" charset="0"/>
              </a:rPr>
              <a:t>International journal of sports medicine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1400" i="1" dirty="0">
                <a:effectLst/>
                <a:ea typeface="Times New Roman" panose="02020603050405020304" pitchFamily="18" charset="0"/>
              </a:rPr>
              <a:t>38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(13), 983-991.</a:t>
            </a:r>
          </a:p>
          <a:p>
            <a:r>
              <a:rPr lang="en-US" sz="1400" dirty="0" err="1"/>
              <a:t>Killgore</a:t>
            </a:r>
            <a:r>
              <a:rPr lang="en-US" sz="1400" dirty="0"/>
              <a:t> W. D. (2010). Effects of sleep deprivation on cognition. </a:t>
            </a:r>
            <a:r>
              <a:rPr lang="en-US" sz="1400" i="1" dirty="0"/>
              <a:t>Progress in brain research</a:t>
            </a:r>
            <a:r>
              <a:rPr lang="en-US" sz="1400" dirty="0"/>
              <a:t>, </a:t>
            </a:r>
            <a:r>
              <a:rPr lang="en-US" sz="1400" i="1" dirty="0"/>
              <a:t>185</a:t>
            </a:r>
            <a:r>
              <a:rPr lang="en-US" sz="1400" dirty="0"/>
              <a:t>, 105–129. </a:t>
            </a:r>
            <a:r>
              <a:rPr lang="en-US" sz="1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https://doi.org/10.1016/B978-0-444-53702-7.00007-5</a:t>
            </a:r>
            <a:endParaRPr lang="en-US" sz="1400" dirty="0">
              <a:sym typeface="Roboto"/>
            </a:endParaRPr>
          </a:p>
          <a:p>
            <a:r>
              <a:rPr lang="en-US" sz="1400" dirty="0" err="1"/>
              <a:t>Masento</a:t>
            </a:r>
            <a:r>
              <a:rPr lang="en-US" sz="1400" dirty="0"/>
              <a:t>, N. A., Golightly, M., Field, D. T., Butler, L. T., &amp; van </a:t>
            </a:r>
            <a:r>
              <a:rPr lang="en-US" sz="1400" dirty="0" err="1"/>
              <a:t>Reekum</a:t>
            </a:r>
            <a:r>
              <a:rPr lang="en-US" sz="1400" dirty="0"/>
              <a:t>, C. M. (2014). Effects of hydration status on cognitive performance and mood. </a:t>
            </a:r>
            <a:r>
              <a:rPr lang="en-US" sz="1400" i="1" dirty="0"/>
              <a:t>The British journal of nutrition</a:t>
            </a:r>
            <a:r>
              <a:rPr lang="en-US" sz="1400" dirty="0"/>
              <a:t>, </a:t>
            </a:r>
            <a:r>
              <a:rPr lang="en-US" sz="1400" i="1" dirty="0"/>
              <a:t>111</a:t>
            </a:r>
            <a:r>
              <a:rPr lang="en-US" sz="1400" dirty="0"/>
              <a:t>(10), 1841–1852. </a:t>
            </a:r>
            <a:r>
              <a:rPr lang="en-US" sz="1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https://doi.org/10.1017/S0007114513004455</a:t>
            </a:r>
            <a:endParaRPr lang="en-US" sz="1400" dirty="0"/>
          </a:p>
          <a:p>
            <a:r>
              <a:rPr lang="en-US" sz="1400" dirty="0">
                <a:sym typeface="Helvetica Light"/>
              </a:rPr>
              <a:t>McGuire, S. Y. (2018). </a:t>
            </a:r>
            <a:r>
              <a:rPr lang="en-US" sz="1400" i="1" dirty="0">
                <a:sym typeface="Helvetica Light"/>
              </a:rPr>
              <a:t>Teach Yourself How to Learn: Strategies You Can Use to Ace Any Course at Any Level</a:t>
            </a:r>
            <a:r>
              <a:rPr lang="en-US" sz="1400" dirty="0">
                <a:sym typeface="Helvetica Light"/>
              </a:rPr>
              <a:t>. Stylus Publishing. </a:t>
            </a:r>
            <a:endParaRPr lang="en-US" sz="1400" dirty="0">
              <a:sym typeface="Roboto"/>
            </a:endParaRPr>
          </a:p>
          <a:p>
            <a:r>
              <a:rPr lang="en-US" sz="1400" dirty="0">
                <a:effectLst/>
                <a:ea typeface="Calibri" panose="020F0502020204030204" pitchFamily="34" charset="0"/>
              </a:rPr>
              <a:t>Medina, J. (2008). </a:t>
            </a:r>
            <a:r>
              <a:rPr lang="en-US" sz="1400" i="1" dirty="0">
                <a:effectLst/>
                <a:ea typeface="Calibri" panose="020F0502020204030204" pitchFamily="34" charset="0"/>
              </a:rPr>
              <a:t>Brain rules: 12 principles for surviving and thriving at work, home, and school</a:t>
            </a:r>
            <a:r>
              <a:rPr lang="en-US" sz="1400" dirty="0">
                <a:effectLst/>
                <a:ea typeface="Calibri" panose="020F0502020204030204" pitchFamily="34" charset="0"/>
              </a:rPr>
              <a:t>. Pear Press.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7443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A73DF-B906-4190-B08D-C0D9AE8BC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3600">
                <a:solidFill>
                  <a:srgbClr val="FFFFFF"/>
                </a:solidFill>
              </a:rPr>
              <a:t>References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F7A943-63E6-402D-8AEF-3B6A3A0E6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1200"/>
              </a:spcBef>
              <a:buSzTx/>
              <a:defRPr/>
            </a:pPr>
            <a:r>
              <a:rPr lang="en-US" sz="17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Nelson, M. E., </a:t>
            </a:r>
            <a:r>
              <a:rPr lang="en-US" sz="1700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Rejeski</a:t>
            </a:r>
            <a:r>
              <a:rPr lang="en-US" sz="17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, W. J., Blair, S. N., Duncan, P. W., Judge, J. O., King, A. C., ... &amp; Castaneda-</a:t>
            </a:r>
            <a:r>
              <a:rPr lang="en-US" sz="1700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Sceppa</a:t>
            </a:r>
            <a:r>
              <a:rPr lang="en-US" sz="17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, C. (2007). Physical activity and public health in older adults: recommendation from the American College of Sports Medicine and the American Heart Association. </a:t>
            </a:r>
            <a:r>
              <a:rPr lang="en-US" sz="1700" i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Circulation</a:t>
            </a:r>
            <a:r>
              <a:rPr lang="en-US" sz="17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1700" i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116</a:t>
            </a:r>
            <a:r>
              <a:rPr lang="en-US" sz="17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(9), 1094.</a:t>
            </a:r>
            <a:endParaRPr lang="en-US" sz="17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buSzTx/>
              <a:defRPr/>
            </a:pPr>
            <a:r>
              <a:rPr lang="en-US" sz="1700" dirty="0">
                <a:solidFill>
                  <a:schemeClr val="tx1"/>
                </a:solidFill>
              </a:rPr>
              <a:t>Penedo, F. J., &amp; Dahn, J. R. (2005). Exercise and well-being: a review of mental and physical health benefits associated with physical activity. </a:t>
            </a:r>
            <a:r>
              <a:rPr lang="en-US" sz="1700" i="1" dirty="0">
                <a:solidFill>
                  <a:schemeClr val="tx1"/>
                </a:solidFill>
              </a:rPr>
              <a:t>Current opinion in psychiatry</a:t>
            </a:r>
            <a:r>
              <a:rPr lang="en-US" sz="1700" dirty="0">
                <a:solidFill>
                  <a:schemeClr val="tx1"/>
                </a:solidFill>
              </a:rPr>
              <a:t>, </a:t>
            </a:r>
            <a:r>
              <a:rPr lang="en-US" sz="1700" i="1" dirty="0">
                <a:solidFill>
                  <a:schemeClr val="tx1"/>
                </a:solidFill>
              </a:rPr>
              <a:t>18</a:t>
            </a:r>
            <a:r>
              <a:rPr lang="en-US" sz="1700" dirty="0">
                <a:solidFill>
                  <a:schemeClr val="tx1"/>
                </a:solidFill>
              </a:rPr>
              <a:t>(2), 189–193. https://doi.org/10.1097/00001504-200503000-00013</a:t>
            </a:r>
          </a:p>
          <a:p>
            <a:r>
              <a:rPr lang="en-US" sz="1700" dirty="0">
                <a:solidFill>
                  <a:schemeClr val="tx1"/>
                </a:solidFill>
              </a:rPr>
              <a:t>Pilcher, J. J., &amp; Walters, A. S. (1997). How sleep deprivation affects psychological variables related to college students’ cognitive performance. </a:t>
            </a:r>
            <a:r>
              <a:rPr lang="en-US" sz="1700" i="1" dirty="0">
                <a:solidFill>
                  <a:schemeClr val="tx1"/>
                </a:solidFill>
              </a:rPr>
              <a:t>Journal of American College Health</a:t>
            </a:r>
            <a:r>
              <a:rPr lang="en-US" sz="1700" dirty="0">
                <a:solidFill>
                  <a:schemeClr val="tx1"/>
                </a:solidFill>
              </a:rPr>
              <a:t>, </a:t>
            </a:r>
            <a:r>
              <a:rPr lang="en-US" sz="1700" i="1" dirty="0">
                <a:solidFill>
                  <a:schemeClr val="tx1"/>
                </a:solidFill>
              </a:rPr>
              <a:t>46</a:t>
            </a:r>
            <a:r>
              <a:rPr lang="en-US" sz="1700" dirty="0">
                <a:solidFill>
                  <a:schemeClr val="tx1"/>
                </a:solidFill>
              </a:rPr>
              <a:t>, 121–126. doi:10.1080/07448489709595597</a:t>
            </a:r>
          </a:p>
          <a:p>
            <a:r>
              <a:rPr lang="en-US" sz="1700" dirty="0">
                <a:solidFill>
                  <a:schemeClr val="tx1"/>
                </a:solidFill>
              </a:rPr>
              <a:t>Rasch, B., &amp; Born, J. (2013). About sleep’s role in memory. </a:t>
            </a:r>
            <a:r>
              <a:rPr lang="en-US" sz="1700" i="1" dirty="0">
                <a:solidFill>
                  <a:schemeClr val="tx1"/>
                </a:solidFill>
              </a:rPr>
              <a:t>Physiological Review</a:t>
            </a:r>
            <a:r>
              <a:rPr lang="en-US" sz="1700" dirty="0">
                <a:solidFill>
                  <a:schemeClr val="tx1"/>
                </a:solidFill>
              </a:rPr>
              <a:t>, </a:t>
            </a:r>
            <a:r>
              <a:rPr lang="en-US" sz="1700" i="1" dirty="0">
                <a:solidFill>
                  <a:schemeClr val="tx1"/>
                </a:solidFill>
              </a:rPr>
              <a:t>93</a:t>
            </a:r>
            <a:r>
              <a:rPr lang="en-US" sz="1700" dirty="0">
                <a:solidFill>
                  <a:schemeClr val="tx1"/>
                </a:solidFill>
              </a:rPr>
              <a:t>, 681–766. doi:10.1152/physrev.00032.2012</a:t>
            </a:r>
          </a:p>
          <a:p>
            <a:pPr>
              <a:spcBef>
                <a:spcPts val="1200"/>
              </a:spcBef>
              <a:defRPr/>
            </a:pPr>
            <a:r>
              <a:rPr lang="en-US" sz="1700" dirty="0">
                <a:solidFill>
                  <a:schemeClr val="tx1"/>
                </a:solidFill>
              </a:rPr>
              <a:t>Sandstrom, G. M., &amp; Dunn, E. W. (2014). Social Interactions and Well-Being: The Surprising Power of Weak Ties. </a:t>
            </a:r>
            <a:r>
              <a:rPr lang="en-US" sz="1700" i="1" dirty="0">
                <a:solidFill>
                  <a:schemeClr val="tx1"/>
                </a:solidFill>
              </a:rPr>
              <a:t>Personality and Social Psychology Bulletin</a:t>
            </a:r>
            <a:r>
              <a:rPr lang="en-US" sz="1700" dirty="0">
                <a:solidFill>
                  <a:schemeClr val="tx1"/>
                </a:solidFill>
              </a:rPr>
              <a:t>, </a:t>
            </a:r>
            <a:r>
              <a:rPr lang="en-US" sz="1700" i="1" dirty="0">
                <a:solidFill>
                  <a:schemeClr val="tx1"/>
                </a:solidFill>
              </a:rPr>
              <a:t>40</a:t>
            </a:r>
            <a:r>
              <a:rPr lang="en-US" sz="1700" dirty="0">
                <a:solidFill>
                  <a:schemeClr val="tx1"/>
                </a:solidFill>
              </a:rPr>
              <a:t>(7), 910–922. </a:t>
            </a:r>
            <a:r>
              <a:rPr lang="en-US" sz="17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https://doi.org/10.1177/0146167214529799</a:t>
            </a:r>
            <a:endParaRPr lang="en-US" sz="17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buSzTx/>
              <a:defRPr/>
            </a:pPr>
            <a:r>
              <a:rPr lang="en-US" sz="1700" dirty="0">
                <a:solidFill>
                  <a:schemeClr val="tx1"/>
                </a:solidFill>
              </a:rPr>
              <a:t>Verleger, R., Rose, M., Wagner, U., </a:t>
            </a:r>
            <a:r>
              <a:rPr lang="en-US" sz="1700" dirty="0" err="1">
                <a:solidFill>
                  <a:schemeClr val="tx1"/>
                </a:solidFill>
              </a:rPr>
              <a:t>Yordanova</a:t>
            </a:r>
            <a:r>
              <a:rPr lang="en-US" sz="1700" dirty="0">
                <a:solidFill>
                  <a:schemeClr val="tx1"/>
                </a:solidFill>
              </a:rPr>
              <a:t>, J., &amp; Kolev, V. (2013). Insights into sleep’s role for insight: Studies with the number reduction task. </a:t>
            </a:r>
            <a:r>
              <a:rPr lang="en-US" sz="1700" i="1" dirty="0">
                <a:solidFill>
                  <a:schemeClr val="tx1"/>
                </a:solidFill>
              </a:rPr>
              <a:t>Advances in Cognitive Psychology</a:t>
            </a:r>
            <a:r>
              <a:rPr lang="en-US" sz="1700" dirty="0">
                <a:solidFill>
                  <a:schemeClr val="tx1"/>
                </a:solidFill>
              </a:rPr>
              <a:t>, </a:t>
            </a:r>
            <a:r>
              <a:rPr lang="en-US" sz="1700" i="1" dirty="0">
                <a:solidFill>
                  <a:schemeClr val="tx1"/>
                </a:solidFill>
              </a:rPr>
              <a:t>9</a:t>
            </a:r>
            <a:r>
              <a:rPr lang="en-US" sz="1700" dirty="0">
                <a:solidFill>
                  <a:schemeClr val="tx1"/>
                </a:solidFill>
              </a:rPr>
              <a:t>, 160–172. doi:10.5709/acp-0143-8</a:t>
            </a:r>
            <a:endParaRPr lang="en-US" sz="1700" dirty="0">
              <a:solidFill>
                <a:schemeClr val="tx1"/>
              </a:solidFill>
              <a:sym typeface="Roboto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652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D0F6E-88DE-4ED1-B147-947C5907A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ERC Services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F15336-E309-4A23-BBC5-5272A34ED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Academic Skills Advising </a:t>
            </a:r>
          </a:p>
          <a:p>
            <a:r>
              <a:rPr lang="en-US" sz="2800" dirty="0"/>
              <a:t>Language Link</a:t>
            </a:r>
          </a:p>
          <a:p>
            <a:r>
              <a:rPr lang="en-US" sz="2800" dirty="0"/>
              <a:t>Peer Tutoring</a:t>
            </a:r>
          </a:p>
          <a:p>
            <a:r>
              <a:rPr lang="en-US" sz="2800" dirty="0"/>
              <a:t>Workshops </a:t>
            </a:r>
          </a:p>
          <a:p>
            <a:r>
              <a:rPr lang="en-US" sz="2800" dirty="0"/>
              <a:t>Writing Assistance </a:t>
            </a:r>
          </a:p>
          <a:p>
            <a:r>
              <a:rPr lang="en-US" sz="2800" dirty="0"/>
              <a:t>Graduate Writing Support</a:t>
            </a:r>
          </a:p>
        </p:txBody>
      </p:sp>
    </p:spTree>
    <p:extLst>
      <p:ext uri="{BB962C8B-B14F-4D97-AF65-F5344CB8AC3E}">
        <p14:creationId xmlns:p14="http://schemas.microsoft.com/office/powerpoint/2010/main" val="143737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E5326004-7038-4E64-B089-DE8077234E18}"/>
              </a:ext>
            </a:extLst>
          </p:cNvPr>
          <p:cNvSpPr txBox="1">
            <a:spLocks/>
          </p:cNvSpPr>
          <p:nvPr/>
        </p:nvSpPr>
        <p:spPr>
          <a:xfrm>
            <a:off x="5181601" y="2552874"/>
            <a:ext cx="6368142" cy="36701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  <a:buFont typeface="Calibri" panose="020F0502020204030204" pitchFamily="34" charset="0"/>
            </a:pPr>
            <a:endParaRPr lang="en-US"/>
          </a:p>
        </p:txBody>
      </p:sp>
      <p:pic>
        <p:nvPicPr>
          <p:cNvPr id="23" name="Picture 22" descr="A picture containing sky, outdoor, building, city&#10;&#10;Description automatically generated">
            <a:extLst>
              <a:ext uri="{FF2B5EF4-FFF2-40B4-BE49-F238E27FC236}">
                <a16:creationId xmlns:a16="http://schemas.microsoft.com/office/drawing/2014/main" id="{066FE8C1-BA53-485F-B697-1A9BE66921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r="20068" b="2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222DD49-9545-41F2-AC93-A0935339CBEB}"/>
              </a:ext>
            </a:extLst>
          </p:cNvPr>
          <p:cNvSpPr txBox="1"/>
          <p:nvPr/>
        </p:nvSpPr>
        <p:spPr>
          <a:xfrm>
            <a:off x="5908070" y="2418717"/>
            <a:ext cx="5451838" cy="373093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lIns="91440" tIns="45720" rIns="91440" bIns="45720" numCol="1" spcCol="3810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  <a:sym typeface="Helvetica Light"/>
              </a:rPr>
              <a:t>Visit Us!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  <a:sym typeface="Helvetica Light"/>
              </a:rPr>
              <a:t>100 Bay State Road, 6th Floor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rgbClr val="000000"/>
                </a:solidFill>
                <a:sym typeface="Helvetica Light"/>
              </a:rPr>
              <a:t>Website: </a:t>
            </a:r>
            <a:r>
              <a:rPr lang="en-US" sz="2800" dirty="0">
                <a:solidFill>
                  <a:srgbClr val="000000"/>
                </a:solidFill>
                <a:sym typeface="Helvetica Light"/>
                <a:hlinkClick r:id="rId3"/>
              </a:rPr>
              <a:t>bu.edu/</a:t>
            </a:r>
            <a:r>
              <a:rPr lang="en-US" sz="2800" dirty="0" err="1">
                <a:solidFill>
                  <a:srgbClr val="000000"/>
                </a:solidFill>
                <a:sym typeface="Helvetica Light"/>
                <a:hlinkClick r:id="rId3"/>
              </a:rPr>
              <a:t>erc</a:t>
            </a:r>
            <a:r>
              <a:rPr lang="en-US" sz="2800" dirty="0">
                <a:solidFill>
                  <a:srgbClr val="000000"/>
                </a:solidFill>
                <a:sym typeface="Helvetica Light"/>
              </a:rPr>
              <a:t> 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  <a:sym typeface="Helvetica Ligh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  <a:sym typeface="Helvetica Ligh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  <a:sym typeface="Helvetica Light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defRPr sz="1800">
                <a:solidFill>
                  <a:srgbClr val="000000"/>
                </a:solidFill>
              </a:defRPr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  <a:sym typeface="Helvetica Light"/>
              </a:rPr>
              <a:t>Contact Us</a:t>
            </a:r>
            <a:r>
              <a:rPr lang="en-US" sz="2800" b="1" dirty="0">
                <a:solidFill>
                  <a:srgbClr val="000000"/>
                </a:solidFill>
                <a:sym typeface="Helvetica Light"/>
              </a:rPr>
              <a:t>!</a:t>
            </a:r>
            <a:r>
              <a:rPr lang="en-US" sz="2800" b="1" i="1" dirty="0">
                <a:solidFill>
                  <a:srgbClr val="000000"/>
                </a:solidFill>
                <a:sym typeface="Helvetica Light"/>
              </a:rPr>
              <a:t>		</a:t>
            </a:r>
            <a:r>
              <a:rPr lang="en-US" sz="2800" b="1" dirty="0">
                <a:solidFill>
                  <a:srgbClr val="000000"/>
                </a:solidFill>
                <a:sym typeface="Helvetica Light"/>
              </a:rPr>
              <a:t>Follow Us!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  <a:sym typeface="Helvetica Light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defRPr sz="1800">
                <a:solidFill>
                  <a:srgbClr val="000000"/>
                </a:solidFill>
              </a:defRPr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  <a:sym typeface="Helvetica Light"/>
              </a:rPr>
              <a:t>(617) 353-7077</a:t>
            </a:r>
            <a:r>
              <a:rPr lang="en-US" sz="2800" noProof="0" dirty="0">
                <a:solidFill>
                  <a:srgbClr val="000000"/>
                </a:solidFill>
                <a:sym typeface="Helvetica Light"/>
              </a:rPr>
              <a:t>		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  <a:sym typeface="Helvetica Light"/>
              </a:rPr>
              <a:t>BU_ERC     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 sz="1800">
                <a:solidFill>
                  <a:srgbClr val="000000"/>
                </a:solidFill>
              </a:defRPr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  <a:sym typeface="Helvetica Light"/>
                <a:hlinkClick r:id="rId4"/>
              </a:rPr>
              <a:t>erc@bu.edu</a:t>
            </a:r>
            <a:r>
              <a:rPr lang="en-US" sz="2800" dirty="0">
                <a:solidFill>
                  <a:srgbClr val="000000"/>
                </a:solidFill>
                <a:sym typeface="Helvetica Light"/>
              </a:rPr>
              <a:t>			BUERC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  <a:sym typeface="Helvetica Light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rgbClr val="000000"/>
                </a:solidFill>
                <a:sym typeface="Helvetica Light"/>
              </a:rPr>
              <a:t>							BUERC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  <a:sym typeface="Helvetica Ligh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  <a:sym typeface="Helvetica Light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2F60A57B-7C93-41A3-B7F6-0FD51BE0F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783" y="5215311"/>
            <a:ext cx="377024" cy="37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>
            <a:extLst>
              <a:ext uri="{FF2B5EF4-FFF2-40B4-BE49-F238E27FC236}">
                <a16:creationId xmlns:a16="http://schemas.microsoft.com/office/drawing/2014/main" id="{5864AB1B-5B85-4CBA-9119-9DAB96B5D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638" y="5682482"/>
            <a:ext cx="369169" cy="37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>
            <a:extLst>
              <a:ext uri="{FF2B5EF4-FFF2-40B4-BE49-F238E27FC236}">
                <a16:creationId xmlns:a16="http://schemas.microsoft.com/office/drawing/2014/main" id="{A7598F4F-E9C3-47D9-84D4-98D7C6DD0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638" y="6126247"/>
            <a:ext cx="369169" cy="39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9F938923-50DD-4995-80CC-5A9657E61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7" y="161925"/>
            <a:ext cx="7280528" cy="2300802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tx1"/>
                </a:solidFill>
              </a:rPr>
              <a:t>Where to Find Us</a:t>
            </a:r>
          </a:p>
        </p:txBody>
      </p:sp>
    </p:spTree>
    <p:extLst>
      <p:ext uri="{BB962C8B-B14F-4D97-AF65-F5344CB8AC3E}">
        <p14:creationId xmlns:p14="http://schemas.microsoft.com/office/powerpoint/2010/main" val="1266613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C300C-8D1D-4C08-B6E2-49B76521F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680" y="2092616"/>
            <a:ext cx="3768485" cy="2672767"/>
          </a:xfrm>
        </p:spPr>
        <p:txBody>
          <a:bodyPr>
            <a:normAutofit/>
          </a:bodyPr>
          <a:lstStyle/>
          <a:p>
            <a:r>
              <a:rPr lang="en-US" dirty="0"/>
              <a:t>Time Management and Community Involvement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E5F89-54F4-4A3C-B814-3B7521CF8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24 Hour Time Grid </a:t>
            </a:r>
          </a:p>
          <a:p>
            <a:r>
              <a:rPr lang="en-US" sz="2800" dirty="0"/>
              <a:t>Semester at a Glance Calendar</a:t>
            </a:r>
          </a:p>
          <a:p>
            <a:r>
              <a:rPr lang="en-US" sz="2800" dirty="0"/>
              <a:t>Community involvement </a:t>
            </a:r>
          </a:p>
        </p:txBody>
      </p:sp>
    </p:spTree>
    <p:extLst>
      <p:ext uri="{BB962C8B-B14F-4D97-AF65-F5344CB8AC3E}">
        <p14:creationId xmlns:p14="http://schemas.microsoft.com/office/powerpoint/2010/main" val="389706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">
            <a:extLst>
              <a:ext uri="{FF2B5EF4-FFF2-40B4-BE49-F238E27FC236}">
                <a16:creationId xmlns:a16="http://schemas.microsoft.com/office/drawing/2014/main" id="{17C4610E-9C18-467B-BF10-BE6A974CC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96DF307-344E-4E9B-A7AA-8139E450D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E263CC2D-ACFB-4EB3-ADF9-CD82BC842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5366E2F-9BA0-485A-B1CA-A5E6E2E37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1803051E-7C26-4F53-8293-B4EAED421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D10888CD-E496-4116-9C45-CF4F17ADE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0A42DA8F-DA3D-43E9-A184-E0F6C133A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473EAD31-7AA3-49B7-ADD6-C13FF0F14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2BBB7CDF-BA2E-451F-9201-CF2B6FEAE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84809EF2-CD0D-4BC3-ABC7-E7E312A1D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11D2D6C5-637B-4AFE-97F4-D4E48A613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F841B2C5-57F5-4FE6-B4D4-EBB3F3088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B4822A39-2A52-4B2C-9319-BEFC526DB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4E469692-E783-4950-8DEC-3A1FD3978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12909CD-3254-41E5-B8BB-0F2D7CE0D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93E7648E-861E-4503-AEDC-56C4EC50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F9C72257-EBD0-4D1C-A32C-D84644687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87BB2CBB-9C22-4E28-AB86-DC92AEE2D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F85B3053-8D9F-410A-80C2-7960DDEA6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E8FF5DA7-6E72-41F1-A54C-EAF440A27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6" name="Group 30">
            <a:extLst>
              <a:ext uri="{FF2B5EF4-FFF2-40B4-BE49-F238E27FC236}">
                <a16:creationId xmlns:a16="http://schemas.microsoft.com/office/drawing/2014/main" id="{A899734C-500F-4274-9854-8BFA14A1D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F07BF51-2934-47AD-A415-7400882F1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DD6E3DF0-EDC0-458B-9C5B-911814F0A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D0824B1-47C9-4504-99FB-CB150519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97" name="Rectangle 35">
            <a:extLst>
              <a:ext uri="{FF2B5EF4-FFF2-40B4-BE49-F238E27FC236}">
                <a16:creationId xmlns:a16="http://schemas.microsoft.com/office/drawing/2014/main" id="{34DD805B-2A7B-4ADA-9C4D-E0C9F192D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8" name="Group 37">
            <a:extLst>
              <a:ext uri="{FF2B5EF4-FFF2-40B4-BE49-F238E27FC236}">
                <a16:creationId xmlns:a16="http://schemas.microsoft.com/office/drawing/2014/main" id="{C664A566-6D08-4E84-9708-4916A2001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871B622B-6E58-4933-88EC-99F28705F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EE9A4681-AC1B-4ABC-9A1C-C7E7F08A0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F1EEAF4B-DA1A-4CC9-9CE4-587A9E2E1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4591EF24-12A6-499B-8074-7E3DFBE6E3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66866784-2E4F-4C28-BE67-875B71B7C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752279D8-59CC-4821-B591-79994164F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FB4FBA9C-1D3E-4B35-8A79-25478153F5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9428A193-740A-43D2-B875-80CB90AD91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92B2EFF8-5790-427A-ABED-1680FD133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782C5932-1596-43AA-BD7E-0F94FB8A96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EFC81310-1590-4DBE-BF0B-DADBCF9F88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968BA84E-DD0E-4FCD-8EDA-76DF8E09F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1D3D7541-A0D9-4993-B691-D2D5B8B3EF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9FB31D01-8168-4494-8C2F-727E555A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8C455EEB-FD40-414D-A542-FB35DEB73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F08F1FC1-956F-4494-BAFD-D504E9307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BEEDE1AA-8DCD-43D3-BC15-574840314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E36CDA69-ED79-4DCF-9761-0B6134FA6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3">
              <a:extLst>
                <a:ext uri="{FF2B5EF4-FFF2-40B4-BE49-F238E27FC236}">
                  <a16:creationId xmlns:a16="http://schemas.microsoft.com/office/drawing/2014/main" id="{5F812C02-CFCB-47F4-B493-7753519FCA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9" name="Group 58">
            <a:extLst>
              <a:ext uri="{FF2B5EF4-FFF2-40B4-BE49-F238E27FC236}">
                <a16:creationId xmlns:a16="http://schemas.microsoft.com/office/drawing/2014/main" id="{B83678BA-0A50-4D51-9E9E-08BB66F83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7084" y="1186483"/>
            <a:ext cx="3822597" cy="4477933"/>
            <a:chOff x="807084" y="1186483"/>
            <a:chExt cx="3822597" cy="4477933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1A8F65D-5E8F-4CA5-9240-1357120F9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531" y="1186483"/>
              <a:ext cx="3821702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Isosceles Triangle 39">
              <a:extLst>
                <a:ext uri="{FF2B5EF4-FFF2-40B4-BE49-F238E27FC236}">
                  <a16:creationId xmlns:a16="http://schemas.microsoft.com/office/drawing/2014/main" id="{2A4731E5-DE5F-4215-9525-99426B3909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514766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3478866D-C5E9-4968-BEF7-B1F030808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382259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95415" y="2075504"/>
            <a:ext cx="3654569" cy="2042725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solidFill>
                  <a:srgbClr val="FFFEFF"/>
                </a:solidFill>
              </a:rPr>
              <a:t>24 Hour Time Grid</a:t>
            </a:r>
          </a:p>
        </p:txBody>
      </p:sp>
      <p:sp>
        <p:nvSpPr>
          <p:cNvPr id="100" name="Rectangle 63">
            <a:extLst>
              <a:ext uri="{FF2B5EF4-FFF2-40B4-BE49-F238E27FC236}">
                <a16:creationId xmlns:a16="http://schemas.microsoft.com/office/drawing/2014/main" id="{9BF6EDB4-B4ED-4900-9E38-A7AE0EEEE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0150" y="-6706"/>
            <a:ext cx="6751849" cy="6871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87DA97E6-7B94-42EC-A9CA-EBE990C62C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262" y="1169054"/>
            <a:ext cx="6120318" cy="4529035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771602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56"/>
          <p:cNvSpPr txBox="1">
            <a:spLocks/>
          </p:cNvSpPr>
          <p:nvPr/>
        </p:nvSpPr>
        <p:spPr>
          <a:xfrm>
            <a:off x="1047280" y="759805"/>
            <a:ext cx="103065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endParaRPr kumimoji="0" lang="en-US" sz="4400" b="0" i="0" u="none" strike="noStrike" kern="1200" cap="none" spc="-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j-ea"/>
              <a:cs typeface="+mj-cs"/>
            </a:endParaRPr>
          </a:p>
        </p:txBody>
      </p:sp>
      <p:sp>
        <p:nvSpPr>
          <p:cNvPr id="4" name="Shape 57"/>
          <p:cNvSpPr txBox="1">
            <a:spLocks/>
          </p:cNvSpPr>
          <p:nvPr/>
        </p:nvSpPr>
        <p:spPr>
          <a:xfrm>
            <a:off x="6579551" y="2081808"/>
            <a:ext cx="4732734" cy="4286251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8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rgbClr val="000000"/>
                </a:solidFill>
              </a:defRPr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ymbol" panose="020B0502040204020203" pitchFamily="34" charset="0"/>
              <a:ea typeface="Segoe UI Symbol" panose="020B0502040204020203" pitchFamily="34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77F0EC-B5B3-4398-A2DC-2C58C22F9DB0}"/>
              </a:ext>
            </a:extLst>
          </p:cNvPr>
          <p:cNvSpPr txBox="1"/>
          <p:nvPr/>
        </p:nvSpPr>
        <p:spPr>
          <a:xfrm>
            <a:off x="823658" y="830347"/>
            <a:ext cx="10553883" cy="17543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/>
              </a:rPr>
              <a:t>How to Create Your Grid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B1AACDB5-44E1-4F32-8C6E-DD983EE03E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8250120"/>
              </p:ext>
            </p:extLst>
          </p:nvPr>
        </p:nvGraphicFramePr>
        <p:xfrm>
          <a:off x="2858966" y="2155910"/>
          <a:ext cx="7441170" cy="3748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1229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766"/>
    </mc:Choice>
    <mc:Fallback xmlns="">
      <p:transition spd="slow" advTm="677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524B4D8D-987D-4C90-968D-3CD771C5E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E151D6F9-8F5E-4DB3-9932-4F05CB1B82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D31B8317-05BC-4E09-B213-4FD13FE254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A9B59CF1-300C-4CE1-835D-55CF3A812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6277875B-8464-4731-8BA1-28B8FD747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9EE4B97F-2EB5-4F19-B0DD-512A1B4937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1668D443-7C06-429C-978C-15C524E8A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19880C48-703E-43BA-B4B7-FC5DD85BD7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ABFB5E7C-AFAC-4978-BD79-8A14BDDD4B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waterfall chart&#10;&#10;Description automatically generated">
            <a:extLst>
              <a:ext uri="{FF2B5EF4-FFF2-40B4-BE49-F238E27FC236}">
                <a16:creationId xmlns:a16="http://schemas.microsoft.com/office/drawing/2014/main" id="{8DE26FAC-CCAB-45D4-9051-4FD6F8174E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5" y="19953"/>
            <a:ext cx="9523591" cy="681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598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92158C3F-EBBF-47EE-8324-C477D95720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382" y="66040"/>
            <a:ext cx="9309235" cy="67259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872F09-3083-4525-B447-A674CCE4EF6D}"/>
              </a:ext>
            </a:extLst>
          </p:cNvPr>
          <p:cNvSpPr txBox="1"/>
          <p:nvPr/>
        </p:nvSpPr>
        <p:spPr>
          <a:xfrm>
            <a:off x="4160519" y="5618480"/>
            <a:ext cx="387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SLEEP</a:t>
            </a:r>
          </a:p>
        </p:txBody>
      </p:sp>
    </p:spTree>
    <p:extLst>
      <p:ext uri="{BB962C8B-B14F-4D97-AF65-F5344CB8AC3E}">
        <p14:creationId xmlns:p14="http://schemas.microsoft.com/office/powerpoint/2010/main" val="401982466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15470313407D4CB6B325C310B7960B" ma:contentTypeVersion="13" ma:contentTypeDescription="Create a new document." ma:contentTypeScope="" ma:versionID="07181e8c2b3ffa45462ec2d8637d1790">
  <xsd:schema xmlns:xsd="http://www.w3.org/2001/XMLSchema" xmlns:xs="http://www.w3.org/2001/XMLSchema" xmlns:p="http://schemas.microsoft.com/office/2006/metadata/properties" xmlns:ns2="95354085-702c-4826-a6b0-b41ca51781ca" xmlns:ns3="9f954a46-ab4f-4ef1-b72b-8f7e89c4546f" targetNamespace="http://schemas.microsoft.com/office/2006/metadata/properties" ma:root="true" ma:fieldsID="528889e560fe6e77f51155ddb25710e7" ns2:_="" ns3:_="">
    <xsd:import namespace="95354085-702c-4826-a6b0-b41ca51781ca"/>
    <xsd:import namespace="9f954a46-ab4f-4ef1-b72b-8f7e89c454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354085-702c-4826-a6b0-b41ca51781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4a46-ab4f-4ef1-b72b-8f7e89c4546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1613AD0-CC22-4A9C-A280-7AAC2298C2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354085-702c-4826-a6b0-b41ca51781ca"/>
    <ds:schemaRef ds:uri="9f954a46-ab4f-4ef1-b72b-8f7e89c454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8DC3B0F-4AFE-4795-A8CA-2C265557DB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F6443A-B883-4268-A589-93FB5B9E876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477</TotalTime>
  <Words>1438</Words>
  <Application>Microsoft Office PowerPoint</Application>
  <PresentationFormat>Widescreen</PresentationFormat>
  <Paragraphs>105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Gill Sans MT</vt:lpstr>
      <vt:lpstr>Rockwell</vt:lpstr>
      <vt:lpstr>Segoe UI Symbol</vt:lpstr>
      <vt:lpstr>Wingdings</vt:lpstr>
      <vt:lpstr>Atlas</vt:lpstr>
      <vt:lpstr>Talk About: Academic Success</vt:lpstr>
      <vt:lpstr>Overview</vt:lpstr>
      <vt:lpstr>ERC Services</vt:lpstr>
      <vt:lpstr>Where to Find Us</vt:lpstr>
      <vt:lpstr>Time Management and Community Involvement</vt:lpstr>
      <vt:lpstr>24 Hour Time Grid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Semester  at a Glance</vt:lpstr>
      <vt:lpstr>Semester  at a Glance</vt:lpstr>
      <vt:lpstr>Community Involvement</vt:lpstr>
      <vt:lpstr>International Peer Mentors</vt:lpstr>
      <vt:lpstr>Establishing Relationships with Professors</vt:lpstr>
      <vt:lpstr>International Peer Mentors</vt:lpstr>
      <vt:lpstr>Academic Peer Support</vt:lpstr>
      <vt:lpstr>International Peer Mentors</vt:lpstr>
      <vt:lpstr>Breakout Rooms</vt:lpstr>
      <vt:lpstr>BU First Class and Compass</vt:lpstr>
      <vt:lpstr>Q &amp; A</vt:lpstr>
      <vt:lpstr>References</vt:lpstr>
      <vt:lpstr>References </vt:lpstr>
      <vt:lpstr>References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Talk About: Academic Success</dc:title>
  <dc:creator>Pelletier, Jacqueline Kaye</dc:creator>
  <cp:lastModifiedBy>Turcotte, Kamelia D</cp:lastModifiedBy>
  <cp:revision>3</cp:revision>
  <dcterms:created xsi:type="dcterms:W3CDTF">2021-08-16T18:44:28Z</dcterms:created>
  <dcterms:modified xsi:type="dcterms:W3CDTF">2021-09-21T18:59:54Z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0x0101001315470313407D4CB6B325C310B7960B</vt:lpwstr>
  </property>
</Properties>
</file>