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1" r:id="rId3"/>
    <p:sldId id="279" r:id="rId4"/>
    <p:sldId id="272" r:id="rId5"/>
    <p:sldId id="264" r:id="rId6"/>
    <p:sldId id="282" r:id="rId7"/>
    <p:sldId id="281" r:id="rId8"/>
    <p:sldId id="280" r:id="rId9"/>
    <p:sldId id="28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92" d="100"/>
          <a:sy n="92" d="100"/>
        </p:scale>
        <p:origin x="208" y="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7078FB-1BC8-4DBC-BF32-B1C153EC5B4A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3AA20B-C264-4FEB-B74F-67A603627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83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9D2BE1-8BA5-4BE6-B434-39D8FA7F91BC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5919D5-0C80-452F-9E94-86F797BEC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8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4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9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2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3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9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8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1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9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6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4C3BF-8B40-445C-8E6F-3AB6497886F8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E096-8DD0-4B1C-A3A4-A7EA8C165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8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Africans Resist Colonialism: The Mau Mau Story</a:t>
            </a:r>
            <a:endParaRPr lang="en-US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Breeanna Elliott</a:t>
            </a:r>
          </a:p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NERC </a:t>
            </a:r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2016</a:t>
            </a:r>
          </a:p>
          <a:p>
            <a:endParaRPr lang="en-US" dirty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​</a:t>
            </a:r>
            <a:r>
              <a:rPr lang="en-US" b="1" i="1" dirty="0" err="1">
                <a:latin typeface="Times New Roman" charset="0"/>
                <a:ea typeface="Times New Roman" charset="0"/>
                <a:cs typeface="Times New Roman" charset="0"/>
              </a:rPr>
              <a:t>Mzungu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i="1" dirty="0" err="1">
                <a:latin typeface="Times New Roman" charset="0"/>
                <a:ea typeface="Times New Roman" charset="0"/>
                <a:cs typeface="Times New Roman" charset="0"/>
              </a:rPr>
              <a:t>Arudi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i="1" dirty="0" err="1">
                <a:latin typeface="Times New Roman" charset="0"/>
                <a:ea typeface="Times New Roman" charset="0"/>
                <a:cs typeface="Times New Roman" charset="0"/>
              </a:rPr>
              <a:t>Ulaya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b="1" i="1" dirty="0" err="1" smtClean="0">
                <a:latin typeface="Times New Roman" charset="0"/>
                <a:ea typeface="Times New Roman" charset="0"/>
                <a:cs typeface="Times New Roman" charset="0"/>
              </a:rPr>
              <a:t>Mwafrika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​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​</a:t>
            </a:r>
            <a:r>
              <a:rPr lang="en-US" b="1" i="1" dirty="0" err="1">
                <a:latin typeface="Times New Roman" charset="0"/>
                <a:ea typeface="Times New Roman" charset="0"/>
                <a:cs typeface="Times New Roman" charset="0"/>
              </a:rPr>
              <a:t>Apate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b="1" i="1" dirty="0" err="1">
                <a:latin typeface="Times New Roman" charset="0"/>
                <a:ea typeface="Times New Roman" charset="0"/>
                <a:cs typeface="Times New Roman" charset="0"/>
              </a:rPr>
              <a:t>Uhuru</a:t>
            </a:r>
            <a:r>
              <a:rPr lang="en-US" b="1" i="1" dirty="0">
                <a:latin typeface="Times New Roman" charset="0"/>
                <a:ea typeface="Times New Roman" charset="0"/>
                <a:cs typeface="Times New Roman" charset="0"/>
              </a:rPr>
              <a:t>”</a:t>
            </a:r>
            <a:endParaRPr lang="en-US" b="1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7491" y="64285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491" y="781482"/>
            <a:ext cx="7434943" cy="1093561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latin typeface="Arial Narrow" panose="020B0606020202030204" pitchFamily="34" charset="0"/>
              </a:rPr>
              <a:t>The Rise of Anti-Imperialism</a:t>
            </a:r>
            <a:endParaRPr lang="en-US" sz="54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" y="2577193"/>
            <a:ext cx="11930908" cy="415611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 smtClean="0">
                <a:latin typeface="Arial Narrow" charset="0"/>
                <a:ea typeface="Arial Narrow" charset="0"/>
                <a:cs typeface="Arial Narrow" charset="0"/>
              </a:rPr>
              <a:t>Most colonies had an African elite who had a European education </a:t>
            </a:r>
            <a:r>
              <a:rPr lang="en-US" sz="3200" dirty="0" smtClean="0">
                <a:latin typeface="Arial Narrow" charset="0"/>
                <a:ea typeface="Arial Narrow" charset="0"/>
                <a:cs typeface="Arial Narrow" charset="0"/>
                <a:sym typeface="Wingdings" panose="05000000000000000000" pitchFamily="2" charset="2"/>
              </a:rPr>
              <a:t> initially supportive of mother country but later became leaders of independence</a:t>
            </a:r>
            <a:endParaRPr lang="en-US" sz="3200" dirty="0" smtClean="0">
              <a:latin typeface="Arial Narrow" charset="0"/>
              <a:ea typeface="Arial Narrow" charset="0"/>
              <a:cs typeface="Arial Narrow" charset="0"/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During the world wars, the colonies were needed to provide resources (foodstuffs) </a:t>
            </a:r>
            <a:r>
              <a:rPr lang="en-US" sz="3200" b="1" u="sng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AND</a:t>
            </a:r>
            <a:r>
              <a:rPr lang="en-US" sz="32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 soldiers</a:t>
            </a:r>
          </a:p>
          <a:p>
            <a:pPr>
              <a:buFontTx/>
              <a:buChar char="-"/>
            </a:pPr>
            <a:r>
              <a:rPr lang="en-US" sz="3200" dirty="0" smtClean="0">
                <a:latin typeface="Arial Narrow" charset="0"/>
                <a:ea typeface="Arial Narrow" charset="0"/>
                <a:cs typeface="Arial Narrow" charset="0"/>
              </a:rPr>
              <a:t>European powers promised reforms (and greater independence) for colonies if they helped the mother country</a:t>
            </a:r>
          </a:p>
          <a:p>
            <a:pPr>
              <a:buFontTx/>
              <a:buChar char="-"/>
            </a:pPr>
            <a:r>
              <a:rPr lang="en-US" sz="32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The reforms never came and after the Great Depression, the colonies were given no assistance or aid </a:t>
            </a:r>
            <a:r>
              <a:rPr lang="en-US" sz="32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  <a:sym typeface="Wingdings" panose="05000000000000000000" pitchFamily="2" charset="2"/>
              </a:rPr>
              <a:t> led to resistance</a:t>
            </a:r>
            <a:endParaRPr lang="en-US" sz="3200" b="1" u="sng" dirty="0">
              <a:solidFill>
                <a:srgbClr val="00B050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028" name="Picture 4" descr="https://revolutionology.files.wordpress.com/2011/04/lt5-fis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6" t="8242" r="19037" b="16483"/>
          <a:stretch/>
        </p:blipFill>
        <p:spPr bwMode="auto">
          <a:xfrm>
            <a:off x="9085778" y="215487"/>
            <a:ext cx="2318657" cy="223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58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291" y="517378"/>
            <a:ext cx="8458200" cy="92334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Africa is a Continent: Highlighting Kenya</a:t>
            </a:r>
            <a:endParaRPr lang="en-US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4" name="Picture 16" descr="kenya-kids-map-ga.gif (470×300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81" y="1971602"/>
            <a:ext cx="6461555" cy="412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7936" y="1833197"/>
            <a:ext cx="5201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latin typeface="Arial Narrow" charset="0"/>
                <a:ea typeface="Arial Narrow" charset="0"/>
                <a:cs typeface="Arial Narrow" charset="0"/>
              </a:rPr>
              <a:t>British established the East Africa Protectorate in 1895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latin typeface="Arial Narrow" charset="0"/>
                <a:ea typeface="Arial Narrow" charset="0"/>
                <a:cs typeface="Arial Narrow" charset="0"/>
              </a:rPr>
              <a:t>Considered as a settler colony – white settlers took the best land for their own and moved native groups to reserves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latin typeface="Arial Narrow" charset="0"/>
                <a:ea typeface="Arial Narrow" charset="0"/>
                <a:cs typeface="Arial Narrow" charset="0"/>
              </a:rPr>
              <a:t>In 1920, it became known as the Kenya Colony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latin typeface="Arial Narrow" charset="0"/>
                <a:ea typeface="Arial Narrow" charset="0"/>
                <a:cs typeface="Arial Narrow" charset="0"/>
              </a:rPr>
              <a:t>Kenya received its independence in 1963</a:t>
            </a:r>
            <a:endParaRPr lang="en-US" sz="28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7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376" y="495521"/>
            <a:ext cx="5383306" cy="107371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Mau </a:t>
            </a:r>
            <a:r>
              <a:rPr lang="en-US" dirty="0" err="1" smtClean="0">
                <a:latin typeface="Arial Narrow" panose="020B0606020202030204" pitchFamily="34" charset="0"/>
              </a:rPr>
              <a:t>Mau</a:t>
            </a:r>
            <a:r>
              <a:rPr lang="en-US" dirty="0" smtClean="0">
                <a:latin typeface="Arial Narrow" panose="020B0606020202030204" pitchFamily="34" charset="0"/>
              </a:rPr>
              <a:t> Uprising - Review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3" y="1358152"/>
            <a:ext cx="11873753" cy="5392271"/>
          </a:xfrm>
        </p:spPr>
        <p:txBody>
          <a:bodyPr>
            <a:normAutofit/>
          </a:bodyPr>
          <a:lstStyle/>
          <a:p>
            <a:endParaRPr lang="en-US" sz="3000" dirty="0">
              <a:latin typeface="Arial Narrow" panose="020B0606020202030204" pitchFamily="34" charset="0"/>
            </a:endParaRPr>
          </a:p>
          <a:p>
            <a:r>
              <a:rPr lang="en-US" sz="3500" dirty="0" smtClean="0">
                <a:latin typeface="Arial Narrow" panose="020B0606020202030204" pitchFamily="34" charset="0"/>
              </a:rPr>
              <a:t>Initiated by an ethnic group known as the Kikuyu but grew to include many different ethnic groups in Kenya </a:t>
            </a:r>
          </a:p>
          <a:p>
            <a:r>
              <a:rPr lang="en-US" sz="3500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Biggest frustration: LAND </a:t>
            </a:r>
            <a:r>
              <a:rPr lang="en-US" sz="3500" dirty="0" smtClean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supposedly “vacant” land was taken over by the British settlers </a:t>
            </a:r>
          </a:p>
          <a:p>
            <a:r>
              <a:rPr lang="en-US" sz="3500" dirty="0" smtClean="0">
                <a:latin typeface="Arial Narrow" panose="020B0606020202030204" pitchFamily="34" charset="0"/>
                <a:sym typeface="Wingdings" panose="05000000000000000000" pitchFamily="2" charset="2"/>
              </a:rPr>
              <a:t>Africans, especially the Kikuyu who traditionally occupied the most fertile lands, were forcibly removed and placed in resource-poor areas</a:t>
            </a:r>
          </a:p>
          <a:p>
            <a:r>
              <a:rPr lang="en-US" sz="3500" dirty="0" smtClean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Initial attempts at peaceful negotiations failed  resistance became violent as British resorted to detention camps and the Mau </a:t>
            </a:r>
            <a:r>
              <a:rPr lang="en-US" sz="3500" dirty="0" err="1" smtClean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Mau</a:t>
            </a:r>
            <a:r>
              <a:rPr lang="en-US" sz="3500" dirty="0" smtClean="0">
                <a:solidFill>
                  <a:srgbClr val="00B05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became a mythical source of inspiration to many Kenyans </a:t>
            </a:r>
            <a:endParaRPr lang="en-US" sz="3500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67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70" y="4577051"/>
            <a:ext cx="5234332" cy="153294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The Mau </a:t>
            </a:r>
            <a:r>
              <a:rPr lang="en-US" dirty="0" err="1" smtClean="0">
                <a:latin typeface="Arial Narrow" panose="020B0606020202030204" pitchFamily="34" charset="0"/>
              </a:rPr>
              <a:t>Mau</a:t>
            </a:r>
            <a:r>
              <a:rPr lang="en-US" dirty="0" smtClean="0">
                <a:latin typeface="Arial Narrow" panose="020B0606020202030204" pitchFamily="34" charset="0"/>
              </a:rPr>
              <a:t> Rebellion (1953-56): A Case Study 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2052" name="Picture 4" descr="http://media-2.web.britannica.com/eb-media/13/67813-004-8CB0DAB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672" y="2369126"/>
            <a:ext cx="6250328" cy="448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peaceandjustice.org.uk/wp-content/uploads/2013/06/ma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07196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9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718" y="309707"/>
            <a:ext cx="7280564" cy="951057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Resistance – An Ongoing Struggle</a:t>
            </a:r>
            <a:endParaRPr lang="en-US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718" y="1427018"/>
            <a:ext cx="11090564" cy="527858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 Narrow" charset="0"/>
                <a:ea typeface="Arial Narrow" charset="0"/>
                <a:cs typeface="Arial Narrow" charset="0"/>
              </a:rPr>
              <a:t>In the 1940s – members of the Kikuyu, </a:t>
            </a:r>
            <a:r>
              <a:rPr lang="en-US" sz="3200" dirty="0" err="1" smtClean="0">
                <a:latin typeface="Arial Narrow" charset="0"/>
                <a:ea typeface="Arial Narrow" charset="0"/>
                <a:cs typeface="Arial Narrow" charset="0"/>
              </a:rPr>
              <a:t>Embu</a:t>
            </a:r>
            <a:r>
              <a:rPr lang="en-US" sz="3200" dirty="0" smtClean="0">
                <a:latin typeface="Arial Narrow" charset="0"/>
                <a:ea typeface="Arial Narrow" charset="0"/>
                <a:cs typeface="Arial Narrow" charset="0"/>
              </a:rPr>
              <a:t>, </a:t>
            </a:r>
            <a:r>
              <a:rPr lang="en-US" sz="3200" dirty="0" err="1" smtClean="0">
                <a:latin typeface="Arial Narrow" charset="0"/>
                <a:ea typeface="Arial Narrow" charset="0"/>
                <a:cs typeface="Arial Narrow" charset="0"/>
              </a:rPr>
              <a:t>Meru</a:t>
            </a:r>
            <a:r>
              <a:rPr lang="en-US" sz="3200" dirty="0" smtClean="0">
                <a:latin typeface="Arial Narrow" charset="0"/>
                <a:ea typeface="Arial Narrow" charset="0"/>
                <a:cs typeface="Arial Narrow" charset="0"/>
              </a:rPr>
              <a:t>, and Kamba tribes took oaths to fight for freedom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Increasing British concern about the resistance led them to jail </a:t>
            </a:r>
            <a:r>
              <a:rPr lang="en-US" sz="3200" dirty="0" err="1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Jomo</a:t>
            </a:r>
            <a:r>
              <a:rPr lang="en-US" sz="32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 Kenyatta (future 1</a:t>
            </a:r>
            <a:r>
              <a:rPr lang="en-US" sz="3200" baseline="300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st</a:t>
            </a:r>
            <a:r>
              <a:rPr lang="en-US" sz="32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 president of Kenya) as a leader of the Mau Mau in 1953.</a:t>
            </a:r>
          </a:p>
          <a:p>
            <a:r>
              <a:rPr lang="en-US" sz="3200" dirty="0" smtClean="0">
                <a:latin typeface="Arial Narrow" charset="0"/>
                <a:ea typeface="Arial Narrow" charset="0"/>
                <a:cs typeface="Arial Narrow" charset="0"/>
              </a:rPr>
              <a:t>Led to a state of emergency being declared – Oct 1952 – Dec 1959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Officially, the number of rebels killed included 11,000, including 1,090 hangings. The Kenya Human Rights Commission says </a:t>
            </a:r>
            <a:r>
              <a:rPr lang="en-US" sz="3200" dirty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90,000 Kenyans were executed, tortured or maimed during the crackdown, and 160,000 were detained in appalling conditions.</a:t>
            </a:r>
            <a:r>
              <a:rPr lang="en-US" sz="32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</a:p>
          <a:p>
            <a:r>
              <a:rPr lang="en-US" sz="3200" dirty="0" smtClean="0">
                <a:latin typeface="Arial Narrow" charset="0"/>
                <a:ea typeface="Arial Narrow" charset="0"/>
                <a:cs typeface="Arial Narrow" charset="0"/>
              </a:rPr>
              <a:t>Only 32 white settlers were killed. </a:t>
            </a:r>
            <a:endParaRPr lang="en-US" sz="32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-MAU-MAU-facebook.jpg (1536×1213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809" y="1805175"/>
            <a:ext cx="6288781" cy="496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http://news.bbcimg.co.uk/media/images/54199000/jpg/_54199214_00753812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30"/>
          <a:stretch/>
        </p:blipFill>
        <p:spPr bwMode="auto">
          <a:xfrm>
            <a:off x="277091" y="185233"/>
            <a:ext cx="5519718" cy="410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88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farm3.static.flickr.com/2037/2276831347_c99faa4bb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/>
          <a:stretch/>
        </p:blipFill>
        <p:spPr bwMode="auto">
          <a:xfrm>
            <a:off x="603116" y="245149"/>
            <a:ext cx="5254307" cy="634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http://media.tumblr.com/tumblr_ltbhg9kgGH1qjq2w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389" y="245149"/>
            <a:ext cx="4505037" cy="647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50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1137" y="420542"/>
            <a:ext cx="7169726" cy="89563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Narrow" charset="0"/>
                <a:ea typeface="Arial Narrow" charset="0"/>
                <a:cs typeface="Arial Narrow" charset="0"/>
              </a:rPr>
              <a:t>Impact of the Resistance </a:t>
            </a:r>
            <a:r>
              <a:rPr lang="en-US" smtClean="0">
                <a:latin typeface="Arial Narrow" charset="0"/>
                <a:ea typeface="Arial Narrow" charset="0"/>
                <a:cs typeface="Arial Narrow" charset="0"/>
              </a:rPr>
              <a:t>- Legacies </a:t>
            </a:r>
            <a:endParaRPr lang="en-US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82" y="1690255"/>
            <a:ext cx="11159836" cy="45559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Undoubtedly the Mau Mau rebellion contributed to the expediency of Kenyan independence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rial Narrow" charset="0"/>
                <a:ea typeface="Arial Narrow" charset="0"/>
                <a:cs typeface="Arial Narrow" charset="0"/>
              </a:rPr>
              <a:t>2013 - legal suit against the British government on behalf of the Mau Mau survivors </a:t>
            </a:r>
            <a:r>
              <a:rPr lang="en-US" sz="3600" dirty="0" smtClean="0">
                <a:latin typeface="Arial Narrow" charset="0"/>
                <a:ea typeface="Arial Narrow" charset="0"/>
                <a:cs typeface="Arial Narrow" charset="0"/>
                <a:sym typeface="Wingdings"/>
              </a:rPr>
              <a:t> paid out </a:t>
            </a:r>
            <a:r>
              <a:rPr lang="en-US" sz="3600" dirty="0" smtClean="0">
                <a:latin typeface="Arial Narrow" charset="0"/>
                <a:ea typeface="Arial Narrow" charset="0"/>
                <a:cs typeface="Arial Narrow" charset="0"/>
              </a:rPr>
              <a:t>£</a:t>
            </a:r>
            <a:r>
              <a:rPr lang="en-US" sz="3600" dirty="0" smtClean="0">
                <a:latin typeface="Arial Narrow" charset="0"/>
                <a:ea typeface="Arial Narrow" charset="0"/>
                <a:cs typeface="Arial Narrow" charset="0"/>
                <a:sym typeface="Wingdings"/>
              </a:rPr>
              <a:t>19.9m to 5,228 Kenyans who were victims of torture </a:t>
            </a:r>
            <a:r>
              <a:rPr lang="en-US" sz="3600" dirty="0" smtClean="0">
                <a:latin typeface="Arial Narrow" charset="0"/>
                <a:ea typeface="Arial Narrow" charset="0"/>
                <a:cs typeface="Arial Narrow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2016 - new legal suit against the British </a:t>
            </a:r>
            <a:r>
              <a:rPr lang="en-US" sz="3600" dirty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government on behalf </a:t>
            </a:r>
            <a:r>
              <a:rPr lang="en-US" sz="3600" dirty="0" smtClean="0">
                <a:solidFill>
                  <a:srgbClr val="00B050"/>
                </a:solidFill>
                <a:latin typeface="Arial Narrow" charset="0"/>
                <a:ea typeface="Arial Narrow" charset="0"/>
                <a:cs typeface="Arial Narrow" charset="0"/>
              </a:rPr>
              <a:t>of those affected by additional offenses (e.g., false imprisonment, forced labor, interruption to their right to education) </a:t>
            </a:r>
            <a:endParaRPr lang="en-US" sz="3600" dirty="0">
              <a:solidFill>
                <a:srgbClr val="00B050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944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445</Words>
  <Application>Microsoft Macintosh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Narrow</vt:lpstr>
      <vt:lpstr>Calibri</vt:lpstr>
      <vt:lpstr>Calibri Light</vt:lpstr>
      <vt:lpstr>Times New Roman</vt:lpstr>
      <vt:lpstr>Wingdings</vt:lpstr>
      <vt:lpstr>Arial</vt:lpstr>
      <vt:lpstr>Office Theme</vt:lpstr>
      <vt:lpstr>Africans Resist Colonialism: The Mau Mau Story</vt:lpstr>
      <vt:lpstr>The Rise of Anti-Imperialism</vt:lpstr>
      <vt:lpstr>Africa is a Continent: Highlighting Kenya</vt:lpstr>
      <vt:lpstr>Mau Mau Uprising - Review</vt:lpstr>
      <vt:lpstr>The Mau Mau Rebellion (1953-56): A Case Study </vt:lpstr>
      <vt:lpstr>Resistance – An Ongoing Struggle</vt:lpstr>
      <vt:lpstr>PowerPoint Presentation</vt:lpstr>
      <vt:lpstr>PowerPoint Presentation</vt:lpstr>
      <vt:lpstr>Impact of the Resistance - Legacies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Breeanna Elliott</dc:creator>
  <cp:lastModifiedBy>Microsoft Office User</cp:lastModifiedBy>
  <cp:revision>25</cp:revision>
  <cp:lastPrinted>2015-03-09T19:22:46Z</cp:lastPrinted>
  <dcterms:created xsi:type="dcterms:W3CDTF">2015-02-24T15:23:07Z</dcterms:created>
  <dcterms:modified xsi:type="dcterms:W3CDTF">2016-04-01T15:51:08Z</dcterms:modified>
</cp:coreProperties>
</file>