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8" r:id="rId3"/>
    <p:sldId id="265" r:id="rId4"/>
    <p:sldId id="260" r:id="rId5"/>
    <p:sldId id="259" r:id="rId6"/>
    <p:sldId id="261" r:id="rId7"/>
    <p:sldId id="274" r:id="rId8"/>
    <p:sldId id="257" r:id="rId9"/>
    <p:sldId id="310" r:id="rId10"/>
    <p:sldId id="262" r:id="rId11"/>
    <p:sldId id="263" r:id="rId12"/>
    <p:sldId id="267" r:id="rId13"/>
    <p:sldId id="275" r:id="rId14"/>
    <p:sldId id="276" r:id="rId15"/>
    <p:sldId id="266" r:id="rId16"/>
    <p:sldId id="264" r:id="rId17"/>
    <p:sldId id="268" r:id="rId18"/>
    <p:sldId id="271" r:id="rId19"/>
    <p:sldId id="269" r:id="rId20"/>
    <p:sldId id="277" r:id="rId21"/>
    <p:sldId id="270" r:id="rId22"/>
    <p:sldId id="309" r:id="rId23"/>
    <p:sldId id="272" r:id="rId24"/>
    <p:sldId id="278" r:id="rId25"/>
    <p:sldId id="279" r:id="rId26"/>
    <p:sldId id="280" r:id="rId27"/>
    <p:sldId id="302" r:id="rId28"/>
    <p:sldId id="281" r:id="rId29"/>
    <p:sldId id="303" r:id="rId30"/>
    <p:sldId id="311" r:id="rId31"/>
    <p:sldId id="282" r:id="rId32"/>
    <p:sldId id="283" r:id="rId33"/>
    <p:sldId id="284" r:id="rId34"/>
    <p:sldId id="312" r:id="rId35"/>
    <p:sldId id="285" r:id="rId36"/>
    <p:sldId id="304" r:id="rId37"/>
    <p:sldId id="308" r:id="rId38"/>
    <p:sldId id="305" r:id="rId39"/>
    <p:sldId id="306" r:id="rId40"/>
    <p:sldId id="307" r:id="rId41"/>
    <p:sldId id="286" r:id="rId42"/>
    <p:sldId id="287" r:id="rId43"/>
    <p:sldId id="288" r:id="rId44"/>
    <p:sldId id="289" r:id="rId45"/>
    <p:sldId id="291" r:id="rId46"/>
    <p:sldId id="290" r:id="rId47"/>
    <p:sldId id="29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a:srgbClr val="99FF99"/>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6" autoAdjust="0"/>
    <p:restoredTop sz="94660"/>
  </p:normalViewPr>
  <p:slideViewPr>
    <p:cSldViewPr>
      <p:cViewPr>
        <p:scale>
          <a:sx n="90" d="100"/>
          <a:sy n="90" d="100"/>
        </p:scale>
        <p:origin x="-1038" y="-4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662510-E037-421D-960F-6E17C92BCF96}" type="datetimeFigureOut">
              <a:rPr lang="en-US" smtClean="0"/>
              <a:t>2/12/2016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E9746A-E58B-4A59-9CFC-7BF0D9AAD54F}" type="slidenum">
              <a:rPr lang="en-US" smtClean="0"/>
              <a:t>‹#›</a:t>
            </a:fld>
            <a:endParaRPr lang="en-US"/>
          </a:p>
        </p:txBody>
      </p:sp>
    </p:spTree>
    <p:extLst>
      <p:ext uri="{BB962C8B-B14F-4D97-AF65-F5344CB8AC3E}">
        <p14:creationId xmlns:p14="http://schemas.microsoft.com/office/powerpoint/2010/main" val="193141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E9746A-E58B-4A59-9CFC-7BF0D9AAD54F}"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1D3941-29DF-49F4-9C31-7033CE2CD17C}" type="datetimeFigureOut">
              <a:rPr lang="en-US" smtClean="0"/>
              <a:t>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1D3941-29DF-49F4-9C31-7033CE2CD17C}" type="datetimeFigureOut">
              <a:rPr lang="en-US" smtClean="0"/>
              <a:t>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1D3941-29DF-49F4-9C31-7033CE2CD17C}" type="datetimeFigureOut">
              <a:rPr lang="en-US" smtClean="0"/>
              <a:t>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1D3941-29DF-49F4-9C31-7033CE2CD17C}" type="datetimeFigureOut">
              <a:rPr lang="en-US" smtClean="0"/>
              <a:t>2/12/2016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1D3941-29DF-49F4-9C31-7033CE2CD17C}" type="datetimeFigureOut">
              <a:rPr lang="en-US" smtClean="0"/>
              <a:t>2/12/2016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1D3941-29DF-49F4-9C31-7033CE2CD17C}" type="datetimeFigureOut">
              <a:rPr lang="en-US" smtClean="0"/>
              <a:t>2/12/2016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1D3941-29DF-49F4-9C31-7033CE2CD17C}" type="datetimeFigureOut">
              <a:rPr lang="en-US" smtClean="0"/>
              <a:t>2/12/2016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1D3941-29DF-49F4-9C31-7033CE2CD17C}" type="datetimeFigureOut">
              <a:rPr lang="en-US" smtClean="0"/>
              <a:t>2/12/2016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1D3941-29DF-49F4-9C31-7033CE2CD17C}" type="datetimeFigureOut">
              <a:rPr lang="en-US" smtClean="0"/>
              <a:t>2/12/2016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1D3941-29DF-49F4-9C31-7033CE2CD17C}" type="datetimeFigureOut">
              <a:rPr lang="en-US" smtClean="0"/>
              <a:t>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1D3941-29DF-49F4-9C31-7033CE2CD17C}" type="datetimeFigureOut">
              <a:rPr lang="en-US" smtClean="0"/>
              <a:t>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AAF7F-C242-469E-8E61-B6A71CA35CE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1D3941-29DF-49F4-9C31-7033CE2CD17C}" type="datetimeFigureOut">
              <a:rPr lang="en-US" smtClean="0"/>
              <a:t>2/12/2016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EAAF7F-C242-469E-8E61-B6A71CA35CE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jpeg"/><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oleObject" Target="../embeddings/oleObject3.bin"/><Relationship Id="rId7" Type="http://schemas.openxmlformats.org/officeDocument/2006/relationships/image" Target="../media/image16.gi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5.emf"/><Relationship Id="rId5" Type="http://schemas.openxmlformats.org/officeDocument/2006/relationships/oleObject" Target="../embeddings/oleObject4.bin"/><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2.xml"/><Relationship Id="rId4" Type="http://schemas.openxmlformats.org/officeDocument/2006/relationships/image" Target="../media/image20.gif"/></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3.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4.emf"/></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6.emf"/><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833739" y="457200"/>
            <a:ext cx="5447260" cy="861774"/>
          </a:xfrm>
          <a:prstGeom prst="rect">
            <a:avLst/>
          </a:prstGeom>
          <a:noFill/>
        </p:spPr>
        <p:txBody>
          <a:bodyPr wrap="none" rtlCol="0">
            <a:spAutoFit/>
          </a:bodyPr>
          <a:lstStyle/>
          <a:p>
            <a:pPr algn="ctr"/>
            <a:r>
              <a:rPr lang="en-US" sz="3200" b="1" dirty="0" smtClean="0">
                <a:solidFill>
                  <a:schemeClr val="accent3">
                    <a:lumMod val="20000"/>
                    <a:lumOff val="80000"/>
                  </a:schemeClr>
                </a:solidFill>
              </a:rPr>
              <a:t>Nuclear Magnetic Resonance</a:t>
            </a:r>
          </a:p>
          <a:p>
            <a:pPr algn="ctr"/>
            <a:r>
              <a:rPr lang="en-US" b="1" dirty="0" smtClean="0">
                <a:solidFill>
                  <a:schemeClr val="accent3">
                    <a:lumMod val="20000"/>
                    <a:lumOff val="80000"/>
                  </a:schemeClr>
                </a:solidFill>
              </a:rPr>
              <a:t>Obtaining Good Quality Spectra on the CIC Instruments</a:t>
            </a:r>
            <a:endParaRPr lang="en-US" b="1" dirty="0">
              <a:solidFill>
                <a:schemeClr val="accent3">
                  <a:lumMod val="20000"/>
                  <a:lumOff val="80000"/>
                </a:schemeClr>
              </a:solidFill>
            </a:endParaRPr>
          </a:p>
        </p:txBody>
      </p:sp>
      <p:pic>
        <p:nvPicPr>
          <p:cNvPr id="11266" name="Picture 2" descr="500nmr2"/>
          <p:cNvPicPr>
            <a:picLocks noChangeAspect="1" noChangeArrowheads="1"/>
          </p:cNvPicPr>
          <p:nvPr/>
        </p:nvPicPr>
        <p:blipFill>
          <a:blip r:embed="rId2" cstate="print"/>
          <a:srcRect/>
          <a:stretch>
            <a:fillRect/>
          </a:stretch>
        </p:blipFill>
        <p:spPr bwMode="auto">
          <a:xfrm>
            <a:off x="2703069" y="1676400"/>
            <a:ext cx="3697731" cy="4419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8" name="Picture 8" descr="http://www.chemistry.nmsu.edu/Instrumentation/NMR_300_OverViewSketch.JPG"/>
          <p:cNvPicPr>
            <a:picLocks noChangeAspect="1" noChangeArrowheads="1"/>
          </p:cNvPicPr>
          <p:nvPr/>
        </p:nvPicPr>
        <p:blipFill>
          <a:blip r:embed="rId2" cstate="print"/>
          <a:srcRect/>
          <a:stretch>
            <a:fillRect/>
          </a:stretch>
        </p:blipFill>
        <p:spPr bwMode="auto">
          <a:xfrm>
            <a:off x="66675" y="685800"/>
            <a:ext cx="9001125" cy="54102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p:cNvPicPr>
            <a:picLocks noChangeAspect="1" noChangeArrowheads="1"/>
          </p:cNvPicPr>
          <p:nvPr/>
        </p:nvPicPr>
        <p:blipFill>
          <a:blip r:embed="rId2" cstate="print">
            <a:lum contrast="10000"/>
          </a:blip>
          <a:srcRect l="16539" r="14758" b="8095"/>
          <a:stretch>
            <a:fillRect/>
          </a:stretch>
        </p:blipFill>
        <p:spPr bwMode="auto">
          <a:xfrm>
            <a:off x="1676400" y="1447800"/>
            <a:ext cx="5410200" cy="452328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84238"/>
          </a:xfrm>
        </p:spPr>
        <p:txBody>
          <a:bodyPr>
            <a:normAutofit/>
          </a:bodyPr>
          <a:lstStyle/>
          <a:p>
            <a:r>
              <a:rPr lang="en-US" sz="2800" b="1" dirty="0" smtClean="0">
                <a:solidFill>
                  <a:schemeClr val="accent3">
                    <a:lumMod val="20000"/>
                    <a:lumOff val="80000"/>
                  </a:schemeClr>
                </a:solidFill>
              </a:rPr>
              <a:t>Basic Steps of Running an NMR experiment?</a:t>
            </a:r>
            <a:endParaRPr lang="en-US" sz="2800" b="1" dirty="0">
              <a:solidFill>
                <a:schemeClr val="accent3">
                  <a:lumMod val="20000"/>
                  <a:lumOff val="80000"/>
                </a:schemeClr>
              </a:solidFill>
            </a:endParaRPr>
          </a:p>
        </p:txBody>
      </p:sp>
      <p:sp>
        <p:nvSpPr>
          <p:cNvPr id="4" name="TextBox 3"/>
          <p:cNvSpPr txBox="1"/>
          <p:nvPr/>
        </p:nvSpPr>
        <p:spPr>
          <a:xfrm>
            <a:off x="1447800" y="1066800"/>
            <a:ext cx="6096000" cy="3477875"/>
          </a:xfrm>
          <a:prstGeom prst="rect">
            <a:avLst/>
          </a:prstGeom>
          <a:noFill/>
        </p:spPr>
        <p:txBody>
          <a:bodyPr wrap="square" rtlCol="0">
            <a:spAutoFit/>
          </a:bodyPr>
          <a:lstStyle/>
          <a:p>
            <a:pPr marL="342900" indent="-342900">
              <a:buFont typeface="+mj-lt"/>
              <a:buAutoNum type="arabicPeriod"/>
            </a:pPr>
            <a:r>
              <a:rPr lang="en-US" sz="2000" b="1" dirty="0" smtClean="0">
                <a:solidFill>
                  <a:schemeClr val="accent3">
                    <a:lumMod val="20000"/>
                    <a:lumOff val="80000"/>
                  </a:schemeClr>
                </a:solidFill>
              </a:rPr>
              <a:t>Determining NMR experiment to run</a:t>
            </a:r>
          </a:p>
          <a:p>
            <a:pPr marL="342900" indent="-342900">
              <a:buFont typeface="+mj-lt"/>
              <a:buAutoNum type="arabicPeriod"/>
            </a:pPr>
            <a:endParaRPr lang="en-US" sz="2000" b="1" dirty="0" smtClean="0">
              <a:solidFill>
                <a:schemeClr val="accent3">
                  <a:lumMod val="20000"/>
                  <a:lumOff val="80000"/>
                </a:schemeClr>
              </a:solidFill>
            </a:endParaRPr>
          </a:p>
          <a:p>
            <a:pPr marL="342900" indent="-342900">
              <a:buFont typeface="+mj-lt"/>
              <a:buAutoNum type="arabicPeriod"/>
            </a:pPr>
            <a:r>
              <a:rPr lang="en-US" sz="2000" b="1" dirty="0" smtClean="0">
                <a:solidFill>
                  <a:schemeClr val="accent3">
                    <a:lumMod val="20000"/>
                    <a:lumOff val="80000"/>
                  </a:schemeClr>
                </a:solidFill>
              </a:rPr>
              <a:t>Sample preparation</a:t>
            </a:r>
          </a:p>
          <a:p>
            <a:pPr marL="342900" indent="-342900">
              <a:buFont typeface="+mj-lt"/>
              <a:buAutoNum type="arabicPeriod"/>
            </a:pPr>
            <a:endParaRPr lang="en-US" sz="2000" b="1" dirty="0" smtClean="0">
              <a:solidFill>
                <a:schemeClr val="accent3">
                  <a:lumMod val="20000"/>
                  <a:lumOff val="80000"/>
                </a:schemeClr>
              </a:solidFill>
            </a:endParaRPr>
          </a:p>
          <a:p>
            <a:pPr marL="342900" indent="-342900">
              <a:buFont typeface="+mj-lt"/>
              <a:buAutoNum type="arabicPeriod"/>
            </a:pPr>
            <a:r>
              <a:rPr lang="en-US" sz="2000" b="1" dirty="0" smtClean="0">
                <a:solidFill>
                  <a:schemeClr val="accent3">
                    <a:lumMod val="20000"/>
                    <a:lumOff val="80000"/>
                  </a:schemeClr>
                </a:solidFill>
              </a:rPr>
              <a:t>Tuning</a:t>
            </a:r>
          </a:p>
          <a:p>
            <a:pPr marL="342900" indent="-342900">
              <a:buFont typeface="+mj-lt"/>
              <a:buAutoNum type="arabicPeriod"/>
            </a:pPr>
            <a:endParaRPr lang="en-US" sz="2000" b="1" dirty="0" smtClean="0">
              <a:solidFill>
                <a:schemeClr val="accent3">
                  <a:lumMod val="20000"/>
                  <a:lumOff val="80000"/>
                </a:schemeClr>
              </a:solidFill>
            </a:endParaRPr>
          </a:p>
          <a:p>
            <a:pPr marL="342900" indent="-342900">
              <a:buFont typeface="+mj-lt"/>
              <a:buAutoNum type="arabicPeriod"/>
            </a:pPr>
            <a:r>
              <a:rPr lang="en-US" sz="2000" b="1" dirty="0" smtClean="0">
                <a:solidFill>
                  <a:schemeClr val="accent3">
                    <a:lumMod val="20000"/>
                    <a:lumOff val="80000"/>
                  </a:schemeClr>
                </a:solidFill>
              </a:rPr>
              <a:t>Shimming</a:t>
            </a:r>
          </a:p>
          <a:p>
            <a:pPr marL="342900" indent="-342900">
              <a:buFont typeface="+mj-lt"/>
              <a:buAutoNum type="arabicPeriod"/>
            </a:pPr>
            <a:endParaRPr lang="en-US" sz="2000" b="1" dirty="0" smtClean="0">
              <a:solidFill>
                <a:schemeClr val="accent3">
                  <a:lumMod val="20000"/>
                  <a:lumOff val="80000"/>
                </a:schemeClr>
              </a:solidFill>
            </a:endParaRPr>
          </a:p>
          <a:p>
            <a:pPr marL="342900" indent="-342900">
              <a:buFont typeface="+mj-lt"/>
              <a:buAutoNum type="arabicPeriod"/>
            </a:pPr>
            <a:r>
              <a:rPr lang="en-US" sz="2000" b="1" dirty="0" smtClean="0">
                <a:solidFill>
                  <a:schemeClr val="accent3">
                    <a:lumMod val="20000"/>
                    <a:lumOff val="80000"/>
                  </a:schemeClr>
                </a:solidFill>
              </a:rPr>
              <a:t>Locking</a:t>
            </a:r>
          </a:p>
          <a:p>
            <a:pPr marL="342900" indent="-342900">
              <a:buFont typeface="+mj-lt"/>
              <a:buAutoNum type="arabicPeriod"/>
            </a:pPr>
            <a:endParaRPr lang="en-US" sz="2000" b="1" dirty="0" smtClean="0">
              <a:solidFill>
                <a:schemeClr val="accent3">
                  <a:lumMod val="20000"/>
                  <a:lumOff val="80000"/>
                </a:schemeClr>
              </a:solidFill>
            </a:endParaRPr>
          </a:p>
          <a:p>
            <a:pPr marL="342900" indent="-342900">
              <a:buFont typeface="+mj-lt"/>
              <a:buAutoNum type="arabicPeriod"/>
            </a:pPr>
            <a:r>
              <a:rPr lang="en-US" sz="2000" b="1" dirty="0" smtClean="0">
                <a:solidFill>
                  <a:schemeClr val="accent3">
                    <a:lumMod val="20000"/>
                    <a:lumOff val="80000"/>
                  </a:schemeClr>
                </a:solidFill>
              </a:rPr>
              <a:t>Experiments – Tips and Tricks</a:t>
            </a:r>
            <a:endParaRPr lang="en-US" sz="2000" b="1" dirty="0">
              <a:solidFill>
                <a:schemeClr val="accent3">
                  <a:lumMod val="20000"/>
                  <a:lumOff val="8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24528" y="152400"/>
            <a:ext cx="5748625" cy="954107"/>
          </a:xfrm>
          <a:prstGeom prst="rect">
            <a:avLst/>
          </a:prstGeom>
        </p:spPr>
        <p:txBody>
          <a:bodyPr wrap="none">
            <a:spAutoFit/>
          </a:bodyPr>
          <a:lstStyle/>
          <a:p>
            <a:pPr marL="342900" indent="-342900"/>
            <a:r>
              <a:rPr lang="en-US" sz="2800" b="1" dirty="0" smtClean="0">
                <a:solidFill>
                  <a:schemeClr val="accent3">
                    <a:lumMod val="20000"/>
                    <a:lumOff val="80000"/>
                  </a:schemeClr>
                </a:solidFill>
              </a:rPr>
              <a:t>Determining NMR experiment to run </a:t>
            </a:r>
          </a:p>
          <a:p>
            <a:pPr marL="342900" indent="-342900" algn="ctr"/>
            <a:r>
              <a:rPr lang="en-US" sz="2800" b="1" dirty="0" smtClean="0">
                <a:solidFill>
                  <a:schemeClr val="accent3">
                    <a:lumMod val="20000"/>
                    <a:lumOff val="80000"/>
                  </a:schemeClr>
                </a:solidFill>
              </a:rPr>
              <a:t>and plan appropriately</a:t>
            </a:r>
          </a:p>
        </p:txBody>
      </p:sp>
      <p:graphicFrame>
        <p:nvGraphicFramePr>
          <p:cNvPr id="16389" name="Object 5"/>
          <p:cNvGraphicFramePr>
            <a:graphicFrameLocks noChangeAspect="1"/>
          </p:cNvGraphicFramePr>
          <p:nvPr>
            <p:extLst>
              <p:ext uri="{D42A27DB-BD31-4B8C-83A1-F6EECF244321}">
                <p14:modId xmlns:p14="http://schemas.microsoft.com/office/powerpoint/2010/main" val="3868986230"/>
              </p:ext>
            </p:extLst>
          </p:nvPr>
        </p:nvGraphicFramePr>
        <p:xfrm>
          <a:off x="228600" y="1447800"/>
          <a:ext cx="6376301" cy="4931505"/>
        </p:xfrm>
        <a:graphic>
          <a:graphicData uri="http://schemas.openxmlformats.org/presentationml/2006/ole">
            <mc:AlternateContent xmlns:mc="http://schemas.openxmlformats.org/markup-compatibility/2006">
              <mc:Choice xmlns:v="urn:schemas-microsoft-com:vml" Requires="v">
                <p:oleObj spid="_x0000_s16439" name="CS ChemDraw Drawing" r:id="rId3" imgW="4323540" imgH="3343418" progId="ChemDraw.Document.6.0">
                  <p:embed/>
                </p:oleObj>
              </mc:Choice>
              <mc:Fallback>
                <p:oleObj name="CS ChemDraw Drawing" r:id="rId3" imgW="4323540" imgH="3343418" progId="ChemDraw.Document.6.0">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447800"/>
                        <a:ext cx="6376301" cy="4931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Box 9"/>
          <p:cNvSpPr txBox="1"/>
          <p:nvPr/>
        </p:nvSpPr>
        <p:spPr>
          <a:xfrm>
            <a:off x="304800" y="3200400"/>
            <a:ext cx="877163" cy="400110"/>
          </a:xfrm>
          <a:prstGeom prst="rect">
            <a:avLst/>
          </a:prstGeom>
          <a:noFill/>
        </p:spPr>
        <p:txBody>
          <a:bodyPr wrap="none" rtlCol="0">
            <a:spAutoFit/>
          </a:bodyPr>
          <a:lstStyle/>
          <a:p>
            <a:r>
              <a:rPr lang="en-US" sz="2000" b="1" dirty="0" err="1" smtClean="0">
                <a:solidFill>
                  <a:schemeClr val="accent3">
                    <a:lumMod val="20000"/>
                    <a:lumOff val="80000"/>
                  </a:schemeClr>
                </a:solidFill>
              </a:rPr>
              <a:t>gCOSY</a:t>
            </a:r>
            <a:endParaRPr lang="en-US" sz="2000" b="1" dirty="0">
              <a:solidFill>
                <a:schemeClr val="accent3">
                  <a:lumMod val="20000"/>
                  <a:lumOff val="80000"/>
                </a:schemeClr>
              </a:solidFill>
            </a:endParaRPr>
          </a:p>
        </p:txBody>
      </p:sp>
      <p:sp>
        <p:nvSpPr>
          <p:cNvPr id="11" name="TextBox 10"/>
          <p:cNvSpPr txBox="1"/>
          <p:nvPr/>
        </p:nvSpPr>
        <p:spPr>
          <a:xfrm>
            <a:off x="2895600" y="3276600"/>
            <a:ext cx="1844400" cy="400110"/>
          </a:xfrm>
          <a:prstGeom prst="rect">
            <a:avLst/>
          </a:prstGeom>
          <a:noFill/>
        </p:spPr>
        <p:txBody>
          <a:bodyPr wrap="none" rtlCol="0">
            <a:spAutoFit/>
          </a:bodyPr>
          <a:lstStyle/>
          <a:p>
            <a:r>
              <a:rPr lang="en-US" sz="2000" b="1" dirty="0" err="1" smtClean="0">
                <a:solidFill>
                  <a:schemeClr val="accent3">
                    <a:lumMod val="20000"/>
                    <a:lumOff val="80000"/>
                  </a:schemeClr>
                </a:solidFill>
              </a:rPr>
              <a:t>gHSQC</a:t>
            </a:r>
            <a:r>
              <a:rPr lang="en-US" sz="2000" b="1" dirty="0" smtClean="0">
                <a:solidFill>
                  <a:schemeClr val="accent3">
                    <a:lumMod val="20000"/>
                    <a:lumOff val="80000"/>
                  </a:schemeClr>
                </a:solidFill>
              </a:rPr>
              <a:t>, </a:t>
            </a:r>
            <a:r>
              <a:rPr lang="en-US" sz="2000" b="1" dirty="0" err="1" smtClean="0">
                <a:solidFill>
                  <a:schemeClr val="accent3">
                    <a:lumMod val="20000"/>
                    <a:lumOff val="80000"/>
                  </a:schemeClr>
                </a:solidFill>
              </a:rPr>
              <a:t>gHMQC</a:t>
            </a:r>
            <a:endParaRPr lang="en-US" sz="2000" b="1" dirty="0">
              <a:solidFill>
                <a:schemeClr val="accent3">
                  <a:lumMod val="20000"/>
                  <a:lumOff val="80000"/>
                </a:schemeClr>
              </a:solidFill>
            </a:endParaRPr>
          </a:p>
        </p:txBody>
      </p:sp>
      <p:sp>
        <p:nvSpPr>
          <p:cNvPr id="12" name="TextBox 11"/>
          <p:cNvSpPr txBox="1"/>
          <p:nvPr/>
        </p:nvSpPr>
        <p:spPr>
          <a:xfrm>
            <a:off x="228600" y="5638800"/>
            <a:ext cx="1583254" cy="400110"/>
          </a:xfrm>
          <a:prstGeom prst="rect">
            <a:avLst/>
          </a:prstGeom>
          <a:noFill/>
        </p:spPr>
        <p:txBody>
          <a:bodyPr wrap="none" rtlCol="0">
            <a:spAutoFit/>
          </a:bodyPr>
          <a:lstStyle/>
          <a:p>
            <a:r>
              <a:rPr lang="en-US" sz="2000" b="1" dirty="0" smtClean="0">
                <a:solidFill>
                  <a:schemeClr val="accent3">
                    <a:lumMod val="20000"/>
                    <a:lumOff val="80000"/>
                  </a:schemeClr>
                </a:solidFill>
              </a:rPr>
              <a:t>INADEQUATE</a:t>
            </a:r>
            <a:endParaRPr lang="en-US" sz="2000" b="1" dirty="0">
              <a:solidFill>
                <a:schemeClr val="accent3">
                  <a:lumMod val="20000"/>
                  <a:lumOff val="80000"/>
                </a:schemeClr>
              </a:solidFill>
            </a:endParaRPr>
          </a:p>
        </p:txBody>
      </p:sp>
      <p:sp>
        <p:nvSpPr>
          <p:cNvPr id="13" name="TextBox 12"/>
          <p:cNvSpPr txBox="1"/>
          <p:nvPr/>
        </p:nvSpPr>
        <p:spPr>
          <a:xfrm>
            <a:off x="3657600" y="5791200"/>
            <a:ext cx="971765" cy="400110"/>
          </a:xfrm>
          <a:prstGeom prst="rect">
            <a:avLst/>
          </a:prstGeom>
          <a:noFill/>
        </p:spPr>
        <p:txBody>
          <a:bodyPr wrap="none" rtlCol="0">
            <a:spAutoFit/>
          </a:bodyPr>
          <a:lstStyle/>
          <a:p>
            <a:r>
              <a:rPr lang="en-US" sz="2000" b="1" dirty="0" err="1" smtClean="0">
                <a:solidFill>
                  <a:schemeClr val="accent3">
                    <a:lumMod val="20000"/>
                    <a:lumOff val="80000"/>
                  </a:schemeClr>
                </a:solidFill>
              </a:rPr>
              <a:t>gHMBC</a:t>
            </a:r>
            <a:endParaRPr lang="en-US" sz="2000" b="1" dirty="0">
              <a:solidFill>
                <a:schemeClr val="accent3">
                  <a:lumMod val="20000"/>
                  <a:lumOff val="80000"/>
                </a:schemeClr>
              </a:solidFill>
            </a:endParaRPr>
          </a:p>
        </p:txBody>
      </p:sp>
      <p:sp>
        <p:nvSpPr>
          <p:cNvPr id="2" name="TextBox 1"/>
          <p:cNvSpPr txBox="1"/>
          <p:nvPr/>
        </p:nvSpPr>
        <p:spPr>
          <a:xfrm>
            <a:off x="7467600" y="3200400"/>
            <a:ext cx="1295400" cy="1200329"/>
          </a:xfrm>
          <a:prstGeom prst="rect">
            <a:avLst/>
          </a:prstGeom>
          <a:noFill/>
        </p:spPr>
        <p:txBody>
          <a:bodyPr wrap="square" rtlCol="0">
            <a:spAutoFit/>
          </a:bodyPr>
          <a:lstStyle/>
          <a:p>
            <a:r>
              <a:rPr lang="en-US" dirty="0" smtClean="0">
                <a:solidFill>
                  <a:schemeClr val="bg1"/>
                </a:solidFill>
              </a:rPr>
              <a:t>NOESY</a:t>
            </a:r>
          </a:p>
          <a:p>
            <a:r>
              <a:rPr lang="en-US" dirty="0" smtClean="0">
                <a:solidFill>
                  <a:schemeClr val="bg1"/>
                </a:solidFill>
              </a:rPr>
              <a:t>ROESY</a:t>
            </a:r>
          </a:p>
          <a:p>
            <a:r>
              <a:rPr lang="en-US" dirty="0" smtClean="0">
                <a:solidFill>
                  <a:schemeClr val="bg1"/>
                </a:solidFill>
              </a:rPr>
              <a:t>TOCSY</a:t>
            </a: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71800" y="76200"/>
            <a:ext cx="3128549"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Sample preparation</a:t>
            </a:r>
          </a:p>
        </p:txBody>
      </p:sp>
      <p:sp>
        <p:nvSpPr>
          <p:cNvPr id="5" name="TextBox 4"/>
          <p:cNvSpPr txBox="1"/>
          <p:nvPr/>
        </p:nvSpPr>
        <p:spPr>
          <a:xfrm>
            <a:off x="838200" y="1295400"/>
            <a:ext cx="7467600" cy="3139321"/>
          </a:xfrm>
          <a:prstGeom prst="rect">
            <a:avLst/>
          </a:prstGeom>
          <a:noFill/>
        </p:spPr>
        <p:txBody>
          <a:bodyPr wrap="square" rtlCol="0">
            <a:spAutoFit/>
          </a:bodyPr>
          <a:lstStyle/>
          <a:p>
            <a:pPr marL="342900" indent="-342900">
              <a:buFont typeface="+mj-lt"/>
              <a:buAutoNum type="arabicPeriod"/>
            </a:pPr>
            <a:r>
              <a:rPr lang="en-US" dirty="0" smtClean="0">
                <a:solidFill>
                  <a:schemeClr val="accent3">
                    <a:lumMod val="20000"/>
                    <a:lumOff val="80000"/>
                  </a:schemeClr>
                </a:solidFill>
              </a:rPr>
              <a:t>Sample tubes (5mm x 8”) </a:t>
            </a:r>
          </a:p>
          <a:p>
            <a:pPr marL="1257300" lvl="2" indent="-342900">
              <a:buFont typeface="Arial" pitchFamily="34" charset="0"/>
              <a:buChar char="•"/>
            </a:pPr>
            <a:r>
              <a:rPr lang="en-US" dirty="0" smtClean="0">
                <a:solidFill>
                  <a:schemeClr val="accent3">
                    <a:lumMod val="20000"/>
                    <a:lumOff val="80000"/>
                  </a:schemeClr>
                </a:solidFill>
              </a:rPr>
              <a:t>Never dry NMR tubes in the oven</a:t>
            </a:r>
          </a:p>
          <a:p>
            <a:pPr marL="342900" indent="-342900">
              <a:buFont typeface="+mj-lt"/>
              <a:buAutoNum type="arabicPeriod"/>
            </a:pPr>
            <a:r>
              <a:rPr lang="en-US" dirty="0" smtClean="0">
                <a:solidFill>
                  <a:schemeClr val="accent3">
                    <a:lumMod val="20000"/>
                    <a:lumOff val="80000"/>
                  </a:schemeClr>
                </a:solidFill>
              </a:rPr>
              <a:t>Amount of Sample should be dependant on the experiments you will run , </a:t>
            </a:r>
          </a:p>
          <a:p>
            <a:pPr marL="1257300" lvl="2" indent="-342900">
              <a:buFont typeface="Arial" pitchFamily="34" charset="0"/>
              <a:buChar char="•"/>
            </a:pPr>
            <a:r>
              <a:rPr lang="en-US" baseline="30000" dirty="0" smtClean="0">
                <a:solidFill>
                  <a:schemeClr val="accent3">
                    <a:lumMod val="20000"/>
                    <a:lumOff val="80000"/>
                  </a:schemeClr>
                </a:solidFill>
              </a:rPr>
              <a:t>1</a:t>
            </a:r>
            <a:r>
              <a:rPr lang="en-US" dirty="0" smtClean="0">
                <a:solidFill>
                  <a:schemeClr val="accent3">
                    <a:lumMod val="20000"/>
                    <a:lumOff val="80000"/>
                  </a:schemeClr>
                </a:solidFill>
              </a:rPr>
              <a:t>H NMR -5-20 mg</a:t>
            </a:r>
          </a:p>
          <a:p>
            <a:pPr marL="1257300" lvl="2" indent="-342900">
              <a:buFont typeface="Arial" pitchFamily="34" charset="0"/>
              <a:buChar char="•"/>
            </a:pPr>
            <a:r>
              <a:rPr lang="en-US" baseline="30000" dirty="0" smtClean="0">
                <a:solidFill>
                  <a:schemeClr val="accent3">
                    <a:lumMod val="20000"/>
                    <a:lumOff val="80000"/>
                  </a:schemeClr>
                </a:solidFill>
              </a:rPr>
              <a:t>13</a:t>
            </a:r>
            <a:r>
              <a:rPr lang="en-US" dirty="0" smtClean="0">
                <a:solidFill>
                  <a:schemeClr val="accent3">
                    <a:lumMod val="20000"/>
                    <a:lumOff val="80000"/>
                  </a:schemeClr>
                </a:solidFill>
              </a:rPr>
              <a:t>C NMR &gt;10 mg</a:t>
            </a:r>
          </a:p>
          <a:p>
            <a:pPr marL="1257300" lvl="2" indent="-342900">
              <a:buFont typeface="Arial" pitchFamily="34" charset="0"/>
              <a:buChar char="•"/>
            </a:pPr>
            <a:r>
              <a:rPr lang="en-US" dirty="0" smtClean="0">
                <a:solidFill>
                  <a:schemeClr val="accent3">
                    <a:lumMod val="20000"/>
                    <a:lumOff val="80000"/>
                  </a:schemeClr>
                </a:solidFill>
              </a:rPr>
              <a:t>Inverse detected experiments , 2D &gt;10 mg</a:t>
            </a:r>
          </a:p>
          <a:p>
            <a:pPr marL="342900" indent="-342900">
              <a:buFont typeface="+mj-lt"/>
              <a:buAutoNum type="arabicPeriod"/>
            </a:pPr>
            <a:r>
              <a:rPr lang="en-US" dirty="0" smtClean="0">
                <a:solidFill>
                  <a:schemeClr val="accent3">
                    <a:lumMod val="20000"/>
                    <a:lumOff val="80000"/>
                  </a:schemeClr>
                </a:solidFill>
              </a:rPr>
              <a:t>Samples should be  soluble in solvent and filtering is highly recommended</a:t>
            </a:r>
          </a:p>
          <a:p>
            <a:pPr marL="342900" indent="-342900">
              <a:buFont typeface="+mj-lt"/>
              <a:buAutoNum type="arabicPeriod"/>
            </a:pPr>
            <a:r>
              <a:rPr lang="en-US" dirty="0" smtClean="0">
                <a:solidFill>
                  <a:schemeClr val="accent3">
                    <a:lumMod val="20000"/>
                    <a:lumOff val="80000"/>
                  </a:schemeClr>
                </a:solidFill>
              </a:rPr>
              <a:t>Sample volume should be close to 700uL (0.75ml), </a:t>
            </a:r>
            <a:r>
              <a:rPr lang="en-US" dirty="0">
                <a:solidFill>
                  <a:schemeClr val="accent3">
                    <a:lumMod val="20000"/>
                    <a:lumOff val="80000"/>
                  </a:schemeClr>
                </a:solidFill>
              </a:rPr>
              <a:t>You can </a:t>
            </a:r>
            <a:r>
              <a:rPr lang="en-US" dirty="0" smtClean="0">
                <a:solidFill>
                  <a:schemeClr val="accent3">
                    <a:lumMod val="20000"/>
                    <a:lumOff val="80000"/>
                  </a:schemeClr>
                </a:solidFill>
              </a:rPr>
              <a:t>use </a:t>
            </a:r>
            <a:r>
              <a:rPr lang="en-US" dirty="0">
                <a:solidFill>
                  <a:schemeClr val="accent3">
                    <a:lumMod val="20000"/>
                    <a:lumOff val="80000"/>
                  </a:schemeClr>
                </a:solidFill>
              </a:rPr>
              <a:t>less solvent, as long as you are within the </a:t>
            </a:r>
            <a:r>
              <a:rPr lang="en-US">
                <a:solidFill>
                  <a:schemeClr val="accent3">
                    <a:lumMod val="20000"/>
                    <a:lumOff val="80000"/>
                  </a:schemeClr>
                </a:solidFill>
              </a:rPr>
              <a:t>sample </a:t>
            </a:r>
            <a:r>
              <a:rPr lang="en-US" smtClean="0">
                <a:solidFill>
                  <a:schemeClr val="accent3">
                    <a:lumMod val="20000"/>
                    <a:lumOff val="80000"/>
                  </a:schemeClr>
                </a:solidFill>
              </a:rPr>
              <a:t>gauge </a:t>
            </a:r>
            <a:r>
              <a:rPr lang="en-US" dirty="0">
                <a:solidFill>
                  <a:schemeClr val="accent3">
                    <a:lumMod val="20000"/>
                    <a:lumOff val="80000"/>
                  </a:schemeClr>
                </a:solidFill>
              </a:rPr>
              <a:t>depth </a:t>
            </a:r>
            <a:r>
              <a:rPr lang="en-US" dirty="0" smtClean="0">
                <a:solidFill>
                  <a:schemeClr val="accent3">
                    <a:lumMod val="20000"/>
                    <a:lumOff val="80000"/>
                  </a:schemeClr>
                </a:solidFill>
              </a:rPr>
              <a:t>requirements –gradient shimming wont be great – be prepared to manually shim. </a:t>
            </a:r>
          </a:p>
          <a:p>
            <a:pPr marL="342900" indent="-342900">
              <a:buFont typeface="+mj-lt"/>
              <a:buAutoNum type="arabicPeriod"/>
            </a:pPr>
            <a:r>
              <a:rPr lang="en-US" dirty="0" smtClean="0">
                <a:solidFill>
                  <a:schemeClr val="accent3">
                    <a:lumMod val="20000"/>
                    <a:lumOff val="80000"/>
                  </a:schemeClr>
                </a:solidFill>
              </a:rPr>
              <a:t>Use sample depth gauge to properly align the sample in probe</a:t>
            </a:r>
            <a:endParaRPr lang="en-US" dirty="0">
              <a:solidFill>
                <a:schemeClr val="accent3">
                  <a:lumMod val="20000"/>
                  <a:lumOff val="8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71800" y="76200"/>
            <a:ext cx="3128549"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Sample preparation</a:t>
            </a:r>
          </a:p>
        </p:txBody>
      </p:sp>
      <p:graphicFrame>
        <p:nvGraphicFramePr>
          <p:cNvPr id="5" name="Object 5"/>
          <p:cNvGraphicFramePr>
            <a:graphicFrameLocks noChangeAspect="1"/>
          </p:cNvGraphicFramePr>
          <p:nvPr>
            <p:extLst>
              <p:ext uri="{D42A27DB-BD31-4B8C-83A1-F6EECF244321}">
                <p14:modId xmlns:p14="http://schemas.microsoft.com/office/powerpoint/2010/main" val="119624256"/>
              </p:ext>
            </p:extLst>
          </p:nvPr>
        </p:nvGraphicFramePr>
        <p:xfrm>
          <a:off x="1143000" y="3579174"/>
          <a:ext cx="5105400" cy="3050226"/>
        </p:xfrm>
        <a:graphic>
          <a:graphicData uri="http://schemas.openxmlformats.org/presentationml/2006/ole">
            <mc:AlternateContent xmlns:mc="http://schemas.openxmlformats.org/markup-compatibility/2006">
              <mc:Choice xmlns:v="urn:schemas-microsoft-com:vml" Requires="v">
                <p:oleObj spid="_x0000_s31786" name="CS ChemDraw Drawing" r:id="rId3" imgW="3044381" imgH="2176272" progId="ChemDraw.Document.6.0">
                  <p:embed/>
                </p:oleObj>
              </mc:Choice>
              <mc:Fallback>
                <p:oleObj name="CS ChemDraw Drawing" r:id="rId3" imgW="3044381" imgH="2176272" progId="ChemDraw.Document.6.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579174"/>
                        <a:ext cx="5105400" cy="305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6" name="Straight Connector 5"/>
          <p:cNvCxnSpPr/>
          <p:nvPr/>
        </p:nvCxnSpPr>
        <p:spPr>
          <a:xfrm rot="5400000">
            <a:off x="1104900" y="4381500"/>
            <a:ext cx="533400" cy="0"/>
          </a:xfrm>
          <a:prstGeom prst="line">
            <a:avLst/>
          </a:prstGeom>
          <a:ln w="38100">
            <a:solidFill>
              <a:srgbClr val="FFFF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1104900" y="6210300"/>
            <a:ext cx="533400" cy="0"/>
          </a:xfrm>
          <a:prstGeom prst="line">
            <a:avLst/>
          </a:prstGeom>
          <a:ln w="38100">
            <a:solidFill>
              <a:srgbClr val="FFFF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52400" y="4114800"/>
            <a:ext cx="1163780" cy="523220"/>
          </a:xfrm>
          <a:prstGeom prst="rect">
            <a:avLst/>
          </a:prstGeom>
          <a:noFill/>
        </p:spPr>
        <p:txBody>
          <a:bodyPr wrap="none" rtlCol="0">
            <a:spAutoFit/>
          </a:bodyPr>
          <a:lstStyle/>
          <a:p>
            <a:r>
              <a:rPr lang="en-US" sz="1400" b="1" dirty="0" smtClean="0">
                <a:solidFill>
                  <a:srgbClr val="FFFF00"/>
                </a:solidFill>
              </a:rPr>
              <a:t>5mm</a:t>
            </a:r>
          </a:p>
          <a:p>
            <a:r>
              <a:rPr lang="en-US" sz="1400" b="1" dirty="0" smtClean="0">
                <a:solidFill>
                  <a:srgbClr val="FFFF00"/>
                </a:solidFill>
              </a:rPr>
              <a:t>High window</a:t>
            </a:r>
            <a:endParaRPr lang="en-US" sz="1400" b="1" dirty="0">
              <a:solidFill>
                <a:srgbClr val="FFFF00"/>
              </a:solidFill>
            </a:endParaRPr>
          </a:p>
        </p:txBody>
      </p:sp>
      <p:sp>
        <p:nvSpPr>
          <p:cNvPr id="9" name="TextBox 8"/>
          <p:cNvSpPr txBox="1"/>
          <p:nvPr/>
        </p:nvSpPr>
        <p:spPr>
          <a:xfrm>
            <a:off x="152400" y="5943600"/>
            <a:ext cx="1163780" cy="523220"/>
          </a:xfrm>
          <a:prstGeom prst="rect">
            <a:avLst/>
          </a:prstGeom>
          <a:noFill/>
        </p:spPr>
        <p:txBody>
          <a:bodyPr wrap="none" rtlCol="0">
            <a:spAutoFit/>
          </a:bodyPr>
          <a:lstStyle/>
          <a:p>
            <a:r>
              <a:rPr lang="en-US" sz="1400" b="1" dirty="0" smtClean="0">
                <a:solidFill>
                  <a:srgbClr val="FFFF00"/>
                </a:solidFill>
              </a:rPr>
              <a:t>5mm</a:t>
            </a:r>
          </a:p>
          <a:p>
            <a:r>
              <a:rPr lang="en-US" sz="1400" b="1" dirty="0" smtClean="0">
                <a:solidFill>
                  <a:srgbClr val="FFFF00"/>
                </a:solidFill>
              </a:rPr>
              <a:t>High window</a:t>
            </a:r>
            <a:endParaRPr lang="en-US" sz="1400" b="1" dirty="0">
              <a:solidFill>
                <a:srgbClr val="FFFF00"/>
              </a:solidFill>
            </a:endParaRPr>
          </a:p>
        </p:txBody>
      </p:sp>
      <p:sp>
        <p:nvSpPr>
          <p:cNvPr id="10" name="TextBox 9"/>
          <p:cNvSpPr txBox="1"/>
          <p:nvPr/>
        </p:nvSpPr>
        <p:spPr>
          <a:xfrm>
            <a:off x="457200" y="4876800"/>
            <a:ext cx="823944" cy="738664"/>
          </a:xfrm>
          <a:prstGeom prst="rect">
            <a:avLst/>
          </a:prstGeom>
          <a:noFill/>
        </p:spPr>
        <p:txBody>
          <a:bodyPr wrap="none" rtlCol="0">
            <a:spAutoFit/>
          </a:bodyPr>
          <a:lstStyle/>
          <a:p>
            <a:r>
              <a:rPr lang="en-US" sz="1400" b="1" dirty="0" smtClean="0">
                <a:solidFill>
                  <a:srgbClr val="CCFF99"/>
                </a:solidFill>
              </a:rPr>
              <a:t>15 mm</a:t>
            </a:r>
          </a:p>
          <a:p>
            <a:r>
              <a:rPr lang="en-US" sz="1400" b="1" dirty="0" smtClean="0">
                <a:solidFill>
                  <a:srgbClr val="CCFF99"/>
                </a:solidFill>
              </a:rPr>
              <a:t>High</a:t>
            </a:r>
          </a:p>
          <a:p>
            <a:r>
              <a:rPr lang="en-US" sz="1400" b="1" dirty="0" smtClean="0">
                <a:solidFill>
                  <a:srgbClr val="CCFF99"/>
                </a:solidFill>
              </a:rPr>
              <a:t> window</a:t>
            </a:r>
            <a:endParaRPr lang="en-US" sz="1400" b="1" dirty="0">
              <a:solidFill>
                <a:srgbClr val="CCFF99"/>
              </a:solidFill>
            </a:endParaRPr>
          </a:p>
        </p:txBody>
      </p:sp>
      <p:grpSp>
        <p:nvGrpSpPr>
          <p:cNvPr id="11" name="Group 10"/>
          <p:cNvGrpSpPr/>
          <p:nvPr/>
        </p:nvGrpSpPr>
        <p:grpSpPr>
          <a:xfrm>
            <a:off x="7467600" y="2133600"/>
            <a:ext cx="1487616" cy="4343400"/>
            <a:chOff x="7467600" y="2133600"/>
            <a:chExt cx="1487616" cy="4343400"/>
          </a:xfrm>
        </p:grpSpPr>
        <p:pic>
          <p:nvPicPr>
            <p:cNvPr id="12" name="Picture 4" descr="SampleDepthGauge"/>
            <p:cNvPicPr>
              <a:picLocks noChangeAspect="1" noChangeArrowheads="1"/>
            </p:cNvPicPr>
            <p:nvPr/>
          </p:nvPicPr>
          <p:blipFill>
            <a:blip r:embed="rId5" cstate="print"/>
            <a:srcRect l="3704" r="3704"/>
            <a:stretch>
              <a:fillRect/>
            </a:stretch>
          </p:blipFill>
          <p:spPr bwMode="auto">
            <a:xfrm rot="5400000">
              <a:off x="6039708" y="3561492"/>
              <a:ext cx="4343400" cy="1487616"/>
            </a:xfrm>
            <a:prstGeom prst="rect">
              <a:avLst/>
            </a:prstGeom>
            <a:noFill/>
          </p:spPr>
        </p:pic>
        <p:sp>
          <p:nvSpPr>
            <p:cNvPr id="13" name="Rectangle 12"/>
            <p:cNvSpPr/>
            <p:nvPr/>
          </p:nvSpPr>
          <p:spPr>
            <a:xfrm>
              <a:off x="8001000" y="4724400"/>
              <a:ext cx="457200" cy="38100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p:cNvSpPr/>
          <p:nvPr/>
        </p:nvSpPr>
        <p:spPr>
          <a:xfrm>
            <a:off x="2133600" y="1066800"/>
            <a:ext cx="5105400" cy="2031325"/>
          </a:xfrm>
          <a:prstGeom prst="rect">
            <a:avLst/>
          </a:prstGeom>
        </p:spPr>
        <p:txBody>
          <a:bodyPr wrap="square">
            <a:spAutoFit/>
          </a:bodyPr>
          <a:lstStyle/>
          <a:p>
            <a:r>
              <a:rPr lang="en-US" dirty="0" smtClean="0">
                <a:solidFill>
                  <a:schemeClr val="bg1"/>
                </a:solidFill>
              </a:rPr>
              <a:t>the </a:t>
            </a:r>
            <a:r>
              <a:rPr lang="en-US" dirty="0">
                <a:solidFill>
                  <a:schemeClr val="bg1"/>
                </a:solidFill>
              </a:rPr>
              <a:t>magnetic susceptibilities of the solution inside the coil and the air outside the coil are very different and will result in a severe distortion of the magnetic field. It is very difficult to shim the magnet to compensate for this effect and the resolution and signal-to-noise ratio in your spectrum will suffer greatly.</a:t>
            </a:r>
          </a:p>
        </p:txBody>
      </p:sp>
    </p:spTree>
    <p:extLst>
      <p:ext uri="{BB962C8B-B14F-4D97-AF65-F5344CB8AC3E}">
        <p14:creationId xmlns:p14="http://schemas.microsoft.com/office/powerpoint/2010/main" val="31673312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lum bright="-10000" contrast="10000"/>
          </a:blip>
          <a:srcRect l="24084" t="54583" r="47095" b="27619"/>
          <a:stretch>
            <a:fillRect/>
          </a:stretch>
        </p:blipFill>
        <p:spPr bwMode="auto">
          <a:xfrm>
            <a:off x="228600" y="4800600"/>
            <a:ext cx="4343400" cy="1676400"/>
          </a:xfrm>
          <a:prstGeom prst="rect">
            <a:avLst/>
          </a:prstGeom>
          <a:noFill/>
          <a:ln w="9525">
            <a:noFill/>
            <a:miter lim="800000"/>
            <a:headEnd/>
            <a:tailEnd/>
          </a:ln>
        </p:spPr>
      </p:pic>
      <p:sp>
        <p:nvSpPr>
          <p:cNvPr id="5" name="Rectangle 4"/>
          <p:cNvSpPr/>
          <p:nvPr/>
        </p:nvSpPr>
        <p:spPr>
          <a:xfrm>
            <a:off x="3733800" y="228600"/>
            <a:ext cx="1179362"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Tuning</a:t>
            </a:r>
          </a:p>
        </p:txBody>
      </p:sp>
      <p:pic>
        <p:nvPicPr>
          <p:cNvPr id="6" name="Picture 2"/>
          <p:cNvPicPr>
            <a:picLocks noChangeAspect="1" noChangeArrowheads="1"/>
          </p:cNvPicPr>
          <p:nvPr/>
        </p:nvPicPr>
        <p:blipFill>
          <a:blip r:embed="rId2" cstate="print">
            <a:lum bright="-10000" contrast="10000"/>
          </a:blip>
          <a:srcRect l="52905" t="54583" r="18318" b="27619"/>
          <a:stretch>
            <a:fillRect/>
          </a:stretch>
        </p:blipFill>
        <p:spPr bwMode="auto">
          <a:xfrm>
            <a:off x="4654959" y="4800600"/>
            <a:ext cx="4336641" cy="1676400"/>
          </a:xfrm>
          <a:prstGeom prst="rect">
            <a:avLst/>
          </a:prstGeom>
          <a:noFill/>
          <a:ln w="9525">
            <a:noFill/>
            <a:miter lim="800000"/>
            <a:headEnd/>
            <a:tailEnd/>
          </a:ln>
        </p:spPr>
      </p:pic>
      <p:sp>
        <p:nvSpPr>
          <p:cNvPr id="7" name="TextBox 6"/>
          <p:cNvSpPr txBox="1"/>
          <p:nvPr/>
        </p:nvSpPr>
        <p:spPr>
          <a:xfrm>
            <a:off x="152400" y="914400"/>
            <a:ext cx="8610600" cy="3139321"/>
          </a:xfrm>
          <a:prstGeom prst="rect">
            <a:avLst/>
          </a:prstGeom>
          <a:noFill/>
        </p:spPr>
        <p:txBody>
          <a:bodyPr wrap="square" rtlCol="0">
            <a:spAutoFit/>
          </a:bodyPr>
          <a:lstStyle/>
          <a:p>
            <a:r>
              <a:rPr lang="en-US" dirty="0" smtClean="0">
                <a:solidFill>
                  <a:schemeClr val="accent3">
                    <a:lumMod val="20000"/>
                    <a:lumOff val="80000"/>
                  </a:schemeClr>
                </a:solidFill>
              </a:rPr>
              <a:t>Probe </a:t>
            </a:r>
            <a:r>
              <a:rPr lang="en-US" dirty="0">
                <a:solidFill>
                  <a:schemeClr val="accent3">
                    <a:lumMod val="20000"/>
                    <a:lumOff val="80000"/>
                  </a:schemeClr>
                </a:solidFill>
              </a:rPr>
              <a:t>tuning </a:t>
            </a:r>
            <a:endParaRPr lang="en-US" dirty="0" smtClean="0">
              <a:solidFill>
                <a:schemeClr val="accent3">
                  <a:lumMod val="20000"/>
                  <a:lumOff val="80000"/>
                </a:schemeClr>
              </a:solidFill>
            </a:endParaRPr>
          </a:p>
          <a:p>
            <a:pPr marL="800100" lvl="1" indent="-342900">
              <a:buFont typeface="+mj-lt"/>
              <a:buAutoNum type="arabicPeriod"/>
            </a:pPr>
            <a:r>
              <a:rPr lang="en-US" dirty="0" smtClean="0">
                <a:solidFill>
                  <a:schemeClr val="accent3">
                    <a:lumMod val="20000"/>
                    <a:lumOff val="80000"/>
                  </a:schemeClr>
                </a:solidFill>
              </a:rPr>
              <a:t>maximizes </a:t>
            </a:r>
            <a:r>
              <a:rPr lang="en-US" dirty="0">
                <a:solidFill>
                  <a:schemeClr val="accent3">
                    <a:lumMod val="20000"/>
                    <a:lumOff val="80000"/>
                  </a:schemeClr>
                </a:solidFill>
              </a:rPr>
              <a:t>the forward power and minimizes </a:t>
            </a:r>
            <a:r>
              <a:rPr lang="en-US" dirty="0" smtClean="0">
                <a:solidFill>
                  <a:schemeClr val="accent3">
                    <a:lumMod val="20000"/>
                    <a:lumOff val="80000"/>
                  </a:schemeClr>
                </a:solidFill>
              </a:rPr>
              <a:t>the reflected power</a:t>
            </a:r>
          </a:p>
          <a:p>
            <a:pPr marL="800100" lvl="1" indent="-342900">
              <a:buFont typeface="+mj-lt"/>
              <a:buAutoNum type="arabicPeriod"/>
            </a:pPr>
            <a:r>
              <a:rPr lang="en-US" dirty="0" smtClean="0">
                <a:solidFill>
                  <a:schemeClr val="accent3">
                    <a:lumMod val="20000"/>
                    <a:lumOff val="80000"/>
                  </a:schemeClr>
                </a:solidFill>
              </a:rPr>
              <a:t>maximizes </a:t>
            </a:r>
            <a:r>
              <a:rPr lang="en-US" dirty="0">
                <a:solidFill>
                  <a:schemeClr val="accent3">
                    <a:lumMod val="20000"/>
                    <a:lumOff val="80000"/>
                  </a:schemeClr>
                </a:solidFill>
              </a:rPr>
              <a:t>the transmission of the NMR signal from </a:t>
            </a:r>
            <a:r>
              <a:rPr lang="en-US" dirty="0" smtClean="0">
                <a:solidFill>
                  <a:schemeClr val="accent3">
                    <a:lumMod val="20000"/>
                    <a:lumOff val="80000"/>
                  </a:schemeClr>
                </a:solidFill>
              </a:rPr>
              <a:t>your sample </a:t>
            </a:r>
            <a:r>
              <a:rPr lang="en-US" dirty="0">
                <a:solidFill>
                  <a:schemeClr val="accent3">
                    <a:lumMod val="20000"/>
                    <a:lumOff val="80000"/>
                  </a:schemeClr>
                </a:solidFill>
              </a:rPr>
              <a:t>to the </a:t>
            </a:r>
            <a:r>
              <a:rPr lang="en-US" dirty="0" smtClean="0">
                <a:solidFill>
                  <a:schemeClr val="accent3">
                    <a:lumMod val="20000"/>
                    <a:lumOff val="80000"/>
                  </a:schemeClr>
                </a:solidFill>
              </a:rPr>
              <a:t>receiver</a:t>
            </a:r>
          </a:p>
          <a:p>
            <a:pPr marL="800100" lvl="1" indent="-342900">
              <a:buFont typeface="+mj-lt"/>
              <a:buAutoNum type="arabicPeriod"/>
            </a:pPr>
            <a:endParaRPr lang="en-US" dirty="0" smtClean="0">
              <a:solidFill>
                <a:schemeClr val="accent3">
                  <a:lumMod val="20000"/>
                  <a:lumOff val="80000"/>
                </a:schemeClr>
              </a:solidFill>
            </a:endParaRPr>
          </a:p>
          <a:p>
            <a:pPr marL="800100" lvl="1" indent="-342900">
              <a:buFont typeface="+mj-lt"/>
              <a:buAutoNum type="arabicPeriod"/>
            </a:pPr>
            <a:endParaRPr lang="en-US" dirty="0">
              <a:solidFill>
                <a:schemeClr val="accent3">
                  <a:lumMod val="20000"/>
                  <a:lumOff val="80000"/>
                </a:schemeClr>
              </a:solidFill>
            </a:endParaRPr>
          </a:p>
          <a:p>
            <a:pPr marL="342900" indent="-342900">
              <a:buFont typeface="Arial" pitchFamily="34" charset="0"/>
              <a:buChar char="•"/>
            </a:pPr>
            <a:r>
              <a:rPr lang="en-US" dirty="0">
                <a:solidFill>
                  <a:schemeClr val="accent3">
                    <a:lumMod val="20000"/>
                    <a:lumOff val="80000"/>
                  </a:schemeClr>
                </a:solidFill>
              </a:rPr>
              <a:t>a poorly tuned NMR probe will cause a great deal of damage to the instrument </a:t>
            </a:r>
            <a:r>
              <a:rPr lang="en-US" dirty="0" smtClean="0">
                <a:solidFill>
                  <a:schemeClr val="accent3">
                    <a:lumMod val="20000"/>
                    <a:lumOff val="80000"/>
                  </a:schemeClr>
                </a:solidFill>
              </a:rPr>
              <a:t>because the </a:t>
            </a:r>
            <a:r>
              <a:rPr lang="en-US" dirty="0">
                <a:solidFill>
                  <a:schemeClr val="accent3">
                    <a:lumMod val="20000"/>
                    <a:lumOff val="80000"/>
                  </a:schemeClr>
                </a:solidFill>
              </a:rPr>
              <a:t>power intended for the sample will instead be reflected back into some other part of the </a:t>
            </a:r>
            <a:r>
              <a:rPr lang="en-US" dirty="0" smtClean="0">
                <a:solidFill>
                  <a:schemeClr val="accent3">
                    <a:lumMod val="20000"/>
                    <a:lumOff val="80000"/>
                  </a:schemeClr>
                </a:solidFill>
              </a:rPr>
              <a:t>instrument not </a:t>
            </a:r>
            <a:r>
              <a:rPr lang="en-US" dirty="0">
                <a:solidFill>
                  <a:schemeClr val="accent3">
                    <a:lumMod val="20000"/>
                    <a:lumOff val="80000"/>
                  </a:schemeClr>
                </a:solidFill>
              </a:rPr>
              <a:t>designed to dissipate large amounts of </a:t>
            </a:r>
            <a:r>
              <a:rPr lang="en-US" dirty="0" smtClean="0">
                <a:solidFill>
                  <a:schemeClr val="accent3">
                    <a:lumMod val="20000"/>
                    <a:lumOff val="80000"/>
                  </a:schemeClr>
                </a:solidFill>
              </a:rPr>
              <a:t>power  </a:t>
            </a:r>
          </a:p>
          <a:p>
            <a:pPr marL="342900" indent="-342900">
              <a:buFont typeface="Arial" pitchFamily="34" charset="0"/>
              <a:buChar char="•"/>
            </a:pPr>
            <a:endParaRPr lang="en-US" dirty="0" smtClean="0">
              <a:solidFill>
                <a:schemeClr val="accent3">
                  <a:lumMod val="20000"/>
                  <a:lumOff val="80000"/>
                </a:schemeClr>
              </a:solidFill>
            </a:endParaRPr>
          </a:p>
          <a:p>
            <a:pPr marL="342900" indent="-342900">
              <a:buFont typeface="Arial" pitchFamily="34" charset="0"/>
              <a:buChar char="•"/>
            </a:pPr>
            <a:r>
              <a:rPr lang="en-US" dirty="0" smtClean="0">
                <a:solidFill>
                  <a:schemeClr val="accent3">
                    <a:lumMod val="20000"/>
                    <a:lumOff val="80000"/>
                  </a:schemeClr>
                </a:solidFill>
              </a:rPr>
              <a:t>a </a:t>
            </a:r>
            <a:r>
              <a:rPr lang="en-US" dirty="0">
                <a:solidFill>
                  <a:schemeClr val="accent3">
                    <a:lumMod val="20000"/>
                    <a:lumOff val="80000"/>
                  </a:schemeClr>
                </a:solidFill>
              </a:rPr>
              <a:t>poorly tuned probe will often give no signal and just show noise – even if the sample </a:t>
            </a:r>
            <a:r>
              <a:rPr lang="en-US" dirty="0" smtClean="0">
                <a:solidFill>
                  <a:schemeClr val="accent3">
                    <a:lumMod val="20000"/>
                    <a:lumOff val="80000"/>
                  </a:schemeClr>
                </a:solidFill>
              </a:rPr>
              <a:t>is concentrated </a:t>
            </a:r>
            <a:endParaRPr lang="en-US" dirty="0">
              <a:solidFill>
                <a:schemeClr val="accent3">
                  <a:lumMod val="20000"/>
                  <a:lumOff val="8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5867400" y="152400"/>
            <a:ext cx="3200400" cy="2604161"/>
          </a:xfrm>
          <a:prstGeom prst="rect">
            <a:avLst/>
          </a:prstGeom>
        </p:spPr>
      </p:pic>
      <p:sp>
        <p:nvSpPr>
          <p:cNvPr id="3" name="Rectangle 2"/>
          <p:cNvSpPr/>
          <p:nvPr/>
        </p:nvSpPr>
        <p:spPr>
          <a:xfrm>
            <a:off x="3733800" y="76200"/>
            <a:ext cx="1179362"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Tuning</a:t>
            </a: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20000"/>
                    </a14:imgEffect>
                  </a14:imgLayer>
                </a14:imgProps>
              </a:ext>
            </a:extLst>
          </a:blip>
          <a:stretch>
            <a:fillRect/>
          </a:stretch>
        </p:blipFill>
        <p:spPr>
          <a:xfrm>
            <a:off x="4876800" y="2925272"/>
            <a:ext cx="4092698" cy="3780327"/>
          </a:xfrm>
          <a:prstGeom prst="rect">
            <a:avLst/>
          </a:prstGeom>
        </p:spPr>
      </p:pic>
      <p:sp>
        <p:nvSpPr>
          <p:cNvPr id="5" name="TextBox 4"/>
          <p:cNvSpPr txBox="1"/>
          <p:nvPr/>
        </p:nvSpPr>
        <p:spPr>
          <a:xfrm>
            <a:off x="76200" y="685800"/>
            <a:ext cx="7924800" cy="1200329"/>
          </a:xfrm>
          <a:prstGeom prst="rect">
            <a:avLst/>
          </a:prstGeom>
          <a:noFill/>
        </p:spPr>
        <p:txBody>
          <a:bodyPr wrap="square" rtlCol="0">
            <a:spAutoFit/>
          </a:bodyPr>
          <a:lstStyle/>
          <a:p>
            <a:r>
              <a:rPr lang="en-US" dirty="0" smtClean="0">
                <a:solidFill>
                  <a:srgbClr val="FFFFFF"/>
                </a:solidFill>
              </a:rPr>
              <a:t>VNMRJ: Tools&gt; Probe Tuning&gt; Manually Tune Probe menu</a:t>
            </a:r>
          </a:p>
          <a:p>
            <a:endParaRPr lang="en-US" dirty="0">
              <a:solidFill>
                <a:srgbClr val="FFFFFF"/>
              </a:solidFill>
            </a:endParaRPr>
          </a:p>
          <a:p>
            <a:r>
              <a:rPr lang="en-US" dirty="0" smtClean="0">
                <a:solidFill>
                  <a:srgbClr val="FFFFFF"/>
                </a:solidFill>
              </a:rPr>
              <a:t>Channel 1: Tune 1H and 19F</a:t>
            </a:r>
          </a:p>
          <a:p>
            <a:r>
              <a:rPr lang="en-US" dirty="0" smtClean="0">
                <a:solidFill>
                  <a:srgbClr val="FFFFFF"/>
                </a:solidFill>
              </a:rPr>
              <a:t>Channel 2: Tune 13C, 11B, 31P, 59Co, 15N</a:t>
            </a:r>
            <a:endParaRPr lang="en-US" dirty="0">
              <a:solidFill>
                <a:srgbClr val="FFFFFF"/>
              </a:solidFill>
            </a:endParaRPr>
          </a:p>
        </p:txBody>
      </p:sp>
      <p:pic>
        <p:nvPicPr>
          <p:cNvPr id="6" name="Picture 5"/>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1" y="2895600"/>
            <a:ext cx="4876801" cy="3910768"/>
          </a:xfrm>
          <a:prstGeom prst="rect">
            <a:avLst/>
          </a:prstGeom>
        </p:spPr>
      </p:pic>
    </p:spTree>
    <p:extLst>
      <p:ext uri="{BB962C8B-B14F-4D97-AF65-F5344CB8AC3E}">
        <p14:creationId xmlns:p14="http://schemas.microsoft.com/office/powerpoint/2010/main" val="3257491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33800" y="228600"/>
            <a:ext cx="1669047"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Shimming</a:t>
            </a:r>
          </a:p>
        </p:txBody>
      </p:sp>
      <p:sp>
        <p:nvSpPr>
          <p:cNvPr id="6" name="Rectangle 5"/>
          <p:cNvSpPr/>
          <p:nvPr/>
        </p:nvSpPr>
        <p:spPr>
          <a:xfrm>
            <a:off x="533400" y="685800"/>
            <a:ext cx="8077200" cy="646331"/>
          </a:xfrm>
          <a:prstGeom prst="rect">
            <a:avLst/>
          </a:prstGeom>
        </p:spPr>
        <p:txBody>
          <a:bodyPr wrap="square">
            <a:spAutoFit/>
          </a:bodyPr>
          <a:lstStyle/>
          <a:p>
            <a:r>
              <a:rPr lang="en-US" b="1" dirty="0">
                <a:solidFill>
                  <a:schemeClr val="accent3">
                    <a:lumMod val="20000"/>
                    <a:lumOff val="80000"/>
                  </a:schemeClr>
                </a:solidFill>
              </a:rPr>
              <a:t>Shimming</a:t>
            </a:r>
            <a:r>
              <a:rPr lang="en-US" dirty="0">
                <a:solidFill>
                  <a:schemeClr val="accent3">
                    <a:lumMod val="20000"/>
                    <a:lumOff val="80000"/>
                  </a:schemeClr>
                </a:solidFill>
              </a:rPr>
              <a:t> is adjusting the resolution of the signal by optimizing the homogeneity of the magnetic field</a:t>
            </a:r>
          </a:p>
        </p:txBody>
      </p:sp>
      <p:pic>
        <p:nvPicPr>
          <p:cNvPr id="19458" name="Picture 2" descr="302"/>
          <p:cNvPicPr>
            <a:picLocks noChangeAspect="1" noChangeArrowheads="1"/>
          </p:cNvPicPr>
          <p:nvPr/>
        </p:nvPicPr>
        <p:blipFill>
          <a:blip r:embed="rId2" cstate="print">
            <a:lum contrast="10000"/>
          </a:blip>
          <a:srcRect/>
          <a:stretch>
            <a:fillRect/>
          </a:stretch>
        </p:blipFill>
        <p:spPr bwMode="auto">
          <a:xfrm>
            <a:off x="381000" y="1447799"/>
            <a:ext cx="2362200" cy="3560255"/>
          </a:xfrm>
          <a:prstGeom prst="rect">
            <a:avLst/>
          </a:prstGeom>
          <a:noFill/>
        </p:spPr>
      </p:pic>
      <p:pic>
        <p:nvPicPr>
          <p:cNvPr id="19460" name="Picture 4" descr="302"/>
          <p:cNvPicPr>
            <a:picLocks noChangeAspect="1" noChangeArrowheads="1"/>
          </p:cNvPicPr>
          <p:nvPr/>
        </p:nvPicPr>
        <p:blipFill>
          <a:blip r:embed="rId3" cstate="print">
            <a:lum contrast="10000"/>
          </a:blip>
          <a:srcRect l="57618"/>
          <a:stretch>
            <a:fillRect/>
          </a:stretch>
        </p:blipFill>
        <p:spPr bwMode="auto">
          <a:xfrm>
            <a:off x="3200400" y="1420905"/>
            <a:ext cx="1752600" cy="3608295"/>
          </a:xfrm>
          <a:prstGeom prst="rect">
            <a:avLst/>
          </a:prstGeom>
          <a:noFill/>
        </p:spPr>
      </p:pic>
      <p:pic>
        <p:nvPicPr>
          <p:cNvPr id="19462" name="Picture 6" descr="302"/>
          <p:cNvPicPr>
            <a:picLocks noChangeAspect="1" noChangeArrowheads="1"/>
          </p:cNvPicPr>
          <p:nvPr/>
        </p:nvPicPr>
        <p:blipFill>
          <a:blip r:embed="rId4" cstate="print">
            <a:lum bright="-10000" contrast="10000"/>
          </a:blip>
          <a:srcRect b="22930"/>
          <a:stretch>
            <a:fillRect/>
          </a:stretch>
        </p:blipFill>
        <p:spPr bwMode="auto">
          <a:xfrm>
            <a:off x="5334000" y="1441308"/>
            <a:ext cx="3276600" cy="3555772"/>
          </a:xfrm>
          <a:prstGeom prst="rect">
            <a:avLst/>
          </a:prstGeom>
          <a:noFill/>
        </p:spPr>
      </p:pic>
      <p:sp>
        <p:nvSpPr>
          <p:cNvPr id="10" name="TextBox 9"/>
          <p:cNvSpPr txBox="1"/>
          <p:nvPr/>
        </p:nvSpPr>
        <p:spPr>
          <a:xfrm>
            <a:off x="2362200" y="5257800"/>
            <a:ext cx="5040675" cy="1323439"/>
          </a:xfrm>
          <a:prstGeom prst="rect">
            <a:avLst/>
          </a:prstGeom>
          <a:noFill/>
        </p:spPr>
        <p:txBody>
          <a:bodyPr wrap="none" rtlCol="0">
            <a:spAutoFit/>
          </a:bodyPr>
          <a:lstStyle/>
          <a:p>
            <a:r>
              <a:rPr lang="en-US" sz="2000" dirty="0" smtClean="0">
                <a:solidFill>
                  <a:schemeClr val="accent3">
                    <a:lumMod val="20000"/>
                    <a:lumOff val="80000"/>
                  </a:schemeClr>
                </a:solidFill>
              </a:rPr>
              <a:t>D - Shim coils,</a:t>
            </a:r>
          </a:p>
          <a:p>
            <a:r>
              <a:rPr lang="en-US" sz="2000" dirty="0" smtClean="0">
                <a:solidFill>
                  <a:schemeClr val="accent3">
                    <a:lumMod val="20000"/>
                    <a:lumOff val="80000"/>
                  </a:schemeClr>
                </a:solidFill>
              </a:rPr>
              <a:t>E - Sample tube  in spinner, </a:t>
            </a:r>
          </a:p>
          <a:p>
            <a:r>
              <a:rPr lang="en-US" sz="2000" dirty="0" smtClean="0">
                <a:solidFill>
                  <a:schemeClr val="accent3">
                    <a:lumMod val="20000"/>
                    <a:lumOff val="80000"/>
                  </a:schemeClr>
                </a:solidFill>
              </a:rPr>
              <a:t>C - Probe, </a:t>
            </a:r>
          </a:p>
          <a:p>
            <a:r>
              <a:rPr lang="en-US" sz="2000" dirty="0" smtClean="0">
                <a:solidFill>
                  <a:schemeClr val="accent3">
                    <a:lumMod val="20000"/>
                    <a:lumOff val="80000"/>
                  </a:schemeClr>
                </a:solidFill>
              </a:rPr>
              <a:t>F - 2 </a:t>
            </a:r>
            <a:r>
              <a:rPr lang="en-US" sz="2000" dirty="0" err="1" smtClean="0">
                <a:solidFill>
                  <a:schemeClr val="accent3">
                    <a:lumMod val="20000"/>
                    <a:lumOff val="80000"/>
                  </a:schemeClr>
                </a:solidFill>
              </a:rPr>
              <a:t>rf</a:t>
            </a:r>
            <a:r>
              <a:rPr lang="en-US" sz="2000" dirty="0" smtClean="0">
                <a:solidFill>
                  <a:schemeClr val="accent3">
                    <a:lumMod val="20000"/>
                    <a:lumOff val="80000"/>
                  </a:schemeClr>
                </a:solidFill>
              </a:rPr>
              <a:t> coils around the sample volume (green)</a:t>
            </a:r>
            <a:endParaRPr lang="en-US" sz="2000" dirty="0">
              <a:solidFill>
                <a:schemeClr val="accent3">
                  <a:lumMod val="20000"/>
                  <a:lumOff val="8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33800" y="228600"/>
            <a:ext cx="1669047"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Shimming</a:t>
            </a:r>
          </a:p>
        </p:txBody>
      </p:sp>
      <p:graphicFrame>
        <p:nvGraphicFramePr>
          <p:cNvPr id="22531" name="Object 3"/>
          <p:cNvGraphicFramePr>
            <a:graphicFrameLocks noChangeAspect="1"/>
          </p:cNvGraphicFramePr>
          <p:nvPr>
            <p:extLst>
              <p:ext uri="{D42A27DB-BD31-4B8C-83A1-F6EECF244321}">
                <p14:modId xmlns:p14="http://schemas.microsoft.com/office/powerpoint/2010/main" val="3843355636"/>
              </p:ext>
            </p:extLst>
          </p:nvPr>
        </p:nvGraphicFramePr>
        <p:xfrm>
          <a:off x="304800" y="381000"/>
          <a:ext cx="2701431" cy="3505200"/>
        </p:xfrm>
        <a:graphic>
          <a:graphicData uri="http://schemas.openxmlformats.org/presentationml/2006/ole">
            <mc:AlternateContent xmlns:mc="http://schemas.openxmlformats.org/markup-compatibility/2006">
              <mc:Choice xmlns:v="urn:schemas-microsoft-com:vml" Requires="v">
                <p:oleObj spid="_x0000_s22631" name="CS ChemDraw Drawing" r:id="rId3" imgW="1995749" imgH="2589324" progId="ChemDraw.Document.6.0">
                  <p:embed/>
                </p:oleObj>
              </mc:Choice>
              <mc:Fallback>
                <p:oleObj name="CS ChemDraw Drawing" r:id="rId3" imgW="1995749" imgH="2589324" progId="ChemDraw.Document.6.0">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81000"/>
                        <a:ext cx="2701431"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4" name="Object 6"/>
          <p:cNvGraphicFramePr>
            <a:graphicFrameLocks noChangeAspect="1"/>
          </p:cNvGraphicFramePr>
          <p:nvPr>
            <p:extLst>
              <p:ext uri="{D42A27DB-BD31-4B8C-83A1-F6EECF244321}">
                <p14:modId xmlns:p14="http://schemas.microsoft.com/office/powerpoint/2010/main" val="2538789542"/>
              </p:ext>
            </p:extLst>
          </p:nvPr>
        </p:nvGraphicFramePr>
        <p:xfrm>
          <a:off x="3200400" y="685800"/>
          <a:ext cx="4648200" cy="3395052"/>
        </p:xfrm>
        <a:graphic>
          <a:graphicData uri="http://schemas.openxmlformats.org/presentationml/2006/ole">
            <mc:AlternateContent xmlns:mc="http://schemas.openxmlformats.org/markup-compatibility/2006">
              <mc:Choice xmlns:v="urn:schemas-microsoft-com:vml" Requires="v">
                <p:oleObj spid="_x0000_s22632" name="CS ChemDraw Drawing" r:id="rId5" imgW="4151019" imgH="3032379" progId="ChemDraw.Document.6.0">
                  <p:embed/>
                </p:oleObj>
              </mc:Choice>
              <mc:Fallback>
                <p:oleObj name="CS ChemDraw Drawing" r:id="rId5" imgW="4151019" imgH="3032379" progId="ChemDraw.Document.6.0">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685800"/>
                        <a:ext cx="4648200" cy="33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2536" name="Picture 8" descr="http://www.acornnmr.com/Sam/images/z1.gif"/>
          <p:cNvPicPr>
            <a:picLocks noChangeAspect="1" noChangeArrowheads="1"/>
          </p:cNvPicPr>
          <p:nvPr/>
        </p:nvPicPr>
        <p:blipFill>
          <a:blip r:embed="rId7" cstate="print"/>
          <a:srcRect t="11173" r="5651" b="6145"/>
          <a:stretch>
            <a:fillRect/>
          </a:stretch>
        </p:blipFill>
        <p:spPr bwMode="auto">
          <a:xfrm>
            <a:off x="304800" y="4191000"/>
            <a:ext cx="3262184" cy="2514600"/>
          </a:xfrm>
          <a:prstGeom prst="rect">
            <a:avLst/>
          </a:prstGeom>
          <a:noFill/>
        </p:spPr>
      </p:pic>
      <p:pic>
        <p:nvPicPr>
          <p:cNvPr id="22538" name="Picture 10" descr="http://www.acornnmr.com/Sam/images/z2.gif"/>
          <p:cNvPicPr>
            <a:picLocks noChangeAspect="1" noChangeArrowheads="1"/>
          </p:cNvPicPr>
          <p:nvPr/>
        </p:nvPicPr>
        <p:blipFill>
          <a:blip r:embed="rId8" cstate="print"/>
          <a:srcRect t="11173" r="5651" b="6145"/>
          <a:stretch>
            <a:fillRect/>
          </a:stretch>
        </p:blipFill>
        <p:spPr bwMode="auto">
          <a:xfrm>
            <a:off x="5029200" y="4121150"/>
            <a:ext cx="3352800" cy="2584450"/>
          </a:xfrm>
          <a:prstGeom prst="rect">
            <a:avLst/>
          </a:prstGeom>
          <a:noFill/>
        </p:spPr>
      </p:pic>
      <p:sp>
        <p:nvSpPr>
          <p:cNvPr id="3" name="TextBox 2"/>
          <p:cNvSpPr txBox="1"/>
          <p:nvPr/>
        </p:nvSpPr>
        <p:spPr>
          <a:xfrm>
            <a:off x="7696200" y="1841718"/>
            <a:ext cx="1371600" cy="1815882"/>
          </a:xfrm>
          <a:prstGeom prst="rect">
            <a:avLst/>
          </a:prstGeom>
          <a:noFill/>
        </p:spPr>
        <p:txBody>
          <a:bodyPr wrap="square" rtlCol="0">
            <a:spAutoFit/>
          </a:bodyPr>
          <a:lstStyle/>
          <a:p>
            <a:r>
              <a:rPr lang="en-US" sz="1400" dirty="0" smtClean="0">
                <a:solidFill>
                  <a:srgbClr val="FFFF00"/>
                </a:solidFill>
              </a:rPr>
              <a:t>Odd shims:</a:t>
            </a:r>
          </a:p>
          <a:p>
            <a:r>
              <a:rPr lang="en-US" sz="1400" dirty="0" smtClean="0">
                <a:solidFill>
                  <a:srgbClr val="FFFF00"/>
                </a:solidFill>
              </a:rPr>
              <a:t>Symmetrical broadening</a:t>
            </a:r>
          </a:p>
          <a:p>
            <a:endParaRPr lang="en-US" sz="1400" dirty="0">
              <a:solidFill>
                <a:srgbClr val="FFFF00"/>
              </a:solidFill>
            </a:endParaRPr>
          </a:p>
          <a:p>
            <a:r>
              <a:rPr lang="en-US" sz="1400" dirty="0" smtClean="0">
                <a:solidFill>
                  <a:srgbClr val="FFFF00"/>
                </a:solidFill>
              </a:rPr>
              <a:t>Even shims:</a:t>
            </a:r>
          </a:p>
          <a:p>
            <a:r>
              <a:rPr lang="en-US" sz="1400" dirty="0" smtClean="0">
                <a:solidFill>
                  <a:srgbClr val="FFFF00"/>
                </a:solidFill>
              </a:rPr>
              <a:t>Shoulders or asymmetric broadening</a:t>
            </a:r>
            <a:endParaRPr lang="en-US" sz="1400" dirty="0">
              <a:solidFill>
                <a:srgbClr val="FFFF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33800" y="228600"/>
            <a:ext cx="1669047"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Shimming</a:t>
            </a:r>
          </a:p>
        </p:txBody>
      </p:sp>
      <p:pic>
        <p:nvPicPr>
          <p:cNvPr id="26626" name="Picture 2" descr="http://www.acornnmr.com/Sam/images/z3.gif"/>
          <p:cNvPicPr>
            <a:picLocks noChangeAspect="1" noChangeArrowheads="1"/>
          </p:cNvPicPr>
          <p:nvPr/>
        </p:nvPicPr>
        <p:blipFill>
          <a:blip r:embed="rId2" cstate="print"/>
          <a:srcRect t="11173" r="5651" b="6145"/>
          <a:stretch>
            <a:fillRect/>
          </a:stretch>
        </p:blipFill>
        <p:spPr bwMode="auto">
          <a:xfrm>
            <a:off x="152400" y="838200"/>
            <a:ext cx="3657600" cy="2819400"/>
          </a:xfrm>
          <a:prstGeom prst="rect">
            <a:avLst/>
          </a:prstGeom>
          <a:noFill/>
        </p:spPr>
      </p:pic>
      <p:pic>
        <p:nvPicPr>
          <p:cNvPr id="26628" name="Picture 4" descr="http://www.acornnmr.com/Sam/images/z4.gif"/>
          <p:cNvPicPr>
            <a:picLocks noChangeAspect="1" noChangeArrowheads="1"/>
          </p:cNvPicPr>
          <p:nvPr/>
        </p:nvPicPr>
        <p:blipFill>
          <a:blip r:embed="rId3" cstate="print"/>
          <a:srcRect t="11173" r="5651" b="6145"/>
          <a:stretch>
            <a:fillRect/>
          </a:stretch>
        </p:blipFill>
        <p:spPr bwMode="auto">
          <a:xfrm>
            <a:off x="5105400" y="838200"/>
            <a:ext cx="3657600" cy="2819400"/>
          </a:xfrm>
          <a:prstGeom prst="rect">
            <a:avLst/>
          </a:prstGeom>
          <a:noFill/>
        </p:spPr>
      </p:pic>
      <p:pic>
        <p:nvPicPr>
          <p:cNvPr id="26630" name="Picture 6" descr="http://www.acornnmr.com/Sam/images/z5.gif"/>
          <p:cNvPicPr>
            <a:picLocks noChangeAspect="1" noChangeArrowheads="1"/>
          </p:cNvPicPr>
          <p:nvPr/>
        </p:nvPicPr>
        <p:blipFill>
          <a:blip r:embed="rId4" cstate="print"/>
          <a:srcRect t="11173" r="3686" b="6145"/>
          <a:stretch>
            <a:fillRect/>
          </a:stretch>
        </p:blipFill>
        <p:spPr bwMode="auto">
          <a:xfrm>
            <a:off x="152400" y="3810000"/>
            <a:ext cx="3733800" cy="2819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65760" y="1219200"/>
            <a:ext cx="8473440" cy="5295900"/>
          </a:xfrm>
          <a:prstGeom prst="rect">
            <a:avLst/>
          </a:prstGeom>
        </p:spPr>
      </p:pic>
      <p:sp>
        <p:nvSpPr>
          <p:cNvPr id="5" name="Rectangle 4"/>
          <p:cNvSpPr/>
          <p:nvPr/>
        </p:nvSpPr>
        <p:spPr>
          <a:xfrm>
            <a:off x="3733800" y="228600"/>
            <a:ext cx="1669047"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Shimming</a:t>
            </a:r>
          </a:p>
        </p:txBody>
      </p:sp>
    </p:spTree>
    <p:extLst>
      <p:ext uri="{BB962C8B-B14F-4D97-AF65-F5344CB8AC3E}">
        <p14:creationId xmlns:p14="http://schemas.microsoft.com/office/powerpoint/2010/main" val="24998517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65760" y="1219200"/>
            <a:ext cx="8473440" cy="5295900"/>
          </a:xfrm>
          <a:prstGeom prst="rect">
            <a:avLst/>
          </a:prstGeom>
        </p:spPr>
      </p:pic>
      <p:sp>
        <p:nvSpPr>
          <p:cNvPr id="5" name="Rectangle 4"/>
          <p:cNvSpPr/>
          <p:nvPr/>
        </p:nvSpPr>
        <p:spPr>
          <a:xfrm>
            <a:off x="2095902" y="152400"/>
            <a:ext cx="4685898"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Shimming -  manual shimming</a:t>
            </a:r>
          </a:p>
        </p:txBody>
      </p:sp>
      <p:sp>
        <p:nvSpPr>
          <p:cNvPr id="2" name="Rounded Rectangle 1"/>
          <p:cNvSpPr/>
          <p:nvPr/>
        </p:nvSpPr>
        <p:spPr>
          <a:xfrm>
            <a:off x="685800" y="838200"/>
            <a:ext cx="7620000" cy="2971800"/>
          </a:xfrm>
          <a:prstGeom prst="roundRect">
            <a:avLst/>
          </a:prstGeom>
          <a:solidFill>
            <a:srgbClr val="FFFFFF"/>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0" name="Group 9"/>
          <p:cNvGrpSpPr/>
          <p:nvPr/>
        </p:nvGrpSpPr>
        <p:grpSpPr>
          <a:xfrm>
            <a:off x="3657600" y="1143000"/>
            <a:ext cx="1295400" cy="1676400"/>
            <a:chOff x="4800600" y="1981200"/>
            <a:chExt cx="1295400" cy="1676400"/>
          </a:xfrm>
        </p:grpSpPr>
        <p:sp>
          <p:nvSpPr>
            <p:cNvPr id="3" name="Rounded Rectangle 2"/>
            <p:cNvSpPr/>
            <p:nvPr/>
          </p:nvSpPr>
          <p:spPr>
            <a:xfrm>
              <a:off x="4800600" y="1981200"/>
              <a:ext cx="1295400" cy="1676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5334000" y="1981200"/>
              <a:ext cx="228600" cy="762000"/>
            </a:xfrm>
            <a:prstGeom prst="round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4953000" y="1981200"/>
              <a:ext cx="381000" cy="762000"/>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5562600" y="1981200"/>
              <a:ext cx="381000" cy="762000"/>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953000" y="3276600"/>
              <a:ext cx="1066800" cy="369332"/>
            </a:xfrm>
            <a:prstGeom prst="rect">
              <a:avLst/>
            </a:prstGeom>
            <a:noFill/>
          </p:spPr>
          <p:txBody>
            <a:bodyPr wrap="square" rtlCol="0">
              <a:spAutoFit/>
            </a:bodyPr>
            <a:lstStyle/>
            <a:p>
              <a:pPr algn="ctr"/>
              <a:r>
                <a:rPr lang="en-US" dirty="0" smtClean="0"/>
                <a:t>mouse</a:t>
              </a:r>
              <a:endParaRPr lang="en-US" dirty="0"/>
            </a:p>
          </p:txBody>
        </p:sp>
      </p:grpSp>
      <p:sp>
        <p:nvSpPr>
          <p:cNvPr id="11" name="TextBox 10"/>
          <p:cNvSpPr txBox="1"/>
          <p:nvPr/>
        </p:nvSpPr>
        <p:spPr>
          <a:xfrm>
            <a:off x="4572000" y="2935069"/>
            <a:ext cx="3276600" cy="646331"/>
          </a:xfrm>
          <a:prstGeom prst="rect">
            <a:avLst/>
          </a:prstGeom>
          <a:noFill/>
        </p:spPr>
        <p:txBody>
          <a:bodyPr wrap="square" rtlCol="0">
            <a:spAutoFit/>
          </a:bodyPr>
          <a:lstStyle/>
          <a:p>
            <a:r>
              <a:rPr lang="en-US" dirty="0" smtClean="0"/>
              <a:t>Middle mouse button changes the number of increments</a:t>
            </a:r>
            <a:endParaRPr lang="en-US" dirty="0"/>
          </a:p>
        </p:txBody>
      </p:sp>
      <p:pic>
        <p:nvPicPr>
          <p:cNvPr id="12" name="Picture 11"/>
          <p:cNvPicPr>
            <a:picLocks noChangeAspect="1"/>
          </p:cNvPicPr>
          <p:nvPr/>
        </p:nvPicPr>
        <p:blipFill rotWithShape="1">
          <a:blip r:embed="rId2"/>
          <a:srcRect l="28557" t="61711" r="17386" b="10152"/>
          <a:stretch/>
        </p:blipFill>
        <p:spPr>
          <a:xfrm>
            <a:off x="1828800" y="4323337"/>
            <a:ext cx="7088518" cy="2306063"/>
          </a:xfrm>
          <a:prstGeom prst="rect">
            <a:avLst/>
          </a:prstGeom>
        </p:spPr>
      </p:pic>
      <p:sp>
        <p:nvSpPr>
          <p:cNvPr id="13" name="Left Arrow 12"/>
          <p:cNvSpPr/>
          <p:nvPr/>
        </p:nvSpPr>
        <p:spPr>
          <a:xfrm rot="16200000">
            <a:off x="5029200" y="3962400"/>
            <a:ext cx="1219200" cy="304800"/>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219200" y="1219200"/>
            <a:ext cx="2209800" cy="923330"/>
          </a:xfrm>
          <a:prstGeom prst="rect">
            <a:avLst/>
          </a:prstGeom>
          <a:noFill/>
        </p:spPr>
        <p:txBody>
          <a:bodyPr wrap="square" rtlCol="0">
            <a:spAutoFit/>
          </a:bodyPr>
          <a:lstStyle/>
          <a:p>
            <a:r>
              <a:rPr lang="en-US" dirty="0" smtClean="0"/>
              <a:t>Left mouse button decrease value of the shim</a:t>
            </a:r>
            <a:endParaRPr lang="en-US" dirty="0"/>
          </a:p>
        </p:txBody>
      </p:sp>
      <p:sp>
        <p:nvSpPr>
          <p:cNvPr id="15" name="TextBox 14"/>
          <p:cNvSpPr txBox="1"/>
          <p:nvPr/>
        </p:nvSpPr>
        <p:spPr>
          <a:xfrm>
            <a:off x="5486400" y="1219200"/>
            <a:ext cx="2209800" cy="923330"/>
          </a:xfrm>
          <a:prstGeom prst="rect">
            <a:avLst/>
          </a:prstGeom>
          <a:noFill/>
        </p:spPr>
        <p:txBody>
          <a:bodyPr wrap="square" rtlCol="0">
            <a:spAutoFit/>
          </a:bodyPr>
          <a:lstStyle/>
          <a:p>
            <a:r>
              <a:rPr lang="en-US" dirty="0" smtClean="0"/>
              <a:t>right mouse button increase value of the shim</a:t>
            </a:r>
            <a:endParaRPr lang="en-US" dirty="0"/>
          </a:p>
        </p:txBody>
      </p:sp>
      <p:sp>
        <p:nvSpPr>
          <p:cNvPr id="16" name="TextBox 15"/>
          <p:cNvSpPr txBox="1"/>
          <p:nvPr/>
        </p:nvSpPr>
        <p:spPr>
          <a:xfrm>
            <a:off x="914400" y="2590800"/>
            <a:ext cx="1981200" cy="923330"/>
          </a:xfrm>
          <a:prstGeom prst="rect">
            <a:avLst/>
          </a:prstGeom>
          <a:noFill/>
          <a:ln>
            <a:solidFill>
              <a:srgbClr val="FF0000"/>
            </a:solidFill>
          </a:ln>
        </p:spPr>
        <p:txBody>
          <a:bodyPr wrap="square" rtlCol="0">
            <a:spAutoFit/>
          </a:bodyPr>
          <a:lstStyle/>
          <a:p>
            <a:r>
              <a:rPr lang="en-US" dirty="0" smtClean="0"/>
              <a:t>The aim is to increase the lock level</a:t>
            </a:r>
            <a:endParaRPr lang="en-US" dirty="0"/>
          </a:p>
        </p:txBody>
      </p:sp>
    </p:spTree>
    <p:extLst>
      <p:ext uri="{BB962C8B-B14F-4D97-AF65-F5344CB8AC3E}">
        <p14:creationId xmlns:p14="http://schemas.microsoft.com/office/powerpoint/2010/main" val="5690187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3429000"/>
            <a:ext cx="8610600" cy="1938992"/>
          </a:xfrm>
          <a:prstGeom prst="rect">
            <a:avLst/>
          </a:prstGeom>
        </p:spPr>
        <p:txBody>
          <a:bodyPr wrap="square">
            <a:spAutoFit/>
          </a:bodyPr>
          <a:lstStyle/>
          <a:p>
            <a:r>
              <a:rPr lang="en-US" sz="2000" dirty="0">
                <a:solidFill>
                  <a:schemeClr val="accent3">
                    <a:lumMod val="20000"/>
                    <a:lumOff val="80000"/>
                  </a:schemeClr>
                </a:solidFill>
              </a:rPr>
              <a:t>Keep in mind that </a:t>
            </a:r>
            <a:r>
              <a:rPr lang="en-US" sz="2000" dirty="0" err="1">
                <a:solidFill>
                  <a:schemeClr val="accent3">
                    <a:lumMod val="20000"/>
                    <a:lumOff val="80000"/>
                  </a:schemeClr>
                </a:solidFill>
              </a:rPr>
              <a:t>linewidths</a:t>
            </a:r>
            <a:r>
              <a:rPr lang="en-US" sz="2000" dirty="0">
                <a:solidFill>
                  <a:schemeClr val="accent3">
                    <a:lumMod val="20000"/>
                    <a:lumOff val="80000"/>
                  </a:schemeClr>
                </a:solidFill>
              </a:rPr>
              <a:t> are </a:t>
            </a:r>
            <a:r>
              <a:rPr lang="en-US" sz="2000" b="1" i="1" dirty="0">
                <a:solidFill>
                  <a:schemeClr val="accent3">
                    <a:lumMod val="20000"/>
                    <a:lumOff val="80000"/>
                  </a:schemeClr>
                </a:solidFill>
              </a:rPr>
              <a:t>sample dependent. PFG, or gradient, shimming </a:t>
            </a:r>
            <a:r>
              <a:rPr lang="en-US" sz="2000" b="1" i="1" dirty="0" smtClean="0">
                <a:solidFill>
                  <a:schemeClr val="accent3">
                    <a:lumMod val="20000"/>
                    <a:lumOff val="80000"/>
                  </a:schemeClr>
                </a:solidFill>
              </a:rPr>
              <a:t>cannot </a:t>
            </a:r>
            <a:r>
              <a:rPr lang="en-US" sz="2000" dirty="0" smtClean="0">
                <a:solidFill>
                  <a:schemeClr val="accent3">
                    <a:lumMod val="20000"/>
                    <a:lumOff val="80000"/>
                  </a:schemeClr>
                </a:solidFill>
              </a:rPr>
              <a:t>overcome </a:t>
            </a:r>
            <a:r>
              <a:rPr lang="en-US" sz="2000" dirty="0">
                <a:solidFill>
                  <a:schemeClr val="accent3">
                    <a:lumMod val="20000"/>
                    <a:lumOff val="80000"/>
                  </a:schemeClr>
                </a:solidFill>
              </a:rPr>
              <a:t>aggregating or suspended samples, solvent bubbles, too little solvent height (</a:t>
            </a:r>
            <a:r>
              <a:rPr lang="en-US" sz="2000" dirty="0" smtClean="0">
                <a:solidFill>
                  <a:schemeClr val="accent3">
                    <a:lumMod val="20000"/>
                    <a:lumOff val="80000"/>
                  </a:schemeClr>
                </a:solidFill>
              </a:rPr>
              <a:t>use susceptibility </a:t>
            </a:r>
            <a:r>
              <a:rPr lang="en-US" sz="2000" dirty="0">
                <a:solidFill>
                  <a:schemeClr val="accent3">
                    <a:lumMod val="20000"/>
                    <a:lumOff val="80000"/>
                  </a:schemeClr>
                </a:solidFill>
              </a:rPr>
              <a:t>inserts!!), scratched sample tubes, etc. And many samples simply will not shim </a:t>
            </a:r>
            <a:r>
              <a:rPr lang="en-US" sz="2000" dirty="0" smtClean="0">
                <a:solidFill>
                  <a:schemeClr val="accent3">
                    <a:lumMod val="20000"/>
                    <a:lumOff val="80000"/>
                  </a:schemeClr>
                </a:solidFill>
              </a:rPr>
              <a:t>to better </a:t>
            </a:r>
            <a:r>
              <a:rPr lang="en-US" sz="2000" dirty="0">
                <a:solidFill>
                  <a:schemeClr val="accent3">
                    <a:lumMod val="20000"/>
                    <a:lumOff val="80000"/>
                  </a:schemeClr>
                </a:solidFill>
              </a:rPr>
              <a:t>than 1 (or even 2 or higher) Hz </a:t>
            </a:r>
            <a:r>
              <a:rPr lang="en-US" sz="2000" dirty="0" err="1">
                <a:solidFill>
                  <a:schemeClr val="accent3">
                    <a:lumMod val="20000"/>
                    <a:lumOff val="80000"/>
                  </a:schemeClr>
                </a:solidFill>
              </a:rPr>
              <a:t>linewidths</a:t>
            </a:r>
            <a:r>
              <a:rPr lang="en-US" sz="2000" dirty="0">
                <a:solidFill>
                  <a:schemeClr val="accent3">
                    <a:lumMod val="20000"/>
                    <a:lumOff val="80000"/>
                  </a:schemeClr>
                </a:solidFill>
              </a:rPr>
              <a:t> due to their intrinsic relaxation properties in </a:t>
            </a:r>
            <a:r>
              <a:rPr lang="en-US" sz="2000" dirty="0" smtClean="0">
                <a:solidFill>
                  <a:schemeClr val="accent3">
                    <a:lumMod val="20000"/>
                    <a:lumOff val="80000"/>
                  </a:schemeClr>
                </a:solidFill>
              </a:rPr>
              <a:t>the solvent </a:t>
            </a:r>
            <a:r>
              <a:rPr lang="en-US" sz="2000" dirty="0">
                <a:solidFill>
                  <a:schemeClr val="accent3">
                    <a:lumMod val="20000"/>
                    <a:lumOff val="80000"/>
                  </a:schemeClr>
                </a:solidFill>
              </a:rPr>
              <a:t>and temperature being used; i.e. their natural </a:t>
            </a:r>
            <a:r>
              <a:rPr lang="en-US" sz="2000" dirty="0" err="1">
                <a:solidFill>
                  <a:schemeClr val="accent3">
                    <a:lumMod val="20000"/>
                    <a:lumOff val="80000"/>
                  </a:schemeClr>
                </a:solidFill>
              </a:rPr>
              <a:t>linewidths</a:t>
            </a:r>
            <a:r>
              <a:rPr lang="en-US" sz="2000" dirty="0">
                <a:solidFill>
                  <a:schemeClr val="accent3">
                    <a:lumMod val="20000"/>
                    <a:lumOff val="80000"/>
                  </a:schemeClr>
                </a:solidFill>
              </a:rPr>
              <a:t> are &gt;1 or 2 Hz.</a:t>
            </a:r>
          </a:p>
        </p:txBody>
      </p:sp>
      <p:sp>
        <p:nvSpPr>
          <p:cNvPr id="5" name="Rectangle 4"/>
          <p:cNvSpPr/>
          <p:nvPr/>
        </p:nvSpPr>
        <p:spPr>
          <a:xfrm>
            <a:off x="838200" y="1066800"/>
            <a:ext cx="7239000" cy="1846659"/>
          </a:xfrm>
          <a:prstGeom prst="rect">
            <a:avLst/>
          </a:prstGeom>
        </p:spPr>
        <p:txBody>
          <a:bodyPr wrap="square">
            <a:spAutoFit/>
          </a:bodyPr>
          <a:lstStyle/>
          <a:p>
            <a:r>
              <a:rPr lang="en-US" sz="2400" dirty="0">
                <a:solidFill>
                  <a:schemeClr val="accent3">
                    <a:lumMod val="20000"/>
                    <a:lumOff val="80000"/>
                  </a:schemeClr>
                </a:solidFill>
              </a:rPr>
              <a:t>The most common reasons for poor shims are</a:t>
            </a:r>
            <a:r>
              <a:rPr lang="en-US" sz="2400" dirty="0" smtClean="0">
                <a:solidFill>
                  <a:schemeClr val="accent3">
                    <a:lumMod val="20000"/>
                    <a:lumOff val="80000"/>
                  </a:schemeClr>
                </a:solidFill>
              </a:rPr>
              <a:t>:</a:t>
            </a:r>
          </a:p>
          <a:p>
            <a:pPr lvl="1"/>
            <a:r>
              <a:rPr lang="en-US" dirty="0" smtClean="0">
                <a:solidFill>
                  <a:schemeClr val="accent3">
                    <a:lumMod val="20000"/>
                    <a:lumOff val="80000"/>
                  </a:schemeClr>
                </a:solidFill>
              </a:rPr>
              <a:t>1.Bad </a:t>
            </a:r>
            <a:r>
              <a:rPr lang="en-US" dirty="0">
                <a:solidFill>
                  <a:schemeClr val="accent3">
                    <a:lumMod val="20000"/>
                    <a:lumOff val="80000"/>
                  </a:schemeClr>
                </a:solidFill>
              </a:rPr>
              <a:t>starting shims (did not load a good starting shim set) </a:t>
            </a:r>
          </a:p>
          <a:p>
            <a:pPr lvl="1"/>
            <a:r>
              <a:rPr lang="en-US" dirty="0">
                <a:solidFill>
                  <a:schemeClr val="accent3">
                    <a:lumMod val="20000"/>
                    <a:lumOff val="80000"/>
                  </a:schemeClr>
                </a:solidFill>
              </a:rPr>
              <a:t>2. Low quality and or flawed NMR tube</a:t>
            </a:r>
          </a:p>
          <a:p>
            <a:pPr lvl="1"/>
            <a:r>
              <a:rPr lang="en-US" dirty="0">
                <a:solidFill>
                  <a:schemeClr val="accent3">
                    <a:lumMod val="20000"/>
                    <a:lumOff val="80000"/>
                  </a:schemeClr>
                </a:solidFill>
              </a:rPr>
              <a:t>3. Insufficient volume of solution</a:t>
            </a:r>
          </a:p>
          <a:p>
            <a:pPr lvl="1"/>
            <a:r>
              <a:rPr lang="en-US" dirty="0">
                <a:solidFill>
                  <a:schemeClr val="accent3">
                    <a:lumMod val="20000"/>
                    <a:lumOff val="80000"/>
                  </a:schemeClr>
                </a:solidFill>
              </a:rPr>
              <a:t>4. </a:t>
            </a:r>
            <a:r>
              <a:rPr lang="en-US" dirty="0" smtClean="0">
                <a:solidFill>
                  <a:schemeClr val="accent3">
                    <a:lumMod val="20000"/>
                    <a:lumOff val="80000"/>
                  </a:schemeClr>
                </a:solidFill>
              </a:rPr>
              <a:t>Improperly </a:t>
            </a:r>
            <a:r>
              <a:rPr lang="en-US" dirty="0">
                <a:solidFill>
                  <a:schemeClr val="accent3">
                    <a:lumMod val="20000"/>
                    <a:lumOff val="80000"/>
                  </a:schemeClr>
                </a:solidFill>
              </a:rPr>
              <a:t>positioned NMR </a:t>
            </a:r>
            <a:r>
              <a:rPr lang="en-US" dirty="0" smtClean="0">
                <a:solidFill>
                  <a:schemeClr val="accent3">
                    <a:lumMod val="20000"/>
                    <a:lumOff val="80000"/>
                  </a:schemeClr>
                </a:solidFill>
              </a:rPr>
              <a:t>tube, not enough sample volume</a:t>
            </a:r>
            <a:endParaRPr lang="en-US" dirty="0">
              <a:solidFill>
                <a:schemeClr val="accent3">
                  <a:lumMod val="20000"/>
                  <a:lumOff val="80000"/>
                </a:schemeClr>
              </a:solidFill>
            </a:endParaRPr>
          </a:p>
          <a:p>
            <a:pPr lvl="1"/>
            <a:r>
              <a:rPr lang="en-US" dirty="0">
                <a:solidFill>
                  <a:schemeClr val="accent3">
                    <a:lumMod val="20000"/>
                    <a:lumOff val="80000"/>
                  </a:schemeClr>
                </a:solidFill>
              </a:rPr>
              <a:t>5. </a:t>
            </a:r>
            <a:r>
              <a:rPr lang="en-US" dirty="0" smtClean="0">
                <a:solidFill>
                  <a:schemeClr val="accent3">
                    <a:lumMod val="20000"/>
                    <a:lumOff val="80000"/>
                  </a:schemeClr>
                </a:solidFill>
              </a:rPr>
              <a:t>Unusual </a:t>
            </a:r>
            <a:r>
              <a:rPr lang="en-US" dirty="0">
                <a:solidFill>
                  <a:schemeClr val="accent3">
                    <a:lumMod val="20000"/>
                    <a:lumOff val="80000"/>
                  </a:schemeClr>
                </a:solidFill>
              </a:rPr>
              <a:t>nature of sample, e.g., highly concentrated</a:t>
            </a:r>
          </a:p>
        </p:txBody>
      </p:sp>
      <p:sp>
        <p:nvSpPr>
          <p:cNvPr id="6" name="Rectangle 5"/>
          <p:cNvSpPr/>
          <p:nvPr/>
        </p:nvSpPr>
        <p:spPr>
          <a:xfrm>
            <a:off x="3733800" y="228600"/>
            <a:ext cx="1669047"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Shimming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762000"/>
            <a:ext cx="8534400" cy="2308324"/>
          </a:xfrm>
          <a:prstGeom prst="rect">
            <a:avLst/>
          </a:prstGeom>
        </p:spPr>
        <p:txBody>
          <a:bodyPr wrap="square">
            <a:spAutoFit/>
          </a:bodyPr>
          <a:lstStyle/>
          <a:p>
            <a:r>
              <a:rPr lang="en-US" dirty="0">
                <a:solidFill>
                  <a:schemeClr val="accent3">
                    <a:lumMod val="20000"/>
                    <a:lumOff val="80000"/>
                  </a:schemeClr>
                </a:solidFill>
              </a:rPr>
              <a:t>Locking is a means of compensating for transient variations of the magnetic field </a:t>
            </a:r>
            <a:r>
              <a:rPr lang="en-US" dirty="0" smtClean="0">
                <a:solidFill>
                  <a:schemeClr val="accent3">
                    <a:lumMod val="20000"/>
                    <a:lumOff val="80000"/>
                  </a:schemeClr>
                </a:solidFill>
              </a:rPr>
              <a:t>strength</a:t>
            </a:r>
          </a:p>
          <a:p>
            <a:pPr lvl="1"/>
            <a:r>
              <a:rPr lang="en-US" dirty="0" smtClean="0">
                <a:solidFill>
                  <a:schemeClr val="accent3">
                    <a:lumMod val="20000"/>
                    <a:lumOff val="80000"/>
                  </a:schemeClr>
                </a:solidFill>
              </a:rPr>
              <a:t>- when you are locking on the deuterium signal of your solvent, you are essentially keeping the field from drifting while running  your experiment.</a:t>
            </a:r>
          </a:p>
          <a:p>
            <a:endParaRPr lang="en-US" dirty="0">
              <a:solidFill>
                <a:schemeClr val="accent3">
                  <a:lumMod val="20000"/>
                  <a:lumOff val="80000"/>
                </a:schemeClr>
              </a:solidFill>
            </a:endParaRPr>
          </a:p>
          <a:p>
            <a:r>
              <a:rPr lang="en-US" dirty="0">
                <a:solidFill>
                  <a:schemeClr val="accent3">
                    <a:lumMod val="20000"/>
                    <a:lumOff val="80000"/>
                  </a:schemeClr>
                </a:solidFill>
              </a:rPr>
              <a:t>The field lock works </a:t>
            </a:r>
            <a:r>
              <a:rPr lang="en-US" dirty="0" smtClean="0">
                <a:solidFill>
                  <a:schemeClr val="accent3">
                    <a:lumMod val="20000"/>
                    <a:lumOff val="80000"/>
                  </a:schemeClr>
                </a:solidFill>
              </a:rPr>
              <a:t>by using </a:t>
            </a:r>
            <a:r>
              <a:rPr lang="en-US" dirty="0">
                <a:solidFill>
                  <a:schemeClr val="accent3">
                    <a:lumMod val="20000"/>
                    <a:lumOff val="80000"/>
                  </a:schemeClr>
                </a:solidFill>
              </a:rPr>
              <a:t>the proportionality of the resonant frequency of the deuteron to the resonant frequency of </a:t>
            </a:r>
            <a:r>
              <a:rPr lang="en-US" dirty="0" smtClean="0">
                <a:solidFill>
                  <a:schemeClr val="accent3">
                    <a:lumMod val="20000"/>
                    <a:lumOff val="80000"/>
                  </a:schemeClr>
                </a:solidFill>
              </a:rPr>
              <a:t>the NMR </a:t>
            </a:r>
            <a:r>
              <a:rPr lang="en-US" dirty="0">
                <a:solidFill>
                  <a:schemeClr val="accent3">
                    <a:lumMod val="20000"/>
                    <a:lumOff val="80000"/>
                  </a:schemeClr>
                </a:solidFill>
              </a:rPr>
              <a:t>active nucleus of interest, e.g., </a:t>
            </a:r>
            <a:r>
              <a:rPr lang="en-US" baseline="30000" dirty="0">
                <a:solidFill>
                  <a:schemeClr val="accent3">
                    <a:lumMod val="20000"/>
                    <a:lumOff val="80000"/>
                  </a:schemeClr>
                </a:solidFill>
              </a:rPr>
              <a:t>1</a:t>
            </a:r>
            <a:r>
              <a:rPr lang="en-US" dirty="0">
                <a:solidFill>
                  <a:schemeClr val="accent3">
                    <a:lumMod val="20000"/>
                    <a:lumOff val="80000"/>
                  </a:schemeClr>
                </a:solidFill>
              </a:rPr>
              <a:t>H, </a:t>
            </a:r>
            <a:r>
              <a:rPr lang="en-US" baseline="30000" dirty="0">
                <a:solidFill>
                  <a:schemeClr val="accent3">
                    <a:lumMod val="20000"/>
                    <a:lumOff val="80000"/>
                  </a:schemeClr>
                </a:solidFill>
              </a:rPr>
              <a:t>13</a:t>
            </a:r>
            <a:r>
              <a:rPr lang="en-US" dirty="0">
                <a:solidFill>
                  <a:schemeClr val="accent3">
                    <a:lumMod val="20000"/>
                    <a:lumOff val="80000"/>
                  </a:schemeClr>
                </a:solidFill>
              </a:rPr>
              <a:t>C, </a:t>
            </a:r>
            <a:r>
              <a:rPr lang="en-US" baseline="30000" dirty="0">
                <a:solidFill>
                  <a:schemeClr val="accent3">
                    <a:lumMod val="20000"/>
                    <a:lumOff val="80000"/>
                  </a:schemeClr>
                </a:solidFill>
              </a:rPr>
              <a:t>31</a:t>
            </a:r>
            <a:r>
              <a:rPr lang="en-US" dirty="0">
                <a:solidFill>
                  <a:schemeClr val="accent3">
                    <a:lumMod val="20000"/>
                    <a:lumOff val="80000"/>
                  </a:schemeClr>
                </a:solidFill>
              </a:rPr>
              <a:t>P, etc. </a:t>
            </a:r>
          </a:p>
          <a:p>
            <a:endParaRPr lang="en-US" dirty="0" smtClean="0">
              <a:solidFill>
                <a:schemeClr val="accent3">
                  <a:lumMod val="20000"/>
                  <a:lumOff val="80000"/>
                </a:schemeClr>
              </a:solidFill>
            </a:endParaRPr>
          </a:p>
        </p:txBody>
      </p:sp>
      <p:graphicFrame>
        <p:nvGraphicFramePr>
          <p:cNvPr id="23553" name="Object 1"/>
          <p:cNvGraphicFramePr>
            <a:graphicFrameLocks noChangeAspect="1"/>
          </p:cNvGraphicFramePr>
          <p:nvPr/>
        </p:nvGraphicFramePr>
        <p:xfrm>
          <a:off x="1752600" y="3200400"/>
          <a:ext cx="5562600" cy="3508532"/>
        </p:xfrm>
        <a:graphic>
          <a:graphicData uri="http://schemas.openxmlformats.org/presentationml/2006/ole">
            <mc:AlternateContent xmlns:mc="http://schemas.openxmlformats.org/markup-compatibility/2006">
              <mc:Choice xmlns:v="urn:schemas-microsoft-com:vml" Requires="v">
                <p:oleObj spid="_x0000_s23604" name="CS ChemDraw Drawing" r:id="rId3" imgW="5155144" imgH="3251906" progId="ChemDraw.Document.6.0">
                  <p:embed/>
                </p:oleObj>
              </mc:Choice>
              <mc:Fallback>
                <p:oleObj name="CS ChemDraw Drawing" r:id="rId3" imgW="5155144" imgH="3251906" progId="ChemDraw.Document.6.0">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200400"/>
                        <a:ext cx="5562600" cy="350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1744472" y="228600"/>
            <a:ext cx="5342128"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Locking on to the deuterium signal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44472" y="228600"/>
            <a:ext cx="5342128"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Locking on to the deuterium signal</a:t>
            </a:r>
          </a:p>
        </p:txBody>
      </p:sp>
      <p:graphicFrame>
        <p:nvGraphicFramePr>
          <p:cNvPr id="27653" name="Object 5"/>
          <p:cNvGraphicFramePr>
            <a:graphicFrameLocks noChangeAspect="1"/>
          </p:cNvGraphicFramePr>
          <p:nvPr/>
        </p:nvGraphicFramePr>
        <p:xfrm>
          <a:off x="457200" y="914400"/>
          <a:ext cx="4876800" cy="5391460"/>
        </p:xfrm>
        <a:graphic>
          <a:graphicData uri="http://schemas.openxmlformats.org/presentationml/2006/ole">
            <mc:AlternateContent xmlns:mc="http://schemas.openxmlformats.org/markup-compatibility/2006">
              <mc:Choice xmlns:v="urn:schemas-microsoft-com:vml" Requires="v">
                <p:oleObj spid="_x0000_s27703" name="CS ChemDraw Drawing" r:id="rId3" imgW="3414927" imgH="3774472" progId="ChemDraw.Document.6.0">
                  <p:embed/>
                </p:oleObj>
              </mc:Choice>
              <mc:Fallback>
                <p:oleObj name="CS ChemDraw Drawing" r:id="rId3" imgW="3414927" imgH="3774472" progId="ChemDraw.Document.6.0">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914400"/>
                        <a:ext cx="4876800" cy="5391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p:cNvSpPr txBox="1"/>
          <p:nvPr/>
        </p:nvSpPr>
        <p:spPr>
          <a:xfrm>
            <a:off x="5410200" y="3276600"/>
            <a:ext cx="3581400" cy="646331"/>
          </a:xfrm>
          <a:prstGeom prst="rect">
            <a:avLst/>
          </a:prstGeom>
          <a:noFill/>
        </p:spPr>
        <p:txBody>
          <a:bodyPr wrap="square" rtlCol="0">
            <a:spAutoFit/>
          </a:bodyPr>
          <a:lstStyle/>
          <a:p>
            <a:r>
              <a:rPr lang="en-US" dirty="0" smtClean="0">
                <a:solidFill>
                  <a:schemeClr val="bg2"/>
                </a:solidFill>
              </a:rPr>
              <a:t>If the magnetic field drift, so will the peak frequencies</a:t>
            </a:r>
            <a:endParaRPr lang="en-US" dirty="0">
              <a:solidFill>
                <a:schemeClr val="bg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9" name="Object 3"/>
          <p:cNvGraphicFramePr>
            <a:graphicFrameLocks noChangeAspect="1"/>
          </p:cNvGraphicFramePr>
          <p:nvPr/>
        </p:nvGraphicFramePr>
        <p:xfrm>
          <a:off x="1371600" y="762000"/>
          <a:ext cx="6553200" cy="4405606"/>
        </p:xfrm>
        <a:graphic>
          <a:graphicData uri="http://schemas.openxmlformats.org/presentationml/2006/ole">
            <mc:AlternateContent xmlns:mc="http://schemas.openxmlformats.org/markup-compatibility/2006">
              <mc:Choice xmlns:v="urn:schemas-microsoft-com:vml" Requires="v">
                <p:oleObj spid="_x0000_s29750" name="CS ChemDraw Drawing" r:id="rId3" imgW="5653707" imgH="3800475" progId="ChemDraw.Document.6.0">
                  <p:embed/>
                </p:oleObj>
              </mc:Choice>
              <mc:Fallback>
                <p:oleObj name="CS ChemDraw Drawing" r:id="rId3" imgW="5653707" imgH="3800475" progId="ChemDraw.Document.6.0">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762000"/>
                        <a:ext cx="6553200" cy="4405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32698" y="5791200"/>
            <a:ext cx="9094369" cy="369332"/>
          </a:xfrm>
          <a:prstGeom prst="rect">
            <a:avLst/>
          </a:prstGeom>
          <a:noFill/>
        </p:spPr>
        <p:txBody>
          <a:bodyPr wrap="none" rtlCol="0">
            <a:spAutoFit/>
          </a:bodyPr>
          <a:lstStyle/>
          <a:p>
            <a:r>
              <a:rPr lang="en-US" dirty="0" smtClean="0">
                <a:solidFill>
                  <a:schemeClr val="bg2"/>
                </a:solidFill>
              </a:rPr>
              <a:t>Note:  always maximize lock gain and maximize lock power to just below the point of saturation</a:t>
            </a:r>
            <a:endParaRPr lang="en-US" dirty="0">
              <a:solidFill>
                <a:schemeClr val="bg2"/>
              </a:solidFill>
            </a:endParaRPr>
          </a:p>
        </p:txBody>
      </p:sp>
      <p:sp>
        <p:nvSpPr>
          <p:cNvPr id="6" name="Rectangle 5"/>
          <p:cNvSpPr/>
          <p:nvPr/>
        </p:nvSpPr>
        <p:spPr>
          <a:xfrm>
            <a:off x="3352800" y="228600"/>
            <a:ext cx="2237587"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Lock – Find z0</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990600"/>
            <a:ext cx="9144000" cy="5715000"/>
          </a:xfrm>
          <a:prstGeom prst="rect">
            <a:avLst/>
          </a:prstGeom>
        </p:spPr>
      </p:pic>
      <p:sp>
        <p:nvSpPr>
          <p:cNvPr id="7" name="Rectangle 6"/>
          <p:cNvSpPr/>
          <p:nvPr/>
        </p:nvSpPr>
        <p:spPr>
          <a:xfrm>
            <a:off x="3352800" y="228600"/>
            <a:ext cx="2237587"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Lock – Find z0</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371600"/>
            <a:ext cx="7772400" cy="3416320"/>
          </a:xfrm>
          <a:prstGeom prst="rect">
            <a:avLst/>
          </a:prstGeom>
          <a:noFill/>
        </p:spPr>
        <p:txBody>
          <a:bodyPr wrap="square" rtlCol="0">
            <a:spAutoFit/>
          </a:bodyPr>
          <a:lstStyle/>
          <a:p>
            <a:r>
              <a:rPr lang="en-US" b="1" dirty="0">
                <a:solidFill>
                  <a:srgbClr val="FFFFFF"/>
                </a:solidFill>
              </a:rPr>
              <a:t>How High Should the </a:t>
            </a:r>
            <a:r>
              <a:rPr lang="en-US" b="1" baseline="30000" dirty="0">
                <a:solidFill>
                  <a:srgbClr val="FFFFFF"/>
                </a:solidFill>
              </a:rPr>
              <a:t>2</a:t>
            </a:r>
            <a:r>
              <a:rPr lang="en-US" b="1" dirty="0">
                <a:solidFill>
                  <a:srgbClr val="FFFFFF"/>
                </a:solidFill>
              </a:rPr>
              <a:t>H Lock Signal Be?</a:t>
            </a:r>
          </a:p>
          <a:p>
            <a:endParaRPr lang="en-US" dirty="0" smtClean="0">
              <a:solidFill>
                <a:srgbClr val="FFFFFF"/>
              </a:solidFill>
            </a:endParaRPr>
          </a:p>
          <a:p>
            <a:pPr marL="285750" indent="-285750">
              <a:buFont typeface="Arial"/>
              <a:buChar char="•"/>
            </a:pPr>
            <a:r>
              <a:rPr lang="en-US" dirty="0" smtClean="0">
                <a:solidFill>
                  <a:srgbClr val="FFFFFF"/>
                </a:solidFill>
              </a:rPr>
              <a:t>There </a:t>
            </a:r>
            <a:r>
              <a:rPr lang="en-US" dirty="0">
                <a:solidFill>
                  <a:srgbClr val="FFFFFF"/>
                </a:solidFill>
              </a:rPr>
              <a:t>isn't really an answer to the question. </a:t>
            </a:r>
            <a:endParaRPr lang="en-US" dirty="0" smtClean="0">
              <a:solidFill>
                <a:srgbClr val="FFFFFF"/>
              </a:solidFill>
            </a:endParaRPr>
          </a:p>
          <a:p>
            <a:endParaRPr lang="en-US" dirty="0">
              <a:solidFill>
                <a:srgbClr val="FFFFFF"/>
              </a:solidFill>
            </a:endParaRPr>
          </a:p>
          <a:p>
            <a:endParaRPr lang="en-US" dirty="0" smtClean="0">
              <a:solidFill>
                <a:srgbClr val="FFFFFF"/>
              </a:solidFill>
            </a:endParaRPr>
          </a:p>
          <a:p>
            <a:pPr marL="285750" indent="-285750">
              <a:buFont typeface="Arial"/>
              <a:buChar char="•"/>
            </a:pPr>
            <a:r>
              <a:rPr lang="en-US" dirty="0" smtClean="0">
                <a:solidFill>
                  <a:srgbClr val="FFFFFF"/>
                </a:solidFill>
              </a:rPr>
              <a:t>The </a:t>
            </a:r>
            <a:r>
              <a:rPr lang="en-US" dirty="0">
                <a:solidFill>
                  <a:srgbClr val="FFFFFF"/>
                </a:solidFill>
              </a:rPr>
              <a:t>height of the lock signal depends on all of the following: which solvent is used, the amount of solvent in the NMR tube, the lock power, the lock gain, the lock phase and the magnet homogeneity. </a:t>
            </a:r>
            <a:endParaRPr lang="en-US" dirty="0" smtClean="0">
              <a:solidFill>
                <a:srgbClr val="FFFFFF"/>
              </a:solidFill>
            </a:endParaRPr>
          </a:p>
          <a:p>
            <a:endParaRPr lang="en-US" dirty="0">
              <a:solidFill>
                <a:srgbClr val="FFFFFF"/>
              </a:solidFill>
            </a:endParaRPr>
          </a:p>
          <a:p>
            <a:endParaRPr lang="en-US" dirty="0" smtClean="0">
              <a:solidFill>
                <a:srgbClr val="FFFFFF"/>
              </a:solidFill>
            </a:endParaRPr>
          </a:p>
          <a:p>
            <a:pPr marL="285750" indent="-285750">
              <a:buFont typeface="Arial"/>
              <a:buChar char="•"/>
            </a:pPr>
            <a:r>
              <a:rPr lang="en-US" dirty="0" smtClean="0">
                <a:solidFill>
                  <a:srgbClr val="FFFFFF"/>
                </a:solidFill>
              </a:rPr>
              <a:t>The </a:t>
            </a:r>
            <a:r>
              <a:rPr lang="en-US" dirty="0">
                <a:solidFill>
                  <a:srgbClr val="FFFFFF"/>
                </a:solidFill>
              </a:rPr>
              <a:t>lock signal is high enough when any further shimming cannot improve on the height.</a:t>
            </a:r>
          </a:p>
        </p:txBody>
      </p:sp>
      <p:sp>
        <p:nvSpPr>
          <p:cNvPr id="3" name="Rectangle 2"/>
          <p:cNvSpPr/>
          <p:nvPr/>
        </p:nvSpPr>
        <p:spPr>
          <a:xfrm>
            <a:off x="3352800" y="228600"/>
            <a:ext cx="2237587"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Lock – Find z0</a:t>
            </a:r>
          </a:p>
        </p:txBody>
      </p:sp>
    </p:spTree>
    <p:extLst>
      <p:ext uri="{BB962C8B-B14F-4D97-AF65-F5344CB8AC3E}">
        <p14:creationId xmlns:p14="http://schemas.microsoft.com/office/powerpoint/2010/main" val="1050688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p:cNvPicPr>
            <a:picLocks noChangeAspect="1" noChangeArrowheads="1"/>
          </p:cNvPicPr>
          <p:nvPr/>
        </p:nvPicPr>
        <p:blipFill>
          <a:blip r:embed="rId3" cstate="print">
            <a:lum bright="-30000" contrast="30000"/>
          </a:blip>
          <a:srcRect l="8095" t="19810" r="5238" b="4762"/>
          <a:stretch>
            <a:fillRect/>
          </a:stretch>
        </p:blipFill>
        <p:spPr bwMode="auto">
          <a:xfrm>
            <a:off x="457200" y="4267200"/>
            <a:ext cx="3922376" cy="2133600"/>
          </a:xfrm>
          <a:prstGeom prst="rect">
            <a:avLst/>
          </a:prstGeom>
          <a:ln>
            <a:noFill/>
          </a:ln>
          <a:effectLst>
            <a:outerShdw blurRad="292100" dist="139700" dir="2700000" algn="tl" rotWithShape="0">
              <a:srgbClr val="333333">
                <a:alpha val="65000"/>
              </a:srgbClr>
            </a:outerShdw>
          </a:effectLst>
        </p:spPr>
      </p:pic>
      <p:graphicFrame>
        <p:nvGraphicFramePr>
          <p:cNvPr id="30722" name="Object 2"/>
          <p:cNvGraphicFramePr>
            <a:graphicFrameLocks noChangeAspect="1"/>
          </p:cNvGraphicFramePr>
          <p:nvPr/>
        </p:nvGraphicFramePr>
        <p:xfrm>
          <a:off x="762000" y="685800"/>
          <a:ext cx="8382000" cy="5715001"/>
        </p:xfrm>
        <a:graphic>
          <a:graphicData uri="http://schemas.openxmlformats.org/presentationml/2006/ole">
            <mc:AlternateContent xmlns:mc="http://schemas.openxmlformats.org/markup-compatibility/2006">
              <mc:Choice xmlns:v="urn:schemas-microsoft-com:vml" Requires="v">
                <p:oleObj spid="_x0000_s30766" name="CS ChemDraw Drawing" r:id="rId4" imgW="6609326" imgH="4744093" progId="ChemDraw.Document.6.0">
                  <p:embed/>
                </p:oleObj>
              </mc:Choice>
              <mc:Fallback>
                <p:oleObj name="CS ChemDraw Drawing" r:id="rId4" imgW="6609326" imgH="4744093" progId="ChemDraw.Document.6.0">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685800"/>
                        <a:ext cx="8382000" cy="5715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3631405" y="152400"/>
            <a:ext cx="1854995" cy="523220"/>
          </a:xfrm>
          <a:prstGeom prst="rect">
            <a:avLst/>
          </a:prstGeom>
        </p:spPr>
        <p:txBody>
          <a:bodyPr wrap="none">
            <a:spAutoFit/>
          </a:bodyPr>
          <a:lstStyle/>
          <a:p>
            <a:pPr marL="342900" indent="-342900"/>
            <a:r>
              <a:rPr lang="en-US" sz="2800" b="1" dirty="0" smtClean="0">
                <a:solidFill>
                  <a:schemeClr val="accent3">
                    <a:lumMod val="20000"/>
                    <a:lumOff val="80000"/>
                  </a:schemeClr>
                </a:solidFill>
              </a:rPr>
              <a:t>Acquisition</a:t>
            </a:r>
            <a:endParaRPr lang="en-US" sz="2800" b="1" dirty="0">
              <a:solidFill>
                <a:schemeClr val="accent3">
                  <a:lumMod val="20000"/>
                  <a:lumOff val="8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762000"/>
            <a:ext cx="6477000" cy="646331"/>
          </a:xfrm>
          <a:prstGeom prst="rect">
            <a:avLst/>
          </a:prstGeom>
          <a:noFill/>
        </p:spPr>
        <p:txBody>
          <a:bodyPr wrap="square" rtlCol="0">
            <a:spAutoFit/>
          </a:bodyPr>
          <a:lstStyle/>
          <a:p>
            <a:pPr algn="ctr"/>
            <a:r>
              <a:rPr lang="en-US" dirty="0" smtClean="0">
                <a:solidFill>
                  <a:srgbClr val="FFFFFF"/>
                </a:solidFill>
              </a:rPr>
              <a:t>TIPS AND TRICKS ON THE MOST COMMON NMR EXPERIMENTS EXECUTED HERE AT BU</a:t>
            </a:r>
            <a:endParaRPr lang="en-US" dirty="0">
              <a:solidFill>
                <a:srgbClr val="FFFFFF"/>
              </a:solidFill>
            </a:endParaRPr>
          </a:p>
        </p:txBody>
      </p:sp>
      <p:graphicFrame>
        <p:nvGraphicFramePr>
          <p:cNvPr id="3" name="Object 5"/>
          <p:cNvGraphicFramePr>
            <a:graphicFrameLocks noChangeAspect="1"/>
          </p:cNvGraphicFramePr>
          <p:nvPr>
            <p:extLst>
              <p:ext uri="{D42A27DB-BD31-4B8C-83A1-F6EECF244321}">
                <p14:modId xmlns:p14="http://schemas.microsoft.com/office/powerpoint/2010/main" val="2306020251"/>
              </p:ext>
            </p:extLst>
          </p:nvPr>
        </p:nvGraphicFramePr>
        <p:xfrm>
          <a:off x="228600" y="1447800"/>
          <a:ext cx="6376301" cy="4931505"/>
        </p:xfrm>
        <a:graphic>
          <a:graphicData uri="http://schemas.openxmlformats.org/presentationml/2006/ole">
            <mc:AlternateContent xmlns:mc="http://schemas.openxmlformats.org/markup-compatibility/2006">
              <mc:Choice xmlns:v="urn:schemas-microsoft-com:vml" Requires="v">
                <p:oleObj spid="_x0000_s1043" name="CS ChemDraw Drawing" r:id="rId3" imgW="4323540" imgH="3343418" progId="ChemDraw.Document.6.0">
                  <p:embed/>
                </p:oleObj>
              </mc:Choice>
              <mc:Fallback>
                <p:oleObj name="CS ChemDraw Drawing" r:id="rId3" imgW="4323540" imgH="3343418" progId="ChemDraw.Document.6.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447800"/>
                        <a:ext cx="6376301" cy="4931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Box 3"/>
          <p:cNvSpPr txBox="1"/>
          <p:nvPr/>
        </p:nvSpPr>
        <p:spPr>
          <a:xfrm>
            <a:off x="304800" y="3200400"/>
            <a:ext cx="877163" cy="400110"/>
          </a:xfrm>
          <a:prstGeom prst="rect">
            <a:avLst/>
          </a:prstGeom>
          <a:noFill/>
        </p:spPr>
        <p:txBody>
          <a:bodyPr wrap="none" rtlCol="0">
            <a:spAutoFit/>
          </a:bodyPr>
          <a:lstStyle/>
          <a:p>
            <a:r>
              <a:rPr lang="en-US" sz="2000" b="1" dirty="0" err="1" smtClean="0">
                <a:solidFill>
                  <a:schemeClr val="accent3">
                    <a:lumMod val="20000"/>
                    <a:lumOff val="80000"/>
                  </a:schemeClr>
                </a:solidFill>
              </a:rPr>
              <a:t>gCOSY</a:t>
            </a:r>
            <a:endParaRPr lang="en-US" sz="2000" b="1" dirty="0">
              <a:solidFill>
                <a:schemeClr val="accent3">
                  <a:lumMod val="20000"/>
                  <a:lumOff val="80000"/>
                </a:schemeClr>
              </a:solidFill>
            </a:endParaRPr>
          </a:p>
        </p:txBody>
      </p:sp>
      <p:sp>
        <p:nvSpPr>
          <p:cNvPr id="5" name="TextBox 4"/>
          <p:cNvSpPr txBox="1"/>
          <p:nvPr/>
        </p:nvSpPr>
        <p:spPr>
          <a:xfrm>
            <a:off x="2895600" y="3486090"/>
            <a:ext cx="3295118" cy="400110"/>
          </a:xfrm>
          <a:prstGeom prst="rect">
            <a:avLst/>
          </a:prstGeom>
          <a:noFill/>
        </p:spPr>
        <p:txBody>
          <a:bodyPr wrap="none" rtlCol="0">
            <a:spAutoFit/>
          </a:bodyPr>
          <a:lstStyle/>
          <a:p>
            <a:r>
              <a:rPr lang="en-US" sz="2000" b="1" dirty="0" err="1" smtClean="0">
                <a:solidFill>
                  <a:schemeClr val="accent3">
                    <a:lumMod val="20000"/>
                    <a:lumOff val="80000"/>
                  </a:schemeClr>
                </a:solidFill>
              </a:rPr>
              <a:t>gHSQC</a:t>
            </a:r>
            <a:r>
              <a:rPr lang="en-US" sz="2000" b="1" dirty="0" smtClean="0">
                <a:solidFill>
                  <a:schemeClr val="accent3">
                    <a:lumMod val="20000"/>
                    <a:lumOff val="80000"/>
                  </a:schemeClr>
                </a:solidFill>
              </a:rPr>
              <a:t>, </a:t>
            </a:r>
            <a:r>
              <a:rPr lang="en-US" sz="2000" b="1" dirty="0" err="1" smtClean="0">
                <a:solidFill>
                  <a:schemeClr val="accent3">
                    <a:lumMod val="20000"/>
                    <a:lumOff val="80000"/>
                  </a:schemeClr>
                </a:solidFill>
              </a:rPr>
              <a:t>gHMQC</a:t>
            </a:r>
            <a:r>
              <a:rPr lang="en-US" sz="2000" b="1" dirty="0" smtClean="0">
                <a:solidFill>
                  <a:schemeClr val="accent3">
                    <a:lumMod val="20000"/>
                    <a:lumOff val="80000"/>
                  </a:schemeClr>
                </a:solidFill>
              </a:rPr>
              <a:t>. ASAPHMQC</a:t>
            </a:r>
            <a:endParaRPr lang="en-US" sz="2000" b="1" dirty="0">
              <a:solidFill>
                <a:schemeClr val="accent3">
                  <a:lumMod val="20000"/>
                  <a:lumOff val="80000"/>
                </a:schemeClr>
              </a:solidFill>
            </a:endParaRPr>
          </a:p>
        </p:txBody>
      </p:sp>
      <p:sp>
        <p:nvSpPr>
          <p:cNvPr id="6" name="TextBox 5"/>
          <p:cNvSpPr txBox="1"/>
          <p:nvPr/>
        </p:nvSpPr>
        <p:spPr>
          <a:xfrm>
            <a:off x="228600" y="5638800"/>
            <a:ext cx="1583254" cy="400110"/>
          </a:xfrm>
          <a:prstGeom prst="rect">
            <a:avLst/>
          </a:prstGeom>
          <a:noFill/>
        </p:spPr>
        <p:txBody>
          <a:bodyPr wrap="none" rtlCol="0">
            <a:spAutoFit/>
          </a:bodyPr>
          <a:lstStyle/>
          <a:p>
            <a:r>
              <a:rPr lang="en-US" sz="2000" b="1" dirty="0" smtClean="0">
                <a:solidFill>
                  <a:schemeClr val="accent3">
                    <a:lumMod val="20000"/>
                    <a:lumOff val="80000"/>
                  </a:schemeClr>
                </a:solidFill>
              </a:rPr>
              <a:t>INADEQUATE</a:t>
            </a:r>
            <a:endParaRPr lang="en-US" sz="2000" b="1" dirty="0">
              <a:solidFill>
                <a:schemeClr val="accent3">
                  <a:lumMod val="20000"/>
                  <a:lumOff val="80000"/>
                </a:schemeClr>
              </a:solidFill>
            </a:endParaRPr>
          </a:p>
        </p:txBody>
      </p:sp>
      <p:sp>
        <p:nvSpPr>
          <p:cNvPr id="7" name="TextBox 6"/>
          <p:cNvSpPr txBox="1"/>
          <p:nvPr/>
        </p:nvSpPr>
        <p:spPr>
          <a:xfrm>
            <a:off x="3657600" y="5791200"/>
            <a:ext cx="971765" cy="400110"/>
          </a:xfrm>
          <a:prstGeom prst="rect">
            <a:avLst/>
          </a:prstGeom>
          <a:noFill/>
        </p:spPr>
        <p:txBody>
          <a:bodyPr wrap="none" rtlCol="0">
            <a:spAutoFit/>
          </a:bodyPr>
          <a:lstStyle/>
          <a:p>
            <a:r>
              <a:rPr lang="en-US" sz="2000" b="1" dirty="0" err="1" smtClean="0">
                <a:solidFill>
                  <a:schemeClr val="accent3">
                    <a:lumMod val="20000"/>
                    <a:lumOff val="80000"/>
                  </a:schemeClr>
                </a:solidFill>
              </a:rPr>
              <a:t>gHMBC</a:t>
            </a:r>
            <a:endParaRPr lang="en-US" sz="2000" b="1" dirty="0">
              <a:solidFill>
                <a:schemeClr val="accent3">
                  <a:lumMod val="20000"/>
                  <a:lumOff val="80000"/>
                </a:schemeClr>
              </a:solidFill>
            </a:endParaRPr>
          </a:p>
        </p:txBody>
      </p:sp>
      <p:sp>
        <p:nvSpPr>
          <p:cNvPr id="8" name="TextBox 7"/>
          <p:cNvSpPr txBox="1"/>
          <p:nvPr/>
        </p:nvSpPr>
        <p:spPr>
          <a:xfrm>
            <a:off x="7467600" y="3200400"/>
            <a:ext cx="1295400" cy="1200329"/>
          </a:xfrm>
          <a:prstGeom prst="rect">
            <a:avLst/>
          </a:prstGeom>
          <a:noFill/>
        </p:spPr>
        <p:txBody>
          <a:bodyPr wrap="square" rtlCol="0">
            <a:spAutoFit/>
          </a:bodyPr>
          <a:lstStyle/>
          <a:p>
            <a:r>
              <a:rPr lang="en-US" dirty="0" smtClean="0">
                <a:solidFill>
                  <a:schemeClr val="bg1"/>
                </a:solidFill>
              </a:rPr>
              <a:t>NOESY</a:t>
            </a:r>
          </a:p>
          <a:p>
            <a:r>
              <a:rPr lang="en-US" dirty="0" smtClean="0">
                <a:solidFill>
                  <a:schemeClr val="bg1"/>
                </a:solidFill>
              </a:rPr>
              <a:t>ROESY</a:t>
            </a:r>
          </a:p>
          <a:p>
            <a:r>
              <a:rPr lang="en-US" dirty="0" smtClean="0">
                <a:solidFill>
                  <a:schemeClr val="bg1"/>
                </a:solidFill>
              </a:rPr>
              <a:t>TOCSY</a:t>
            </a:r>
          </a:p>
          <a:p>
            <a:endParaRPr lang="en-US" dirty="0">
              <a:solidFill>
                <a:schemeClr val="bg1"/>
              </a:solidFill>
            </a:endParaRPr>
          </a:p>
        </p:txBody>
      </p:sp>
    </p:spTree>
    <p:extLst>
      <p:ext uri="{BB962C8B-B14F-4D97-AF65-F5344CB8AC3E}">
        <p14:creationId xmlns:p14="http://schemas.microsoft.com/office/powerpoint/2010/main" val="711161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228600"/>
            <a:ext cx="3249958" cy="369332"/>
          </a:xfrm>
          <a:prstGeom prst="rect">
            <a:avLst/>
          </a:prstGeom>
          <a:noFill/>
        </p:spPr>
        <p:txBody>
          <a:bodyPr wrap="none" rtlCol="0">
            <a:spAutoFit/>
          </a:bodyPr>
          <a:lstStyle/>
          <a:p>
            <a:pPr algn="ctr"/>
            <a:r>
              <a:rPr lang="en-US" dirty="0" err="1" smtClean="0">
                <a:solidFill>
                  <a:schemeClr val="bg1"/>
                </a:solidFill>
              </a:rPr>
              <a:t>gCOSY</a:t>
            </a:r>
            <a:r>
              <a:rPr lang="en-US" dirty="0" smtClean="0">
                <a:solidFill>
                  <a:schemeClr val="bg1"/>
                </a:solidFill>
              </a:rPr>
              <a:t>:  2 – 3 through bonds H-H</a:t>
            </a:r>
            <a:endParaRPr lang="en-US" dirty="0">
              <a:solidFill>
                <a:schemeClr val="bg1"/>
              </a:solidFill>
            </a:endParaRPr>
          </a:p>
        </p:txBody>
      </p:sp>
      <p:sp>
        <p:nvSpPr>
          <p:cNvPr id="3" name="TextBox 2"/>
          <p:cNvSpPr txBox="1"/>
          <p:nvPr/>
        </p:nvSpPr>
        <p:spPr>
          <a:xfrm>
            <a:off x="609600" y="685800"/>
            <a:ext cx="8153400" cy="1477328"/>
          </a:xfrm>
          <a:prstGeom prst="rect">
            <a:avLst/>
          </a:prstGeom>
          <a:noFill/>
        </p:spPr>
        <p:txBody>
          <a:bodyPr wrap="square" rtlCol="0">
            <a:spAutoFit/>
          </a:bodyPr>
          <a:lstStyle/>
          <a:p>
            <a:pPr marL="285750" indent="-285750">
              <a:buFont typeface="Arial"/>
              <a:buChar char="•"/>
            </a:pPr>
            <a:r>
              <a:rPr lang="en-US" dirty="0" smtClean="0">
                <a:solidFill>
                  <a:schemeClr val="bg1"/>
                </a:solidFill>
              </a:rPr>
              <a:t>Better alternative to the COSY experiment: cleaner less T1 noise</a:t>
            </a:r>
          </a:p>
          <a:p>
            <a:pPr marL="285750" indent="-285750">
              <a:buFont typeface="Arial"/>
              <a:buChar char="•"/>
            </a:pPr>
            <a:r>
              <a:rPr lang="en-US" dirty="0" smtClean="0">
                <a:solidFill>
                  <a:schemeClr val="bg1"/>
                </a:solidFill>
              </a:rPr>
              <a:t>Spectral </a:t>
            </a:r>
            <a:r>
              <a:rPr lang="en-US" dirty="0" err="1" smtClean="0">
                <a:solidFill>
                  <a:schemeClr val="bg1"/>
                </a:solidFill>
              </a:rPr>
              <a:t>symmetrization</a:t>
            </a:r>
            <a:r>
              <a:rPr lang="en-US" dirty="0" smtClean="0">
                <a:solidFill>
                  <a:schemeClr val="bg1"/>
                </a:solidFill>
              </a:rPr>
              <a:t> can help clean up the T1-noise but can produce false cross peaks. When in doubt compare symmetrized to un-symmetrized spectrum</a:t>
            </a:r>
          </a:p>
          <a:p>
            <a:pPr marL="285750" indent="-285750">
              <a:buFont typeface="Arial"/>
              <a:buChar char="•"/>
            </a:pPr>
            <a:r>
              <a:rPr lang="en-US" dirty="0" smtClean="0">
                <a:solidFill>
                  <a:schemeClr val="bg1"/>
                </a:solidFill>
              </a:rPr>
              <a:t>10 min long experiments are sufficient for most molecules (&gt; 3mg)</a:t>
            </a:r>
          </a:p>
          <a:p>
            <a:pPr marL="285750" indent="-285750">
              <a:buFont typeface="Arial"/>
              <a:buChar char="•"/>
            </a:pPr>
            <a:r>
              <a:rPr lang="en-US" dirty="0" smtClean="0">
                <a:solidFill>
                  <a:schemeClr val="bg1"/>
                </a:solidFill>
              </a:rPr>
              <a:t>Complex molecules with overlapping signals – try </a:t>
            </a:r>
            <a:r>
              <a:rPr lang="en-US" dirty="0" err="1" smtClean="0">
                <a:solidFill>
                  <a:schemeClr val="bg1"/>
                </a:solidFill>
              </a:rPr>
              <a:t>zTOCSY</a:t>
            </a:r>
            <a:r>
              <a:rPr lang="en-US" dirty="0" smtClean="0">
                <a:solidFill>
                  <a:schemeClr val="bg1"/>
                </a:solidFill>
              </a:rPr>
              <a:t>.</a:t>
            </a:r>
            <a:endParaRPr lang="en-US" dirty="0">
              <a:solidFill>
                <a:schemeClr val="bg1"/>
              </a:solidFill>
            </a:endParaRP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tretch>
            <a:fillRect/>
          </a:stretch>
        </p:blipFill>
        <p:spPr>
          <a:xfrm>
            <a:off x="76200" y="2819400"/>
            <a:ext cx="9000849" cy="2946400"/>
          </a:xfrm>
          <a:prstGeom prst="rect">
            <a:avLst/>
          </a:prstGeom>
        </p:spPr>
      </p:pic>
    </p:spTree>
    <p:extLst>
      <p:ext uri="{BB962C8B-B14F-4D97-AF65-F5344CB8AC3E}">
        <p14:creationId xmlns:p14="http://schemas.microsoft.com/office/powerpoint/2010/main" val="4288970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228600"/>
            <a:ext cx="3300678" cy="369332"/>
          </a:xfrm>
          <a:prstGeom prst="rect">
            <a:avLst/>
          </a:prstGeom>
          <a:noFill/>
        </p:spPr>
        <p:txBody>
          <a:bodyPr wrap="none" rtlCol="0">
            <a:spAutoFit/>
          </a:bodyPr>
          <a:lstStyle/>
          <a:p>
            <a:pPr algn="ctr"/>
            <a:r>
              <a:rPr lang="en-US" dirty="0" err="1" smtClean="0">
                <a:solidFill>
                  <a:schemeClr val="bg1"/>
                </a:solidFill>
              </a:rPr>
              <a:t>zTOCSY</a:t>
            </a:r>
            <a:r>
              <a:rPr lang="en-US" dirty="0" smtClean="0">
                <a:solidFill>
                  <a:schemeClr val="bg1"/>
                </a:solidFill>
              </a:rPr>
              <a:t>:  2 - 3 through bonds H-H</a:t>
            </a:r>
            <a:endParaRPr lang="en-US" dirty="0">
              <a:solidFill>
                <a:schemeClr val="bg1"/>
              </a:solidFill>
            </a:endParaRPr>
          </a:p>
        </p:txBody>
      </p:sp>
      <p:sp>
        <p:nvSpPr>
          <p:cNvPr id="3" name="TextBox 2"/>
          <p:cNvSpPr txBox="1"/>
          <p:nvPr/>
        </p:nvSpPr>
        <p:spPr>
          <a:xfrm>
            <a:off x="685800" y="533400"/>
            <a:ext cx="8153400" cy="2585323"/>
          </a:xfrm>
          <a:prstGeom prst="rect">
            <a:avLst/>
          </a:prstGeom>
          <a:noFill/>
        </p:spPr>
        <p:txBody>
          <a:bodyPr wrap="square" rtlCol="0">
            <a:spAutoFit/>
          </a:bodyPr>
          <a:lstStyle/>
          <a:p>
            <a:pPr marL="285750" indent="-285750">
              <a:buFont typeface="Arial"/>
              <a:buChar char="•"/>
            </a:pPr>
            <a:r>
              <a:rPr lang="en-US" dirty="0" smtClean="0">
                <a:solidFill>
                  <a:srgbClr val="FFFFFF"/>
                </a:solidFill>
              </a:rPr>
              <a:t>Total correlation – identifies a scalar coupled spin system, with zero quantum filter for artifact suppression</a:t>
            </a:r>
          </a:p>
          <a:p>
            <a:pPr marL="285750" indent="-285750">
              <a:buFont typeface="Arial"/>
              <a:buChar char="•"/>
            </a:pPr>
            <a:r>
              <a:rPr lang="en-US" dirty="0">
                <a:solidFill>
                  <a:srgbClr val="FFFFFF"/>
                </a:solidFill>
              </a:rPr>
              <a:t>The spinlock time (in addition to the magnitude of the coupling constants) ultimately controls how far along the spin system the correlations extend. Use spinlock durations exceeding 150ms with caution, as this can result in sample heating. </a:t>
            </a:r>
            <a:endParaRPr lang="en-US" dirty="0" smtClean="0">
              <a:solidFill>
                <a:srgbClr val="FFFFFF"/>
              </a:solidFill>
            </a:endParaRPr>
          </a:p>
          <a:p>
            <a:pPr marL="285750" indent="-285750">
              <a:buFont typeface="Arial"/>
              <a:buChar char="•"/>
            </a:pPr>
            <a:r>
              <a:rPr lang="en-US" dirty="0" smtClean="0">
                <a:solidFill>
                  <a:srgbClr val="FFFFFF"/>
                </a:solidFill>
              </a:rPr>
              <a:t>To </a:t>
            </a:r>
            <a:r>
              <a:rPr lang="en-US" dirty="0">
                <a:solidFill>
                  <a:srgbClr val="FFFFFF"/>
                </a:solidFill>
              </a:rPr>
              <a:t>show primarily vicinal and </a:t>
            </a:r>
            <a:r>
              <a:rPr lang="en-US" dirty="0" err="1">
                <a:solidFill>
                  <a:srgbClr val="FFFFFF"/>
                </a:solidFill>
              </a:rPr>
              <a:t>geminal</a:t>
            </a:r>
            <a:r>
              <a:rPr lang="en-US" dirty="0">
                <a:solidFill>
                  <a:srgbClr val="FFFFFF"/>
                </a:solidFill>
              </a:rPr>
              <a:t> couplings (such as for a COSY), select a shorter spinlock time, for example, 30ms or </a:t>
            </a:r>
            <a:r>
              <a:rPr lang="en-US" dirty="0" smtClean="0">
                <a:solidFill>
                  <a:srgbClr val="FFFFFF"/>
                </a:solidFill>
              </a:rPr>
              <a:t>less. </a:t>
            </a:r>
            <a:endParaRPr lang="en-US" dirty="0">
              <a:solidFill>
                <a:srgbClr val="FFFFFF"/>
              </a:solidFill>
            </a:endParaRPr>
          </a:p>
          <a:p>
            <a:pPr marL="285750" indent="-285750">
              <a:buFont typeface="Arial"/>
              <a:buChar char="•"/>
            </a:pPr>
            <a:endParaRPr lang="en-US" dirty="0">
              <a:solidFill>
                <a:srgbClr val="FFFFFF"/>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tretch>
            <a:fillRect/>
          </a:stretch>
        </p:blipFill>
        <p:spPr>
          <a:xfrm>
            <a:off x="152400" y="3697152"/>
            <a:ext cx="8839200" cy="3084648"/>
          </a:xfrm>
          <a:prstGeom prst="rect">
            <a:avLst/>
          </a:prstGeom>
        </p:spPr>
      </p:pic>
    </p:spTree>
    <p:extLst>
      <p:ext uri="{BB962C8B-B14F-4D97-AF65-F5344CB8AC3E}">
        <p14:creationId xmlns:p14="http://schemas.microsoft.com/office/powerpoint/2010/main" val="29761642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228600"/>
            <a:ext cx="3300678" cy="369332"/>
          </a:xfrm>
          <a:prstGeom prst="rect">
            <a:avLst/>
          </a:prstGeom>
          <a:noFill/>
        </p:spPr>
        <p:txBody>
          <a:bodyPr wrap="none" rtlCol="0">
            <a:spAutoFit/>
          </a:bodyPr>
          <a:lstStyle/>
          <a:p>
            <a:pPr algn="ctr"/>
            <a:r>
              <a:rPr lang="en-US" dirty="0" err="1" smtClean="0">
                <a:solidFill>
                  <a:schemeClr val="bg1"/>
                </a:solidFill>
              </a:rPr>
              <a:t>zTOCSY</a:t>
            </a:r>
            <a:r>
              <a:rPr lang="en-US" dirty="0" smtClean="0">
                <a:solidFill>
                  <a:schemeClr val="bg1"/>
                </a:solidFill>
              </a:rPr>
              <a:t>:  2 - 3 through bonds H-H</a:t>
            </a:r>
            <a:endParaRPr lang="en-US" dirty="0">
              <a:solidFill>
                <a:schemeClr val="bg1"/>
              </a:solidFill>
            </a:endParaRP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tretch>
            <a:fillRect/>
          </a:stretch>
        </p:blipFill>
        <p:spPr>
          <a:xfrm>
            <a:off x="152400" y="3697152"/>
            <a:ext cx="8839200" cy="3084648"/>
          </a:xfrm>
          <a:prstGeom prst="rect">
            <a:avLst/>
          </a:prstGeom>
        </p:spPr>
      </p:pic>
      <p:sp>
        <p:nvSpPr>
          <p:cNvPr id="4" name="TextBox 3"/>
          <p:cNvSpPr txBox="1"/>
          <p:nvPr/>
        </p:nvSpPr>
        <p:spPr>
          <a:xfrm>
            <a:off x="457200" y="838200"/>
            <a:ext cx="8229600" cy="1754327"/>
          </a:xfrm>
          <a:prstGeom prst="rect">
            <a:avLst/>
          </a:prstGeom>
          <a:noFill/>
        </p:spPr>
        <p:txBody>
          <a:bodyPr wrap="square" rtlCol="0">
            <a:spAutoFit/>
          </a:bodyPr>
          <a:lstStyle/>
          <a:p>
            <a:pPr marL="285750" indent="-285750">
              <a:buFont typeface="Arial"/>
              <a:buChar char="•"/>
            </a:pPr>
            <a:r>
              <a:rPr lang="en-US" dirty="0">
                <a:solidFill>
                  <a:srgbClr val="FFFFFF"/>
                </a:solidFill>
              </a:rPr>
              <a:t>Such short spinlock </a:t>
            </a:r>
            <a:r>
              <a:rPr lang="en-US" dirty="0" err="1">
                <a:solidFill>
                  <a:srgbClr val="FFFFFF"/>
                </a:solidFill>
              </a:rPr>
              <a:t>zTOCSY</a:t>
            </a:r>
            <a:r>
              <a:rPr lang="en-US" dirty="0">
                <a:solidFill>
                  <a:srgbClr val="FFFFFF"/>
                </a:solidFill>
              </a:rPr>
              <a:t> is a good alternative to </a:t>
            </a:r>
            <a:r>
              <a:rPr lang="en-US" dirty="0" err="1">
                <a:solidFill>
                  <a:srgbClr val="FFFFFF"/>
                </a:solidFill>
              </a:rPr>
              <a:t>gCOSY</a:t>
            </a:r>
            <a:r>
              <a:rPr lang="en-US" dirty="0">
                <a:solidFill>
                  <a:srgbClr val="FFFFFF"/>
                </a:solidFill>
              </a:rPr>
              <a:t> as </a:t>
            </a:r>
            <a:r>
              <a:rPr lang="en-US" dirty="0" err="1">
                <a:solidFill>
                  <a:srgbClr val="FFFFFF"/>
                </a:solidFill>
              </a:rPr>
              <a:t>zTOCSY</a:t>
            </a:r>
            <a:r>
              <a:rPr lang="en-US" dirty="0">
                <a:solidFill>
                  <a:srgbClr val="FFFFFF"/>
                </a:solidFill>
              </a:rPr>
              <a:t> gives pure absorptive </a:t>
            </a:r>
            <a:r>
              <a:rPr lang="en-US" dirty="0" err="1">
                <a:solidFill>
                  <a:srgbClr val="FFFFFF"/>
                </a:solidFill>
              </a:rPr>
              <a:t>lineshape</a:t>
            </a:r>
            <a:r>
              <a:rPr lang="en-US" dirty="0">
                <a:solidFill>
                  <a:srgbClr val="FFFFFF"/>
                </a:solidFill>
              </a:rPr>
              <a:t> and potentially improved resolution. </a:t>
            </a:r>
          </a:p>
          <a:p>
            <a:endParaRPr lang="en-US" dirty="0" smtClean="0">
              <a:solidFill>
                <a:srgbClr val="FFFFFF"/>
              </a:solidFill>
            </a:endParaRPr>
          </a:p>
          <a:p>
            <a:pPr marL="285750" indent="-285750">
              <a:buFont typeface="Arial"/>
              <a:buChar char="•"/>
            </a:pPr>
            <a:r>
              <a:rPr lang="en-US" dirty="0" smtClean="0">
                <a:solidFill>
                  <a:srgbClr val="FFFFFF"/>
                </a:solidFill>
              </a:rPr>
              <a:t>Spinlock </a:t>
            </a:r>
            <a:r>
              <a:rPr lang="en-US" dirty="0">
                <a:solidFill>
                  <a:srgbClr val="FFFFFF"/>
                </a:solidFill>
              </a:rPr>
              <a:t>Pattern </a:t>
            </a:r>
            <a:r>
              <a:rPr lang="en-US" dirty="0" smtClean="0">
                <a:solidFill>
                  <a:srgbClr val="FFFFFF"/>
                </a:solidFill>
              </a:rPr>
              <a:t>- Pull</a:t>
            </a:r>
            <a:r>
              <a:rPr lang="en-US" dirty="0">
                <a:solidFill>
                  <a:srgbClr val="FFFFFF"/>
                </a:solidFill>
              </a:rPr>
              <a:t>-down menu on the “Pulse Sequence” panel- DIPSI2 works well for small molecules, DIPSI3 is a good choice for large molecules </a:t>
            </a:r>
          </a:p>
          <a:p>
            <a:pPr marL="285750" indent="-285750">
              <a:buFont typeface="Arial"/>
              <a:buChar char="•"/>
            </a:pPr>
            <a:endParaRPr lang="en-US" dirty="0">
              <a:solidFill>
                <a:srgbClr val="FFFFFF"/>
              </a:solidFill>
            </a:endParaRPr>
          </a:p>
        </p:txBody>
      </p:sp>
    </p:spTree>
    <p:extLst>
      <p:ext uri="{BB962C8B-B14F-4D97-AF65-F5344CB8AC3E}">
        <p14:creationId xmlns:p14="http://schemas.microsoft.com/office/powerpoint/2010/main" val="26542234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9719" y="228600"/>
            <a:ext cx="6380059" cy="369332"/>
          </a:xfrm>
          <a:prstGeom prst="rect">
            <a:avLst/>
          </a:prstGeom>
          <a:noFill/>
        </p:spPr>
        <p:txBody>
          <a:bodyPr wrap="none" rtlCol="0">
            <a:spAutoFit/>
          </a:bodyPr>
          <a:lstStyle/>
          <a:p>
            <a:pPr algn="ctr"/>
            <a:r>
              <a:rPr lang="en-US" dirty="0" smtClean="0">
                <a:solidFill>
                  <a:schemeClr val="bg1"/>
                </a:solidFill>
              </a:rPr>
              <a:t>NOESY:  through space H-H correlations (relative stereochemistry)</a:t>
            </a:r>
            <a:endParaRPr lang="en-US" dirty="0">
              <a:solidFill>
                <a:schemeClr val="bg1"/>
              </a:solidFill>
            </a:endParaRPr>
          </a:p>
        </p:txBody>
      </p:sp>
      <p:sp>
        <p:nvSpPr>
          <p:cNvPr id="5" name="TextBox 4"/>
          <p:cNvSpPr txBox="1"/>
          <p:nvPr/>
        </p:nvSpPr>
        <p:spPr>
          <a:xfrm>
            <a:off x="457200" y="838200"/>
            <a:ext cx="8001000" cy="3416320"/>
          </a:xfrm>
          <a:prstGeom prst="rect">
            <a:avLst/>
          </a:prstGeom>
          <a:noFill/>
        </p:spPr>
        <p:txBody>
          <a:bodyPr wrap="square" rtlCol="0">
            <a:spAutoFit/>
          </a:bodyPr>
          <a:lstStyle/>
          <a:p>
            <a:pPr marL="285750" indent="-285750">
              <a:buFont typeface="Arial"/>
              <a:buChar char="•"/>
            </a:pPr>
            <a:r>
              <a:rPr lang="en-US" dirty="0">
                <a:solidFill>
                  <a:srgbClr val="FFFFFF"/>
                </a:solidFill>
              </a:rPr>
              <a:t>This experiment produces a 2-dimensional spectrum with peaks along the diagonal corresponding to the peaks in a 1D PROTON and </a:t>
            </a:r>
            <a:r>
              <a:rPr lang="en-US" dirty="0" err="1">
                <a:solidFill>
                  <a:srgbClr val="FFFFFF"/>
                </a:solidFill>
              </a:rPr>
              <a:t>crosspeaks</a:t>
            </a:r>
            <a:r>
              <a:rPr lang="en-US" dirty="0">
                <a:solidFill>
                  <a:srgbClr val="FFFFFF"/>
                </a:solidFill>
              </a:rPr>
              <a:t> between protons that are close in space (typically &lt;5 Å). </a:t>
            </a:r>
          </a:p>
          <a:p>
            <a:pPr marL="285750" indent="-285750">
              <a:buFont typeface="Arial"/>
              <a:buChar char="•"/>
            </a:pPr>
            <a:r>
              <a:rPr lang="en-US" dirty="0" smtClean="0">
                <a:solidFill>
                  <a:srgbClr val="FFFFFF"/>
                </a:solidFill>
              </a:rPr>
              <a:t>Degas samples, use more viscous solvents.</a:t>
            </a:r>
          </a:p>
          <a:p>
            <a:pPr marL="285750" indent="-285750">
              <a:buFont typeface="Arial"/>
              <a:buChar char="•"/>
            </a:pPr>
            <a:r>
              <a:rPr lang="en-US" dirty="0" smtClean="0">
                <a:solidFill>
                  <a:srgbClr val="FFFFFF"/>
                </a:solidFill>
              </a:rPr>
              <a:t>A </a:t>
            </a:r>
            <a:r>
              <a:rPr lang="en-US" dirty="0">
                <a:solidFill>
                  <a:srgbClr val="FFFFFF"/>
                </a:solidFill>
              </a:rPr>
              <a:t>mixing time of 500ms is a good starting place for most small molecules. </a:t>
            </a:r>
            <a:endParaRPr lang="en-US" dirty="0" smtClean="0">
              <a:solidFill>
                <a:srgbClr val="FFFFFF"/>
              </a:solidFill>
            </a:endParaRPr>
          </a:p>
          <a:p>
            <a:pPr marL="285750" indent="-285750">
              <a:buFont typeface="Arial"/>
              <a:buChar char="•"/>
            </a:pPr>
            <a:r>
              <a:rPr lang="en-US" dirty="0">
                <a:solidFill>
                  <a:srgbClr val="FFFFFF"/>
                </a:solidFill>
              </a:rPr>
              <a:t>Very small molecules and/or weak NOE interactions can require longer mixing times (up to ~1s) </a:t>
            </a:r>
          </a:p>
          <a:p>
            <a:pPr marL="285750" indent="-285750">
              <a:buFont typeface="Arial"/>
              <a:buChar char="•"/>
            </a:pPr>
            <a:r>
              <a:rPr lang="en-US" dirty="0">
                <a:solidFill>
                  <a:srgbClr val="FFFFFF"/>
                </a:solidFill>
              </a:rPr>
              <a:t>The NOE correlation can be confirmed by acquiring a build-up curve, whereby the mixing time is slowly increased in 50-100ms increments until the NOE intensity ceases to increase, and levels off. This time is the optimal mixing time. </a:t>
            </a:r>
          </a:p>
          <a:p>
            <a:pPr marL="285750" indent="-285750">
              <a:buFont typeface="Arial"/>
              <a:buChar char="•"/>
            </a:pPr>
            <a:endParaRPr lang="en-US" dirty="0">
              <a:solidFill>
                <a:srgbClr val="FFFFFF"/>
              </a:solidFill>
            </a:endParaRPr>
          </a:p>
          <a:p>
            <a:pPr marL="285750" indent="-285750">
              <a:buFont typeface="Arial"/>
              <a:buChar char="•"/>
            </a:pPr>
            <a:endParaRPr lang="en-US" dirty="0">
              <a:solidFill>
                <a:srgbClr val="FFFFFF"/>
              </a:solidFill>
            </a:endParaRPr>
          </a:p>
        </p:txBody>
      </p:sp>
      <p:pic>
        <p:nvPicPr>
          <p:cNvPr id="6" name="Picture 5"/>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rcRect b="31495"/>
          <a:stretch/>
        </p:blipFill>
        <p:spPr>
          <a:xfrm>
            <a:off x="381000" y="4495800"/>
            <a:ext cx="8458200" cy="2150533"/>
          </a:xfrm>
          <a:prstGeom prst="rect">
            <a:avLst/>
          </a:prstGeom>
        </p:spPr>
      </p:pic>
    </p:spTree>
    <p:extLst>
      <p:ext uri="{BB962C8B-B14F-4D97-AF65-F5344CB8AC3E}">
        <p14:creationId xmlns:p14="http://schemas.microsoft.com/office/powerpoint/2010/main" val="2654223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9719" y="228600"/>
            <a:ext cx="6380059" cy="369332"/>
          </a:xfrm>
          <a:prstGeom prst="rect">
            <a:avLst/>
          </a:prstGeom>
          <a:noFill/>
        </p:spPr>
        <p:txBody>
          <a:bodyPr wrap="none" rtlCol="0">
            <a:spAutoFit/>
          </a:bodyPr>
          <a:lstStyle/>
          <a:p>
            <a:pPr algn="ctr"/>
            <a:r>
              <a:rPr lang="en-US" dirty="0" smtClean="0">
                <a:solidFill>
                  <a:schemeClr val="bg1"/>
                </a:solidFill>
              </a:rPr>
              <a:t>NOESY:  through space H-H correlations (relative stereochemistry)</a:t>
            </a:r>
            <a:endParaRPr lang="en-US" dirty="0">
              <a:solidFill>
                <a:schemeClr val="bg1"/>
              </a:solidFill>
            </a:endParaRPr>
          </a:p>
        </p:txBody>
      </p:sp>
      <p:sp>
        <p:nvSpPr>
          <p:cNvPr id="5" name="TextBox 4"/>
          <p:cNvSpPr txBox="1"/>
          <p:nvPr/>
        </p:nvSpPr>
        <p:spPr>
          <a:xfrm>
            <a:off x="457200" y="838200"/>
            <a:ext cx="8001000" cy="2585323"/>
          </a:xfrm>
          <a:prstGeom prst="rect">
            <a:avLst/>
          </a:prstGeom>
          <a:noFill/>
        </p:spPr>
        <p:txBody>
          <a:bodyPr wrap="square" rtlCol="0">
            <a:spAutoFit/>
          </a:bodyPr>
          <a:lstStyle/>
          <a:p>
            <a:pPr marL="285750" indent="-285750">
              <a:buFont typeface="Arial"/>
              <a:buChar char="•"/>
            </a:pPr>
            <a:r>
              <a:rPr lang="en-US" dirty="0" smtClean="0">
                <a:solidFill>
                  <a:srgbClr val="FFFFFF"/>
                </a:solidFill>
              </a:rPr>
              <a:t>Medium</a:t>
            </a:r>
            <a:r>
              <a:rPr lang="en-US" dirty="0">
                <a:solidFill>
                  <a:srgbClr val="FFFFFF"/>
                </a:solidFill>
              </a:rPr>
              <a:t>-sized molecules (MW &gt;</a:t>
            </a:r>
            <a:r>
              <a:rPr lang="en-US" dirty="0" smtClean="0">
                <a:solidFill>
                  <a:srgbClr val="FFFFFF"/>
                </a:solidFill>
              </a:rPr>
              <a:t>700), depending </a:t>
            </a:r>
            <a:r>
              <a:rPr lang="en-US" dirty="0">
                <a:solidFill>
                  <a:srgbClr val="FFFFFF"/>
                </a:solidFill>
              </a:rPr>
              <a:t>on the molecule and spectrometer </a:t>
            </a:r>
            <a:r>
              <a:rPr lang="en-US" dirty="0" smtClean="0">
                <a:solidFill>
                  <a:srgbClr val="FFFFFF"/>
                </a:solidFill>
              </a:rPr>
              <a:t>frequency, can </a:t>
            </a:r>
            <a:r>
              <a:rPr lang="en-US" dirty="0">
                <a:solidFill>
                  <a:srgbClr val="FFFFFF"/>
                </a:solidFill>
              </a:rPr>
              <a:t>exhibit zero or very small NOEs. Consider acquiring a </a:t>
            </a:r>
            <a:r>
              <a:rPr lang="en-US" dirty="0" smtClean="0">
                <a:solidFill>
                  <a:srgbClr val="FFFFFF"/>
                </a:solidFill>
              </a:rPr>
              <a:t>ROESY </a:t>
            </a:r>
            <a:r>
              <a:rPr lang="en-US" dirty="0">
                <a:solidFill>
                  <a:srgbClr val="FFFFFF"/>
                </a:solidFill>
              </a:rPr>
              <a:t>for these </a:t>
            </a:r>
            <a:r>
              <a:rPr lang="en-US" dirty="0" smtClean="0">
                <a:solidFill>
                  <a:srgbClr val="FFFFFF"/>
                </a:solidFill>
              </a:rPr>
              <a:t>molecules.</a:t>
            </a:r>
          </a:p>
          <a:p>
            <a:pPr marL="285750" indent="-285750">
              <a:buFont typeface="Arial"/>
              <a:buChar char="•"/>
            </a:pPr>
            <a:endParaRPr lang="en-US" dirty="0" smtClean="0">
              <a:solidFill>
                <a:srgbClr val="FFFFFF"/>
              </a:solidFill>
            </a:endParaRPr>
          </a:p>
          <a:p>
            <a:pPr marL="285750" indent="-285750">
              <a:buFont typeface="Arial"/>
              <a:buChar char="•"/>
            </a:pPr>
            <a:r>
              <a:rPr lang="en-US" dirty="0" smtClean="0">
                <a:solidFill>
                  <a:srgbClr val="FFFFFF"/>
                </a:solidFill>
              </a:rPr>
              <a:t>Small </a:t>
            </a:r>
            <a:r>
              <a:rPr lang="en-US" dirty="0">
                <a:solidFill>
                  <a:srgbClr val="FFFFFF"/>
                </a:solidFill>
              </a:rPr>
              <a:t>molecules can have </a:t>
            </a:r>
            <a:r>
              <a:rPr lang="en-US" dirty="0" err="1">
                <a:solidFill>
                  <a:srgbClr val="FFFFFF"/>
                </a:solidFill>
              </a:rPr>
              <a:t>crosspeaks</a:t>
            </a:r>
            <a:r>
              <a:rPr lang="en-US" dirty="0">
                <a:solidFill>
                  <a:srgbClr val="FFFFFF"/>
                </a:solidFill>
              </a:rPr>
              <a:t> arising from chemical exchange during the NOE mixing time and have the same phase as the diagonal. The exchange </a:t>
            </a:r>
            <a:r>
              <a:rPr lang="en-US" dirty="0" err="1">
                <a:solidFill>
                  <a:srgbClr val="FFFFFF"/>
                </a:solidFill>
              </a:rPr>
              <a:t>crosspeaks</a:t>
            </a:r>
            <a:r>
              <a:rPr lang="en-US" dirty="0">
                <a:solidFill>
                  <a:srgbClr val="FFFFFF"/>
                </a:solidFill>
              </a:rPr>
              <a:t> provide information about interconverting molecular conformations and can be used to recognize such molecular dynamic processes. </a:t>
            </a:r>
          </a:p>
          <a:p>
            <a:pPr marL="285750" indent="-285750">
              <a:buFont typeface="Arial"/>
              <a:buChar char="•"/>
            </a:pPr>
            <a:endParaRPr lang="en-US" dirty="0">
              <a:solidFill>
                <a:srgbClr val="FFFFFF"/>
              </a:solidFill>
            </a:endParaRPr>
          </a:p>
        </p:txBody>
      </p:sp>
      <p:pic>
        <p:nvPicPr>
          <p:cNvPr id="6" name="Picture 5"/>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rcRect b="31495"/>
          <a:stretch/>
        </p:blipFill>
        <p:spPr>
          <a:xfrm>
            <a:off x="381000" y="4495800"/>
            <a:ext cx="8458200" cy="2150533"/>
          </a:xfrm>
          <a:prstGeom prst="rect">
            <a:avLst/>
          </a:prstGeom>
        </p:spPr>
      </p:pic>
    </p:spTree>
    <p:extLst>
      <p:ext uri="{BB962C8B-B14F-4D97-AF65-F5344CB8AC3E}">
        <p14:creationId xmlns:p14="http://schemas.microsoft.com/office/powerpoint/2010/main" val="7633750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9719" y="228600"/>
            <a:ext cx="6380059" cy="369332"/>
          </a:xfrm>
          <a:prstGeom prst="rect">
            <a:avLst/>
          </a:prstGeom>
          <a:noFill/>
        </p:spPr>
        <p:txBody>
          <a:bodyPr wrap="none" rtlCol="0">
            <a:spAutoFit/>
          </a:bodyPr>
          <a:lstStyle/>
          <a:p>
            <a:pPr algn="ctr"/>
            <a:r>
              <a:rPr lang="en-US" dirty="0" smtClean="0">
                <a:solidFill>
                  <a:schemeClr val="bg1"/>
                </a:solidFill>
              </a:rPr>
              <a:t>ROESY:  through space H-H correlations (relative stereochemistry)</a:t>
            </a:r>
            <a:endParaRPr lang="en-US" dirty="0">
              <a:solidFill>
                <a:schemeClr val="bg1"/>
              </a:solidFill>
            </a:endParaRPr>
          </a:p>
        </p:txBody>
      </p:sp>
      <p:sp>
        <p:nvSpPr>
          <p:cNvPr id="3" name="TextBox 2"/>
          <p:cNvSpPr txBox="1"/>
          <p:nvPr/>
        </p:nvSpPr>
        <p:spPr>
          <a:xfrm>
            <a:off x="457200" y="838200"/>
            <a:ext cx="8001000" cy="2585323"/>
          </a:xfrm>
          <a:prstGeom prst="rect">
            <a:avLst/>
          </a:prstGeom>
          <a:noFill/>
        </p:spPr>
        <p:txBody>
          <a:bodyPr wrap="square" rtlCol="0">
            <a:spAutoFit/>
          </a:bodyPr>
          <a:lstStyle/>
          <a:p>
            <a:pPr marL="285750" indent="-285750">
              <a:buFont typeface="Arial"/>
              <a:buChar char="•"/>
            </a:pPr>
            <a:r>
              <a:rPr lang="en-US" dirty="0">
                <a:solidFill>
                  <a:srgbClr val="FFFFFF"/>
                </a:solidFill>
              </a:rPr>
              <a:t>Two-Dimensional through-space correlation spectroscopy in the rotating frame. </a:t>
            </a:r>
            <a:endParaRPr lang="en-US" dirty="0" smtClean="0">
              <a:solidFill>
                <a:srgbClr val="FFFFFF"/>
              </a:solidFill>
            </a:endParaRPr>
          </a:p>
          <a:p>
            <a:pPr marL="285750" indent="-285750">
              <a:buFont typeface="Arial"/>
              <a:buChar char="•"/>
            </a:pPr>
            <a:r>
              <a:rPr lang="en-US" dirty="0">
                <a:solidFill>
                  <a:srgbClr val="FFFFFF"/>
                </a:solidFill>
              </a:rPr>
              <a:t>This experiment produces a 2-dimensional spectrum with peaks along the diagonal corresponding to the peaks in a 1D PROTON and </a:t>
            </a:r>
            <a:r>
              <a:rPr lang="en-US" dirty="0" err="1">
                <a:solidFill>
                  <a:srgbClr val="FFFFFF"/>
                </a:solidFill>
              </a:rPr>
              <a:t>crosspeaks</a:t>
            </a:r>
            <a:r>
              <a:rPr lang="en-US" dirty="0">
                <a:solidFill>
                  <a:srgbClr val="FFFFFF"/>
                </a:solidFill>
              </a:rPr>
              <a:t> between protons that are close in space (typically &lt;4 Å). </a:t>
            </a:r>
          </a:p>
          <a:p>
            <a:pPr marL="285750" indent="-285750">
              <a:buFont typeface="Arial"/>
              <a:buChar char="•"/>
            </a:pPr>
            <a:r>
              <a:rPr lang="en-US" dirty="0" smtClean="0">
                <a:solidFill>
                  <a:srgbClr val="FFFFFF"/>
                </a:solidFill>
              </a:rPr>
              <a:t>Good for rigid ring systems.</a:t>
            </a:r>
          </a:p>
          <a:p>
            <a:pPr marL="285750" indent="-285750">
              <a:buFont typeface="Arial"/>
              <a:buChar char="•"/>
            </a:pPr>
            <a:r>
              <a:rPr lang="en-US" dirty="0">
                <a:solidFill>
                  <a:srgbClr val="FFFFFF"/>
                </a:solidFill>
              </a:rPr>
              <a:t>The ROESY is the experiment of choice for intermediate-sized molecules (typically between 800-1000 MW) where the NOE can be zero. </a:t>
            </a:r>
          </a:p>
          <a:p>
            <a:pPr marL="285750" indent="-285750">
              <a:buFont typeface="Arial"/>
              <a:buChar char="•"/>
            </a:pPr>
            <a:endParaRPr lang="en-US" dirty="0">
              <a:solidFill>
                <a:srgbClr val="FFFFFF"/>
              </a:solidFill>
            </a:endParaRPr>
          </a:p>
          <a:p>
            <a:pPr marL="285750" indent="-285750">
              <a:buFont typeface="Arial"/>
              <a:buChar char="•"/>
            </a:pPr>
            <a:endParaRPr lang="en-US" dirty="0">
              <a:solidFill>
                <a:srgbClr val="FFFFFF"/>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tretch>
            <a:fillRect/>
          </a:stretch>
        </p:blipFill>
        <p:spPr>
          <a:xfrm>
            <a:off x="685800" y="4122688"/>
            <a:ext cx="7848600" cy="2506712"/>
          </a:xfrm>
          <a:prstGeom prst="rect">
            <a:avLst/>
          </a:prstGeom>
        </p:spPr>
      </p:pic>
    </p:spTree>
    <p:extLst>
      <p:ext uri="{BB962C8B-B14F-4D97-AF65-F5344CB8AC3E}">
        <p14:creationId xmlns:p14="http://schemas.microsoft.com/office/powerpoint/2010/main" val="26542234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9719" y="228600"/>
            <a:ext cx="6380059" cy="369332"/>
          </a:xfrm>
          <a:prstGeom prst="rect">
            <a:avLst/>
          </a:prstGeom>
          <a:noFill/>
        </p:spPr>
        <p:txBody>
          <a:bodyPr wrap="none" rtlCol="0">
            <a:spAutoFit/>
          </a:bodyPr>
          <a:lstStyle/>
          <a:p>
            <a:pPr algn="ctr"/>
            <a:r>
              <a:rPr lang="en-US" dirty="0" smtClean="0">
                <a:solidFill>
                  <a:schemeClr val="bg1"/>
                </a:solidFill>
              </a:rPr>
              <a:t>ROESY:  through space H-H correlations (relative stereochemistry)</a:t>
            </a:r>
            <a:endParaRPr lang="en-US" dirty="0">
              <a:solidFill>
                <a:schemeClr val="bg1"/>
              </a:solidFill>
            </a:endParaRPr>
          </a:p>
        </p:txBody>
      </p:sp>
      <p:sp>
        <p:nvSpPr>
          <p:cNvPr id="3" name="TextBox 2"/>
          <p:cNvSpPr txBox="1"/>
          <p:nvPr/>
        </p:nvSpPr>
        <p:spPr>
          <a:xfrm>
            <a:off x="457200" y="838200"/>
            <a:ext cx="8001000" cy="2308324"/>
          </a:xfrm>
          <a:prstGeom prst="rect">
            <a:avLst/>
          </a:prstGeom>
          <a:noFill/>
        </p:spPr>
        <p:txBody>
          <a:bodyPr wrap="square" rtlCol="0">
            <a:spAutoFit/>
          </a:bodyPr>
          <a:lstStyle/>
          <a:p>
            <a:pPr marL="285750" indent="-285750">
              <a:buFont typeface="Arial"/>
              <a:buChar char="•"/>
            </a:pPr>
            <a:r>
              <a:rPr lang="en-US" dirty="0">
                <a:solidFill>
                  <a:srgbClr val="FFFFFF"/>
                </a:solidFill>
              </a:rPr>
              <a:t>A mixing time of 200ms is a good starting place for most small molecules</a:t>
            </a:r>
            <a:r>
              <a:rPr lang="en-US" dirty="0" smtClean="0">
                <a:solidFill>
                  <a:srgbClr val="FFFFFF"/>
                </a:solidFill>
              </a:rPr>
              <a:t>.</a:t>
            </a:r>
          </a:p>
          <a:p>
            <a:pPr marL="285750" indent="-285750">
              <a:buFont typeface="Arial"/>
              <a:buChar char="•"/>
            </a:pPr>
            <a:endParaRPr lang="en-US" dirty="0" smtClean="0">
              <a:solidFill>
                <a:srgbClr val="FFFFFF"/>
              </a:solidFill>
            </a:endParaRPr>
          </a:p>
          <a:p>
            <a:pPr marL="285750" indent="-285750">
              <a:buFont typeface="Arial"/>
              <a:buChar char="•"/>
            </a:pPr>
            <a:r>
              <a:rPr lang="en-US" dirty="0">
                <a:solidFill>
                  <a:srgbClr val="FFFFFF"/>
                </a:solidFill>
              </a:rPr>
              <a:t>Weak ROE interactions can require longer mixing times (up to ~500ms), but keep the mixing time shorter as longer spinlocks can result in sample heating. It is a good idea not to exceed a 500ms spinlock. </a:t>
            </a:r>
            <a:endParaRPr lang="en-US" dirty="0" smtClean="0">
              <a:solidFill>
                <a:srgbClr val="FFFFFF"/>
              </a:solidFill>
            </a:endParaRPr>
          </a:p>
          <a:p>
            <a:pPr marL="285750" indent="-285750">
              <a:buFont typeface="Arial"/>
              <a:buChar char="•"/>
            </a:pPr>
            <a:endParaRPr lang="en-US" dirty="0">
              <a:solidFill>
                <a:srgbClr val="FFFFFF"/>
              </a:solidFill>
            </a:endParaRPr>
          </a:p>
          <a:p>
            <a:pPr marL="285750" indent="-285750">
              <a:buFont typeface="Arial"/>
              <a:buChar char="•"/>
            </a:pPr>
            <a:r>
              <a:rPr lang="en-US" dirty="0" smtClean="0">
                <a:solidFill>
                  <a:srgbClr val="FFFFFF"/>
                </a:solidFill>
              </a:rPr>
              <a:t>Consider running a NOESY if you need more mixing time</a:t>
            </a:r>
          </a:p>
          <a:p>
            <a:endParaRPr lang="en-US" dirty="0">
              <a:solidFill>
                <a:srgbClr val="FFFFFF"/>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tretch>
            <a:fillRect/>
          </a:stretch>
        </p:blipFill>
        <p:spPr>
          <a:xfrm>
            <a:off x="685800" y="4122688"/>
            <a:ext cx="7848600" cy="2506712"/>
          </a:xfrm>
          <a:prstGeom prst="rect">
            <a:avLst/>
          </a:prstGeom>
        </p:spPr>
      </p:pic>
    </p:spTree>
    <p:extLst>
      <p:ext uri="{BB962C8B-B14F-4D97-AF65-F5344CB8AC3E}">
        <p14:creationId xmlns:p14="http://schemas.microsoft.com/office/powerpoint/2010/main" val="26545017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6200" y="990600"/>
            <a:ext cx="5029200" cy="3589886"/>
          </a:xfrm>
          <a:prstGeom prst="rect">
            <a:avLst/>
          </a:prstGeom>
        </p:spPr>
      </p:pic>
      <p:sp>
        <p:nvSpPr>
          <p:cNvPr id="4" name="Rectangle 3"/>
          <p:cNvSpPr/>
          <p:nvPr/>
        </p:nvSpPr>
        <p:spPr>
          <a:xfrm>
            <a:off x="152400" y="6324600"/>
            <a:ext cx="2514599" cy="276999"/>
          </a:xfrm>
          <a:prstGeom prst="rect">
            <a:avLst/>
          </a:prstGeom>
        </p:spPr>
        <p:txBody>
          <a:bodyPr wrap="square">
            <a:spAutoFit/>
          </a:bodyPr>
          <a:lstStyle/>
          <a:p>
            <a:r>
              <a:rPr lang="en-US" sz="1200" dirty="0" err="1">
                <a:solidFill>
                  <a:srgbClr val="FFFFFF"/>
                </a:solidFill>
              </a:rPr>
              <a:t>Newhaus</a:t>
            </a:r>
            <a:r>
              <a:rPr lang="en-US" sz="1200" dirty="0">
                <a:solidFill>
                  <a:srgbClr val="FFFFFF"/>
                </a:solidFill>
              </a:rPr>
              <a:t> and Williamson text</a:t>
            </a:r>
          </a:p>
        </p:txBody>
      </p:sp>
      <p:sp>
        <p:nvSpPr>
          <p:cNvPr id="5" name="TextBox 4"/>
          <p:cNvSpPr txBox="1"/>
          <p:nvPr/>
        </p:nvSpPr>
        <p:spPr>
          <a:xfrm>
            <a:off x="3457131" y="228600"/>
            <a:ext cx="2025239" cy="369332"/>
          </a:xfrm>
          <a:prstGeom prst="rect">
            <a:avLst/>
          </a:prstGeom>
          <a:noFill/>
        </p:spPr>
        <p:txBody>
          <a:bodyPr wrap="none" rtlCol="0">
            <a:spAutoFit/>
          </a:bodyPr>
          <a:lstStyle/>
          <a:p>
            <a:pPr algn="ctr"/>
            <a:r>
              <a:rPr lang="en-US" dirty="0" smtClean="0">
                <a:solidFill>
                  <a:schemeClr val="bg1"/>
                </a:solidFill>
              </a:rPr>
              <a:t>ROESY </a:t>
            </a:r>
            <a:r>
              <a:rPr lang="en-US" dirty="0" err="1" smtClean="0">
                <a:solidFill>
                  <a:schemeClr val="bg1"/>
                </a:solidFill>
              </a:rPr>
              <a:t>vs</a:t>
            </a:r>
            <a:r>
              <a:rPr lang="en-US" dirty="0" smtClean="0">
                <a:solidFill>
                  <a:schemeClr val="bg1"/>
                </a:solidFill>
              </a:rPr>
              <a:t> NOESY (?)</a:t>
            </a:r>
            <a:endParaRPr lang="en-US" dirty="0">
              <a:solidFill>
                <a:schemeClr val="bg1"/>
              </a:solidFill>
            </a:endParaRPr>
          </a:p>
        </p:txBody>
      </p:sp>
      <p:sp>
        <p:nvSpPr>
          <p:cNvPr id="6" name="TextBox 5"/>
          <p:cNvSpPr txBox="1"/>
          <p:nvPr/>
        </p:nvSpPr>
        <p:spPr>
          <a:xfrm>
            <a:off x="5257800" y="1066800"/>
            <a:ext cx="3505200" cy="3416320"/>
          </a:xfrm>
          <a:prstGeom prst="rect">
            <a:avLst/>
          </a:prstGeom>
          <a:noFill/>
        </p:spPr>
        <p:txBody>
          <a:bodyPr wrap="square" rtlCol="0">
            <a:spAutoFit/>
          </a:bodyPr>
          <a:lstStyle/>
          <a:p>
            <a:r>
              <a:rPr lang="en-US" dirty="0" smtClean="0">
                <a:solidFill>
                  <a:srgbClr val="FFFFFF"/>
                </a:solidFill>
              </a:rPr>
              <a:t>Choice of mixing time is a critical factor. </a:t>
            </a:r>
            <a:r>
              <a:rPr lang="en-US" dirty="0">
                <a:solidFill>
                  <a:srgbClr val="FFFFFF"/>
                </a:solidFill>
              </a:rPr>
              <a:t>There are two opposing factors which must be </a:t>
            </a:r>
            <a:r>
              <a:rPr lang="en-US" dirty="0" smtClean="0">
                <a:solidFill>
                  <a:srgbClr val="FFFFFF"/>
                </a:solidFill>
              </a:rPr>
              <a:t>considered:</a:t>
            </a:r>
          </a:p>
          <a:p>
            <a:endParaRPr lang="en-US" dirty="0">
              <a:solidFill>
                <a:srgbClr val="FFFFFF"/>
              </a:solidFill>
            </a:endParaRPr>
          </a:p>
          <a:p>
            <a:pPr marL="342900" indent="-342900">
              <a:buFont typeface="+mj-lt"/>
              <a:buAutoNum type="arabicPeriod"/>
            </a:pPr>
            <a:r>
              <a:rPr lang="en-US" dirty="0" smtClean="0">
                <a:solidFill>
                  <a:srgbClr val="FFFFFF"/>
                </a:solidFill>
              </a:rPr>
              <a:t> build up the NOE for as long as possible during the mixing time</a:t>
            </a:r>
          </a:p>
          <a:p>
            <a:pPr marL="342900" indent="-342900">
              <a:buFont typeface="+mj-lt"/>
              <a:buAutoNum type="arabicPeriod"/>
            </a:pPr>
            <a:r>
              <a:rPr lang="en-US" dirty="0" smtClean="0">
                <a:solidFill>
                  <a:srgbClr val="FFFFFF"/>
                </a:solidFill>
              </a:rPr>
              <a:t>lose as little signal as possible to relaxation during mixing time</a:t>
            </a:r>
          </a:p>
          <a:p>
            <a:pPr marL="285750" indent="-285750">
              <a:buFont typeface="Arial"/>
              <a:buChar char="•"/>
            </a:pPr>
            <a:endParaRPr lang="en-US" dirty="0" smtClean="0">
              <a:solidFill>
                <a:srgbClr val="FFFFFF"/>
              </a:solidFill>
            </a:endParaRPr>
          </a:p>
          <a:p>
            <a:r>
              <a:rPr lang="en-US" dirty="0" smtClean="0">
                <a:solidFill>
                  <a:srgbClr val="FFFFFF"/>
                </a:solidFill>
              </a:rPr>
              <a:t>Ideally the mixing time should be as close as possible to the T1 of proton signals you want to observe.</a:t>
            </a:r>
            <a:endParaRPr lang="en-US" dirty="0">
              <a:solidFill>
                <a:srgbClr val="FFFFFF"/>
              </a:solidFill>
            </a:endParaRPr>
          </a:p>
        </p:txBody>
      </p:sp>
    </p:spTree>
    <p:extLst>
      <p:ext uri="{BB962C8B-B14F-4D97-AF65-F5344CB8AC3E}">
        <p14:creationId xmlns:p14="http://schemas.microsoft.com/office/powerpoint/2010/main" val="1808109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57131" y="228600"/>
            <a:ext cx="2025239" cy="369332"/>
          </a:xfrm>
          <a:prstGeom prst="rect">
            <a:avLst/>
          </a:prstGeom>
          <a:noFill/>
        </p:spPr>
        <p:txBody>
          <a:bodyPr wrap="none" rtlCol="0">
            <a:spAutoFit/>
          </a:bodyPr>
          <a:lstStyle/>
          <a:p>
            <a:pPr algn="ctr"/>
            <a:r>
              <a:rPr lang="en-US" dirty="0" smtClean="0">
                <a:solidFill>
                  <a:schemeClr val="bg1"/>
                </a:solidFill>
              </a:rPr>
              <a:t>ROESY </a:t>
            </a:r>
            <a:r>
              <a:rPr lang="en-US" dirty="0" err="1" smtClean="0">
                <a:solidFill>
                  <a:schemeClr val="bg1"/>
                </a:solidFill>
              </a:rPr>
              <a:t>vs</a:t>
            </a:r>
            <a:r>
              <a:rPr lang="en-US" dirty="0" smtClean="0">
                <a:solidFill>
                  <a:schemeClr val="bg1"/>
                </a:solidFill>
              </a:rPr>
              <a:t> NOESY (?)</a:t>
            </a:r>
            <a:endParaRPr lang="en-US" dirty="0">
              <a:solidFill>
                <a:schemeClr val="bg1"/>
              </a:solidFill>
            </a:endParaRPr>
          </a:p>
        </p:txBody>
      </p:sp>
      <p:sp>
        <p:nvSpPr>
          <p:cNvPr id="3" name="TextBox 2"/>
          <p:cNvSpPr txBox="1"/>
          <p:nvPr/>
        </p:nvSpPr>
        <p:spPr>
          <a:xfrm>
            <a:off x="533400" y="1009471"/>
            <a:ext cx="8229600" cy="1200329"/>
          </a:xfrm>
          <a:prstGeom prst="rect">
            <a:avLst/>
          </a:prstGeom>
          <a:noFill/>
        </p:spPr>
        <p:txBody>
          <a:bodyPr wrap="square" rtlCol="0">
            <a:spAutoFit/>
          </a:bodyPr>
          <a:lstStyle/>
          <a:p>
            <a:pPr marL="285750" indent="-285750">
              <a:buFont typeface="Arial"/>
              <a:buChar char="•"/>
            </a:pPr>
            <a:r>
              <a:rPr lang="en-US" dirty="0">
                <a:solidFill>
                  <a:srgbClr val="FFFFFF"/>
                </a:solidFill>
              </a:rPr>
              <a:t>NOESY experiments work well for molecules of very </a:t>
            </a:r>
            <a:r>
              <a:rPr lang="en-US" dirty="0" smtClean="0">
                <a:solidFill>
                  <a:srgbClr val="FFFFFF"/>
                </a:solidFill>
              </a:rPr>
              <a:t>low (&lt;700) </a:t>
            </a:r>
            <a:r>
              <a:rPr lang="en-US" dirty="0">
                <a:solidFill>
                  <a:srgbClr val="FFFFFF"/>
                </a:solidFill>
              </a:rPr>
              <a:t>and very </a:t>
            </a:r>
            <a:r>
              <a:rPr lang="en-US" dirty="0" smtClean="0">
                <a:solidFill>
                  <a:srgbClr val="FFFFFF"/>
                </a:solidFill>
              </a:rPr>
              <a:t>high (&gt;2000) </a:t>
            </a:r>
            <a:r>
              <a:rPr lang="en-US" dirty="0">
                <a:solidFill>
                  <a:srgbClr val="FFFFFF"/>
                </a:solidFill>
              </a:rPr>
              <a:t>molecular </a:t>
            </a:r>
            <a:r>
              <a:rPr lang="en-US" dirty="0" smtClean="0">
                <a:solidFill>
                  <a:srgbClr val="FFFFFF"/>
                </a:solidFill>
              </a:rPr>
              <a:t>weight</a:t>
            </a:r>
          </a:p>
          <a:p>
            <a:pPr marL="285750" indent="-285750">
              <a:buFont typeface="Arial"/>
              <a:buChar char="•"/>
            </a:pPr>
            <a:r>
              <a:rPr lang="en-US" dirty="0">
                <a:solidFill>
                  <a:srgbClr val="FFFFFF"/>
                </a:solidFill>
              </a:rPr>
              <a:t>A ROESY experiment can be used to get NOE information for molecule in this intermediate molecular mass regime.</a:t>
            </a: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524000" y="2743200"/>
            <a:ext cx="5713376" cy="4038600"/>
          </a:xfrm>
          <a:prstGeom prst="rect">
            <a:avLst/>
          </a:prstGeom>
        </p:spPr>
      </p:pic>
    </p:spTree>
    <p:extLst>
      <p:ext uri="{BB962C8B-B14F-4D97-AF65-F5344CB8AC3E}">
        <p14:creationId xmlns:p14="http://schemas.microsoft.com/office/powerpoint/2010/main" val="26542234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304800"/>
            <a:ext cx="3886200" cy="369332"/>
          </a:xfrm>
          <a:prstGeom prst="rect">
            <a:avLst/>
          </a:prstGeom>
          <a:noFill/>
        </p:spPr>
        <p:txBody>
          <a:bodyPr wrap="square" rtlCol="0">
            <a:spAutoFit/>
          </a:bodyPr>
          <a:lstStyle/>
          <a:p>
            <a:pPr algn="ctr"/>
            <a:r>
              <a:rPr lang="en-US" dirty="0" err="1" smtClean="0">
                <a:solidFill>
                  <a:srgbClr val="FFFFFF"/>
                </a:solidFill>
              </a:rPr>
              <a:t>gHSQC</a:t>
            </a:r>
            <a:r>
              <a:rPr lang="en-US" dirty="0" smtClean="0">
                <a:solidFill>
                  <a:srgbClr val="FFFFFF"/>
                </a:solidFill>
              </a:rPr>
              <a:t> : H </a:t>
            </a:r>
            <a:r>
              <a:rPr lang="en-US" dirty="0" smtClean="0">
                <a:solidFill>
                  <a:srgbClr val="FFFFFF"/>
                </a:solidFill>
                <a:sym typeface="Wingdings"/>
              </a:rPr>
              <a:t></a:t>
            </a:r>
            <a:r>
              <a:rPr lang="en-US" dirty="0" smtClean="0">
                <a:solidFill>
                  <a:srgbClr val="FFFFFF"/>
                </a:solidFill>
              </a:rPr>
              <a:t> C, 1-Bond Correlation</a:t>
            </a:r>
            <a:endParaRPr lang="en-US" dirty="0">
              <a:solidFill>
                <a:srgbClr val="FFFFFF"/>
              </a:solidFill>
            </a:endParaRPr>
          </a:p>
        </p:txBody>
      </p:sp>
      <p:sp>
        <p:nvSpPr>
          <p:cNvPr id="3" name="TextBox 2"/>
          <p:cNvSpPr txBox="1"/>
          <p:nvPr/>
        </p:nvSpPr>
        <p:spPr>
          <a:xfrm>
            <a:off x="381000" y="774680"/>
            <a:ext cx="8458200" cy="3416320"/>
          </a:xfrm>
          <a:prstGeom prst="rect">
            <a:avLst/>
          </a:prstGeom>
          <a:noFill/>
        </p:spPr>
        <p:txBody>
          <a:bodyPr wrap="square" rtlCol="0">
            <a:spAutoFit/>
          </a:bodyPr>
          <a:lstStyle/>
          <a:p>
            <a:pPr marL="285750" indent="-285750">
              <a:buFont typeface="Arial"/>
              <a:buChar char="•"/>
            </a:pPr>
            <a:r>
              <a:rPr lang="en-US" dirty="0">
                <a:solidFill>
                  <a:srgbClr val="FFFFFF"/>
                </a:solidFill>
              </a:rPr>
              <a:t>The </a:t>
            </a:r>
            <a:r>
              <a:rPr lang="en-US" dirty="0" err="1">
                <a:solidFill>
                  <a:srgbClr val="FFFFFF"/>
                </a:solidFill>
              </a:rPr>
              <a:t>gHSQC</a:t>
            </a:r>
            <a:r>
              <a:rPr lang="en-US" dirty="0">
                <a:solidFill>
                  <a:srgbClr val="FFFFFF"/>
                </a:solidFill>
              </a:rPr>
              <a:t> experiment is used to acquire a 2-dimensional spectrum to correlate protons with directly attached carbons. </a:t>
            </a:r>
            <a:endParaRPr lang="en-US" dirty="0" smtClean="0">
              <a:solidFill>
                <a:srgbClr val="FFFFFF"/>
              </a:solidFill>
            </a:endParaRPr>
          </a:p>
          <a:p>
            <a:pPr marL="285750" indent="-285750">
              <a:buFont typeface="Arial"/>
              <a:buChar char="•"/>
            </a:pPr>
            <a:r>
              <a:rPr lang="en-US" dirty="0">
                <a:solidFill>
                  <a:srgbClr val="FFFFFF"/>
                </a:solidFill>
              </a:rPr>
              <a:t>In general, the HSQC-type experiments provide spectra with narrower peaks shapes (by suppressing 1H-1H </a:t>
            </a:r>
            <a:r>
              <a:rPr lang="en-US" dirty="0" err="1">
                <a:solidFill>
                  <a:srgbClr val="FFFFFF"/>
                </a:solidFill>
              </a:rPr>
              <a:t>homonuclear</a:t>
            </a:r>
            <a:r>
              <a:rPr lang="en-US" dirty="0">
                <a:solidFill>
                  <a:srgbClr val="FFFFFF"/>
                </a:solidFill>
              </a:rPr>
              <a:t> coupling modulation in F1) than the HMQC-types, leading to typically better S/N and resolution. </a:t>
            </a:r>
          </a:p>
          <a:p>
            <a:pPr marL="285750" indent="-285750">
              <a:buFont typeface="Arial"/>
              <a:buChar char="•"/>
            </a:pPr>
            <a:r>
              <a:rPr lang="en-US" dirty="0">
                <a:solidFill>
                  <a:srgbClr val="FFFFFF"/>
                </a:solidFill>
              </a:rPr>
              <a:t>The HSQC experiment has a sensitivity advantage (factor of ~1.4) over the </a:t>
            </a:r>
            <a:r>
              <a:rPr lang="en-US" dirty="0" err="1" smtClean="0">
                <a:solidFill>
                  <a:srgbClr val="FFFFFF"/>
                </a:solidFill>
              </a:rPr>
              <a:t>gHSQC</a:t>
            </a:r>
            <a:r>
              <a:rPr lang="en-US" dirty="0" smtClean="0">
                <a:solidFill>
                  <a:srgbClr val="FFFFFF"/>
                </a:solidFill>
              </a:rPr>
              <a:t>. If you do not have very strong signals like –OCH</a:t>
            </a:r>
            <a:r>
              <a:rPr lang="en-US" baseline="-25000" dirty="0" smtClean="0">
                <a:solidFill>
                  <a:srgbClr val="FFFFFF"/>
                </a:solidFill>
              </a:rPr>
              <a:t>3</a:t>
            </a:r>
            <a:r>
              <a:rPr lang="en-US" dirty="0" smtClean="0">
                <a:solidFill>
                  <a:srgbClr val="FFFFFF"/>
                </a:solidFill>
              </a:rPr>
              <a:t> or </a:t>
            </a:r>
            <a:r>
              <a:rPr lang="en-US" i="1" dirty="0" err="1" smtClean="0">
                <a:solidFill>
                  <a:srgbClr val="FFFFFF"/>
                </a:solidFill>
              </a:rPr>
              <a:t>tert</a:t>
            </a:r>
            <a:r>
              <a:rPr lang="en-US" dirty="0" err="1" smtClean="0">
                <a:solidFill>
                  <a:srgbClr val="FFFFFF"/>
                </a:solidFill>
              </a:rPr>
              <a:t>Butyl</a:t>
            </a:r>
            <a:r>
              <a:rPr lang="en-US" dirty="0" smtClean="0">
                <a:solidFill>
                  <a:srgbClr val="FFFFFF"/>
                </a:solidFill>
              </a:rPr>
              <a:t> groups you may run HSQC.</a:t>
            </a:r>
          </a:p>
          <a:p>
            <a:pPr marL="285750" indent="-285750">
              <a:buFont typeface="Arial"/>
              <a:buChar char="•"/>
            </a:pPr>
            <a:r>
              <a:rPr lang="en-US" dirty="0" smtClean="0">
                <a:solidFill>
                  <a:srgbClr val="FFFFFF"/>
                </a:solidFill>
              </a:rPr>
              <a:t>Use at least 8 scans per increment and for less concentrated sample, increase the number of scans.</a:t>
            </a:r>
          </a:p>
          <a:p>
            <a:pPr marL="285750" indent="-285750">
              <a:buFont typeface="Arial"/>
              <a:buChar char="•"/>
            </a:pPr>
            <a:r>
              <a:rPr lang="en-US" dirty="0" smtClean="0">
                <a:solidFill>
                  <a:srgbClr val="FFFFFF"/>
                </a:solidFill>
              </a:rPr>
              <a:t>NUS option can reduce the experimental time significantly.</a:t>
            </a:r>
            <a:endParaRPr lang="en-US" dirty="0">
              <a:solidFill>
                <a:srgbClr val="FFFFFF"/>
              </a:solidFill>
            </a:endParaRPr>
          </a:p>
          <a:p>
            <a:pPr marL="285750" indent="-285750">
              <a:buFont typeface="Arial"/>
              <a:buChar char="•"/>
            </a:pPr>
            <a:endParaRPr lang="en-US" dirty="0">
              <a:solidFill>
                <a:srgbClr val="FFFFFF"/>
              </a:solidFill>
            </a:endParaRPr>
          </a:p>
          <a:p>
            <a:pPr marL="285750" indent="-285750">
              <a:buFont typeface="Arial"/>
              <a:buChar char="•"/>
            </a:pPr>
            <a:endParaRPr lang="en-US" dirty="0">
              <a:solidFill>
                <a:srgbClr val="FFFFFF"/>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295400" y="4343400"/>
            <a:ext cx="6747534" cy="2209800"/>
          </a:xfrm>
          <a:prstGeom prst="rect">
            <a:avLst/>
          </a:prstGeom>
        </p:spPr>
      </p:pic>
    </p:spTree>
    <p:extLst>
      <p:ext uri="{BB962C8B-B14F-4D97-AF65-F5344CB8AC3E}">
        <p14:creationId xmlns:p14="http://schemas.microsoft.com/office/powerpoint/2010/main" val="26542234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304800"/>
            <a:ext cx="3886200" cy="369332"/>
          </a:xfrm>
          <a:prstGeom prst="rect">
            <a:avLst/>
          </a:prstGeom>
          <a:noFill/>
        </p:spPr>
        <p:txBody>
          <a:bodyPr wrap="square" rtlCol="0">
            <a:spAutoFit/>
          </a:bodyPr>
          <a:lstStyle/>
          <a:p>
            <a:pPr algn="ctr"/>
            <a:r>
              <a:rPr lang="en-US" dirty="0" err="1" smtClean="0">
                <a:solidFill>
                  <a:srgbClr val="FFFFFF"/>
                </a:solidFill>
              </a:rPr>
              <a:t>gHMQC</a:t>
            </a:r>
            <a:r>
              <a:rPr lang="en-US" dirty="0" smtClean="0">
                <a:solidFill>
                  <a:srgbClr val="FFFFFF"/>
                </a:solidFill>
              </a:rPr>
              <a:t> : H </a:t>
            </a:r>
            <a:r>
              <a:rPr lang="en-US" dirty="0" smtClean="0">
                <a:solidFill>
                  <a:srgbClr val="FFFFFF"/>
                </a:solidFill>
                <a:sym typeface="Wingdings"/>
              </a:rPr>
              <a:t></a:t>
            </a:r>
            <a:r>
              <a:rPr lang="en-US" dirty="0" smtClean="0">
                <a:solidFill>
                  <a:srgbClr val="FFFFFF"/>
                </a:solidFill>
              </a:rPr>
              <a:t> C, 1-Bond Correlation</a:t>
            </a:r>
            <a:endParaRPr lang="en-US" dirty="0">
              <a:solidFill>
                <a:srgbClr val="FFFFFF"/>
              </a:solidFill>
            </a:endParaRPr>
          </a:p>
        </p:txBody>
      </p:sp>
      <p:sp>
        <p:nvSpPr>
          <p:cNvPr id="3" name="TextBox 2"/>
          <p:cNvSpPr txBox="1"/>
          <p:nvPr/>
        </p:nvSpPr>
        <p:spPr>
          <a:xfrm>
            <a:off x="381000" y="774680"/>
            <a:ext cx="8458200" cy="2862323"/>
          </a:xfrm>
          <a:prstGeom prst="rect">
            <a:avLst/>
          </a:prstGeom>
          <a:noFill/>
        </p:spPr>
        <p:txBody>
          <a:bodyPr wrap="square" rtlCol="0">
            <a:spAutoFit/>
          </a:bodyPr>
          <a:lstStyle/>
          <a:p>
            <a:pPr marL="285750" indent="-285750">
              <a:buFont typeface="Arial"/>
              <a:buChar char="•"/>
            </a:pPr>
            <a:r>
              <a:rPr lang="en-US" dirty="0">
                <a:solidFill>
                  <a:srgbClr val="FFFFFF"/>
                </a:solidFill>
              </a:rPr>
              <a:t>The </a:t>
            </a:r>
            <a:r>
              <a:rPr lang="en-US" dirty="0" err="1" smtClean="0">
                <a:solidFill>
                  <a:srgbClr val="FFFFFF"/>
                </a:solidFill>
              </a:rPr>
              <a:t>gHMQC</a:t>
            </a:r>
            <a:r>
              <a:rPr lang="en-US" dirty="0" smtClean="0">
                <a:solidFill>
                  <a:srgbClr val="FFFFFF"/>
                </a:solidFill>
              </a:rPr>
              <a:t> </a:t>
            </a:r>
            <a:r>
              <a:rPr lang="en-US" dirty="0">
                <a:solidFill>
                  <a:srgbClr val="FFFFFF"/>
                </a:solidFill>
              </a:rPr>
              <a:t>experiment is used to acquire a 2-dimensional spectrum to correlate protons with directly attached carbons. </a:t>
            </a:r>
            <a:endParaRPr lang="en-US" dirty="0" smtClean="0">
              <a:solidFill>
                <a:srgbClr val="FFFFFF"/>
              </a:solidFill>
            </a:endParaRPr>
          </a:p>
          <a:p>
            <a:pPr marL="285750" indent="-285750">
              <a:buFont typeface="Arial"/>
              <a:buChar char="•"/>
            </a:pPr>
            <a:r>
              <a:rPr lang="en-US" dirty="0" smtClean="0">
                <a:solidFill>
                  <a:srgbClr val="FFFFFF"/>
                </a:solidFill>
              </a:rPr>
              <a:t>The HMQC </a:t>
            </a:r>
            <a:r>
              <a:rPr lang="en-US" dirty="0">
                <a:solidFill>
                  <a:srgbClr val="FFFFFF"/>
                </a:solidFill>
              </a:rPr>
              <a:t>experiment has a sensitivity advantage (factor of ~1.4) over the </a:t>
            </a:r>
            <a:r>
              <a:rPr lang="en-US" dirty="0" err="1" smtClean="0">
                <a:solidFill>
                  <a:srgbClr val="FFFFFF"/>
                </a:solidFill>
              </a:rPr>
              <a:t>gHMQC</a:t>
            </a:r>
            <a:r>
              <a:rPr lang="en-US" dirty="0" smtClean="0">
                <a:solidFill>
                  <a:srgbClr val="FFFFFF"/>
                </a:solidFill>
              </a:rPr>
              <a:t>. If you do not have very strong signals like –OCH</a:t>
            </a:r>
            <a:r>
              <a:rPr lang="en-US" baseline="-25000" dirty="0" smtClean="0">
                <a:solidFill>
                  <a:srgbClr val="FFFFFF"/>
                </a:solidFill>
              </a:rPr>
              <a:t>3</a:t>
            </a:r>
            <a:r>
              <a:rPr lang="en-US" dirty="0" smtClean="0">
                <a:solidFill>
                  <a:srgbClr val="FFFFFF"/>
                </a:solidFill>
              </a:rPr>
              <a:t> or </a:t>
            </a:r>
            <a:r>
              <a:rPr lang="en-US" i="1" dirty="0" err="1" smtClean="0">
                <a:solidFill>
                  <a:srgbClr val="FFFFFF"/>
                </a:solidFill>
              </a:rPr>
              <a:t>tert</a:t>
            </a:r>
            <a:r>
              <a:rPr lang="en-US" dirty="0" err="1" smtClean="0">
                <a:solidFill>
                  <a:srgbClr val="FFFFFF"/>
                </a:solidFill>
              </a:rPr>
              <a:t>Butyl</a:t>
            </a:r>
            <a:r>
              <a:rPr lang="en-US" dirty="0" smtClean="0">
                <a:solidFill>
                  <a:srgbClr val="FFFFFF"/>
                </a:solidFill>
              </a:rPr>
              <a:t> groups you may run HMQC.</a:t>
            </a:r>
          </a:p>
          <a:p>
            <a:pPr marL="285750" indent="-285750">
              <a:buFont typeface="Arial"/>
              <a:buChar char="•"/>
            </a:pPr>
            <a:r>
              <a:rPr lang="en-US" dirty="0" smtClean="0">
                <a:solidFill>
                  <a:srgbClr val="FFFFFF"/>
                </a:solidFill>
              </a:rPr>
              <a:t>Use at least 8 scans per increment and for less concentrated sample, increase the number of scans.</a:t>
            </a:r>
          </a:p>
          <a:p>
            <a:pPr marL="285750" indent="-285750">
              <a:buFont typeface="Arial"/>
              <a:buChar char="•"/>
            </a:pPr>
            <a:r>
              <a:rPr lang="en-US" dirty="0" smtClean="0">
                <a:solidFill>
                  <a:srgbClr val="FFFFFF"/>
                </a:solidFill>
              </a:rPr>
              <a:t>NUS option can reduce the experimental time significantly.</a:t>
            </a:r>
            <a:endParaRPr lang="en-US" dirty="0">
              <a:solidFill>
                <a:srgbClr val="FFFFFF"/>
              </a:solidFill>
            </a:endParaRPr>
          </a:p>
          <a:p>
            <a:pPr marL="285750" indent="-285750">
              <a:buFont typeface="Arial"/>
              <a:buChar char="•"/>
            </a:pPr>
            <a:endParaRPr lang="en-US" dirty="0">
              <a:solidFill>
                <a:srgbClr val="FFFFFF"/>
              </a:solidFill>
            </a:endParaRPr>
          </a:p>
          <a:p>
            <a:pPr marL="285750" indent="-285750">
              <a:buFont typeface="Arial"/>
              <a:buChar char="•"/>
            </a:pPr>
            <a:endParaRPr lang="en-US" dirty="0">
              <a:solidFill>
                <a:srgbClr val="FFFFFF"/>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09600" y="4267200"/>
            <a:ext cx="7708646" cy="2362200"/>
          </a:xfrm>
          <a:prstGeom prst="rect">
            <a:avLst/>
          </a:prstGeom>
        </p:spPr>
      </p:pic>
    </p:spTree>
    <p:extLst>
      <p:ext uri="{BB962C8B-B14F-4D97-AF65-F5344CB8AC3E}">
        <p14:creationId xmlns:p14="http://schemas.microsoft.com/office/powerpoint/2010/main" val="26542234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152400"/>
            <a:ext cx="5486400" cy="369332"/>
          </a:xfrm>
          <a:prstGeom prst="rect">
            <a:avLst/>
          </a:prstGeom>
          <a:noFill/>
        </p:spPr>
        <p:txBody>
          <a:bodyPr wrap="square" rtlCol="0">
            <a:spAutoFit/>
          </a:bodyPr>
          <a:lstStyle/>
          <a:p>
            <a:pPr algn="ctr"/>
            <a:r>
              <a:rPr lang="en-US" dirty="0" err="1" smtClean="0">
                <a:solidFill>
                  <a:srgbClr val="FFFFFF"/>
                </a:solidFill>
              </a:rPr>
              <a:t>gHMQC</a:t>
            </a:r>
            <a:r>
              <a:rPr lang="en-US" dirty="0" smtClean="0">
                <a:solidFill>
                  <a:srgbClr val="FFFFFF"/>
                </a:solidFill>
              </a:rPr>
              <a:t> </a:t>
            </a:r>
            <a:r>
              <a:rPr lang="en-US" dirty="0" err="1" smtClean="0">
                <a:solidFill>
                  <a:srgbClr val="FFFFFF"/>
                </a:solidFill>
              </a:rPr>
              <a:t>vs</a:t>
            </a:r>
            <a:r>
              <a:rPr lang="en-US" dirty="0" smtClean="0">
                <a:solidFill>
                  <a:srgbClr val="FFFFFF"/>
                </a:solidFill>
              </a:rPr>
              <a:t> </a:t>
            </a:r>
            <a:r>
              <a:rPr lang="en-US" dirty="0" err="1" smtClean="0">
                <a:solidFill>
                  <a:srgbClr val="FFFFFF"/>
                </a:solidFill>
              </a:rPr>
              <a:t>gHSQC</a:t>
            </a:r>
            <a:endParaRPr lang="en-US" dirty="0">
              <a:solidFill>
                <a:srgbClr val="FFFFFF"/>
              </a:solidFill>
            </a:endParaRPr>
          </a:p>
        </p:txBody>
      </p:sp>
      <p:sp>
        <p:nvSpPr>
          <p:cNvPr id="4" name="TextBox 3"/>
          <p:cNvSpPr txBox="1"/>
          <p:nvPr/>
        </p:nvSpPr>
        <p:spPr>
          <a:xfrm>
            <a:off x="685800" y="892076"/>
            <a:ext cx="7772400" cy="2862323"/>
          </a:xfrm>
          <a:prstGeom prst="rect">
            <a:avLst/>
          </a:prstGeom>
          <a:noFill/>
        </p:spPr>
        <p:txBody>
          <a:bodyPr wrap="square" rtlCol="0">
            <a:spAutoFit/>
          </a:bodyPr>
          <a:lstStyle/>
          <a:p>
            <a:r>
              <a:rPr lang="en-US" dirty="0" smtClean="0">
                <a:solidFill>
                  <a:srgbClr val="FFFFFF"/>
                </a:solidFill>
              </a:rPr>
              <a:t>Both Experiments give the exact same results!!</a:t>
            </a:r>
          </a:p>
          <a:p>
            <a:endParaRPr lang="en-US" dirty="0" smtClean="0">
              <a:solidFill>
                <a:srgbClr val="FFFFFF"/>
              </a:solidFill>
            </a:endParaRPr>
          </a:p>
          <a:p>
            <a:r>
              <a:rPr lang="en-US" dirty="0" smtClean="0">
                <a:solidFill>
                  <a:srgbClr val="FFFFFF"/>
                </a:solidFill>
              </a:rPr>
              <a:t>The </a:t>
            </a:r>
            <a:r>
              <a:rPr lang="en-US" dirty="0">
                <a:solidFill>
                  <a:srgbClr val="FFFFFF"/>
                </a:solidFill>
              </a:rPr>
              <a:t>difference </a:t>
            </a:r>
            <a:r>
              <a:rPr lang="en-US" dirty="0" smtClean="0">
                <a:solidFill>
                  <a:srgbClr val="FFFFFF"/>
                </a:solidFill>
              </a:rPr>
              <a:t>: </a:t>
            </a:r>
          </a:p>
          <a:p>
            <a:pPr marL="285750" indent="-285750">
              <a:buFont typeface="Arial"/>
              <a:buChar char="•"/>
            </a:pPr>
            <a:r>
              <a:rPr lang="en-US" dirty="0">
                <a:solidFill>
                  <a:srgbClr val="FFFFFF"/>
                </a:solidFill>
              </a:rPr>
              <a:t>D</a:t>
            </a:r>
            <a:r>
              <a:rPr lang="en-US" dirty="0" smtClean="0">
                <a:solidFill>
                  <a:srgbClr val="FFFFFF"/>
                </a:solidFill>
              </a:rPr>
              <a:t>uring </a:t>
            </a:r>
            <a:r>
              <a:rPr lang="en-US" dirty="0">
                <a:solidFill>
                  <a:srgbClr val="FFFFFF"/>
                </a:solidFill>
              </a:rPr>
              <a:t>the evolution time of an HMQC both proton and </a:t>
            </a:r>
            <a:r>
              <a:rPr lang="en-US" baseline="30000" dirty="0" smtClean="0">
                <a:solidFill>
                  <a:srgbClr val="FFFFFF"/>
                </a:solidFill>
              </a:rPr>
              <a:t>13</a:t>
            </a:r>
            <a:r>
              <a:rPr lang="en-US" dirty="0" smtClean="0">
                <a:solidFill>
                  <a:srgbClr val="FFFFFF"/>
                </a:solidFill>
              </a:rPr>
              <a:t>C </a:t>
            </a:r>
            <a:r>
              <a:rPr lang="en-US" dirty="0">
                <a:solidFill>
                  <a:srgbClr val="FFFFFF"/>
                </a:solidFill>
              </a:rPr>
              <a:t>magnetization </a:t>
            </a:r>
            <a:r>
              <a:rPr lang="en-US" dirty="0" smtClean="0">
                <a:solidFill>
                  <a:srgbClr val="FFFFFF"/>
                </a:solidFill>
              </a:rPr>
              <a:t>are </a:t>
            </a:r>
            <a:r>
              <a:rPr lang="en-US" dirty="0">
                <a:solidFill>
                  <a:srgbClr val="FFFFFF"/>
                </a:solidFill>
              </a:rPr>
              <a:t>allowed to </a:t>
            </a:r>
            <a:r>
              <a:rPr lang="en-US" dirty="0" smtClean="0">
                <a:solidFill>
                  <a:srgbClr val="FFFFFF"/>
                </a:solidFill>
              </a:rPr>
              <a:t>evolve.</a:t>
            </a:r>
          </a:p>
          <a:p>
            <a:pPr marL="285750" indent="-285750">
              <a:buFont typeface="Arial"/>
              <a:buChar char="•"/>
            </a:pPr>
            <a:r>
              <a:rPr lang="en-US" dirty="0" smtClean="0">
                <a:solidFill>
                  <a:srgbClr val="FFFFFF"/>
                </a:solidFill>
              </a:rPr>
              <a:t>In the </a:t>
            </a:r>
            <a:r>
              <a:rPr lang="en-US" dirty="0">
                <a:solidFill>
                  <a:srgbClr val="FFFFFF"/>
                </a:solidFill>
              </a:rPr>
              <a:t>HSQC only </a:t>
            </a:r>
            <a:r>
              <a:rPr lang="en-US" baseline="30000" dirty="0" smtClean="0">
                <a:solidFill>
                  <a:srgbClr val="FFFFFF"/>
                </a:solidFill>
              </a:rPr>
              <a:t>13</a:t>
            </a:r>
            <a:r>
              <a:rPr lang="en-US" dirty="0" smtClean="0">
                <a:solidFill>
                  <a:srgbClr val="FFFFFF"/>
                </a:solidFill>
              </a:rPr>
              <a:t>C </a:t>
            </a:r>
            <a:r>
              <a:rPr lang="en-US" dirty="0">
                <a:solidFill>
                  <a:srgbClr val="FFFFFF"/>
                </a:solidFill>
              </a:rPr>
              <a:t>magnetization is allowed to evolve</a:t>
            </a:r>
            <a:r>
              <a:rPr lang="en-US" dirty="0" smtClean="0">
                <a:solidFill>
                  <a:srgbClr val="FFFFFF"/>
                </a:solidFill>
              </a:rPr>
              <a:t>.</a:t>
            </a:r>
          </a:p>
          <a:p>
            <a:pPr marL="285750" indent="-285750">
              <a:buFont typeface="Arial"/>
              <a:buChar char="•"/>
            </a:pPr>
            <a:endParaRPr lang="en-US" dirty="0" smtClean="0">
              <a:solidFill>
                <a:srgbClr val="FFFFFF"/>
              </a:solidFill>
            </a:endParaRPr>
          </a:p>
          <a:p>
            <a:r>
              <a:rPr lang="en-US" dirty="0" smtClean="0">
                <a:solidFill>
                  <a:srgbClr val="FFFFFF"/>
                </a:solidFill>
              </a:rPr>
              <a:t>What does this mean?</a:t>
            </a:r>
          </a:p>
          <a:p>
            <a:pPr marL="285750" indent="-285750">
              <a:buFont typeface="Arial"/>
              <a:buChar char="•"/>
            </a:pPr>
            <a:r>
              <a:rPr lang="en-US" dirty="0" smtClean="0">
                <a:solidFill>
                  <a:srgbClr val="FFFFFF"/>
                </a:solidFill>
              </a:rPr>
              <a:t>In the HMQC, the resolution in the F1 dimension is affected by Proton J coupling and manifests itself in line broadening.</a:t>
            </a:r>
            <a:endParaRPr lang="en-US" dirty="0">
              <a:solidFill>
                <a:srgbClr val="FFFFFF"/>
              </a:solidFill>
            </a:endParaRPr>
          </a:p>
        </p:txBody>
      </p:sp>
      <p:sp>
        <p:nvSpPr>
          <p:cNvPr id="6" name="TextBox 5"/>
          <p:cNvSpPr txBox="1"/>
          <p:nvPr/>
        </p:nvSpPr>
        <p:spPr>
          <a:xfrm>
            <a:off x="533400" y="3932872"/>
            <a:ext cx="8077200" cy="1477328"/>
          </a:xfrm>
          <a:prstGeom prst="rect">
            <a:avLst/>
          </a:prstGeom>
          <a:noFill/>
        </p:spPr>
        <p:txBody>
          <a:bodyPr wrap="square" rtlCol="0">
            <a:spAutoFit/>
          </a:bodyPr>
          <a:lstStyle/>
          <a:p>
            <a:r>
              <a:rPr lang="en-US" dirty="0" smtClean="0">
                <a:solidFill>
                  <a:srgbClr val="FFFFFF"/>
                </a:solidFill>
              </a:rPr>
              <a:t>HSQC is better?</a:t>
            </a:r>
          </a:p>
          <a:p>
            <a:pPr marL="285750" indent="-285750">
              <a:buFont typeface="Arial"/>
              <a:buChar char="•"/>
            </a:pPr>
            <a:r>
              <a:rPr lang="en-US" dirty="0" smtClean="0">
                <a:solidFill>
                  <a:srgbClr val="FFFFFF"/>
                </a:solidFill>
              </a:rPr>
              <a:t>HSQC gives sharper less broad signals, but since it has more pulses in its PS, it is more susceptible to signal loss</a:t>
            </a:r>
          </a:p>
          <a:p>
            <a:pPr marL="285750" indent="-285750">
              <a:buFont typeface="Arial"/>
              <a:buChar char="•"/>
            </a:pPr>
            <a:r>
              <a:rPr lang="en-US" dirty="0" smtClean="0">
                <a:solidFill>
                  <a:srgbClr val="FFFFFF"/>
                </a:solidFill>
              </a:rPr>
              <a:t>HMQC may produce broader line shapes in the F1 dimension but it is more robust to imperfect pulse calibrations or poorly tuned systems.</a:t>
            </a:r>
            <a:endParaRPr lang="en-US" dirty="0">
              <a:solidFill>
                <a:srgbClr val="FFFFFF"/>
              </a:solidFill>
            </a:endParaRPr>
          </a:p>
        </p:txBody>
      </p:sp>
    </p:spTree>
    <p:extLst>
      <p:ext uri="{BB962C8B-B14F-4D97-AF65-F5344CB8AC3E}">
        <p14:creationId xmlns:p14="http://schemas.microsoft.com/office/powerpoint/2010/main" val="2378677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304800"/>
            <a:ext cx="4648200" cy="369332"/>
          </a:xfrm>
          <a:prstGeom prst="rect">
            <a:avLst/>
          </a:prstGeom>
          <a:noFill/>
        </p:spPr>
        <p:txBody>
          <a:bodyPr wrap="square" rtlCol="0">
            <a:spAutoFit/>
          </a:bodyPr>
          <a:lstStyle/>
          <a:p>
            <a:pPr algn="ctr"/>
            <a:r>
              <a:rPr lang="en-US" dirty="0" smtClean="0">
                <a:solidFill>
                  <a:srgbClr val="FFFFFF"/>
                </a:solidFill>
              </a:rPr>
              <a:t>ASAPHMQC : H </a:t>
            </a:r>
            <a:r>
              <a:rPr lang="en-US" dirty="0" smtClean="0">
                <a:solidFill>
                  <a:srgbClr val="FFFFFF"/>
                </a:solidFill>
                <a:sym typeface="Wingdings"/>
              </a:rPr>
              <a:t></a:t>
            </a:r>
            <a:r>
              <a:rPr lang="en-US" dirty="0" smtClean="0">
                <a:solidFill>
                  <a:srgbClr val="FFFFFF"/>
                </a:solidFill>
              </a:rPr>
              <a:t> C, 1-Bond Correlation</a:t>
            </a:r>
            <a:endParaRPr lang="en-US" dirty="0">
              <a:solidFill>
                <a:srgbClr val="FFFFFF"/>
              </a:solidFill>
            </a:endParaRPr>
          </a:p>
        </p:txBody>
      </p:sp>
      <p:sp>
        <p:nvSpPr>
          <p:cNvPr id="3" name="TextBox 2"/>
          <p:cNvSpPr txBox="1"/>
          <p:nvPr/>
        </p:nvSpPr>
        <p:spPr>
          <a:xfrm>
            <a:off x="381000" y="838200"/>
            <a:ext cx="8305800" cy="3416320"/>
          </a:xfrm>
          <a:prstGeom prst="rect">
            <a:avLst/>
          </a:prstGeom>
          <a:noFill/>
        </p:spPr>
        <p:txBody>
          <a:bodyPr wrap="square" rtlCol="0">
            <a:spAutoFit/>
          </a:bodyPr>
          <a:lstStyle/>
          <a:p>
            <a:pPr marL="285750" indent="-285750">
              <a:buFont typeface="Arial"/>
              <a:buChar char="•"/>
            </a:pPr>
            <a:r>
              <a:rPr lang="en-US" dirty="0" smtClean="0">
                <a:solidFill>
                  <a:schemeClr val="bg1"/>
                </a:solidFill>
              </a:rPr>
              <a:t>Two </a:t>
            </a:r>
            <a:r>
              <a:rPr lang="en-US" dirty="0">
                <a:solidFill>
                  <a:schemeClr val="bg1"/>
                </a:solidFill>
              </a:rPr>
              <a:t>dimensional </a:t>
            </a:r>
            <a:r>
              <a:rPr lang="en-US" dirty="0" err="1">
                <a:solidFill>
                  <a:schemeClr val="bg1"/>
                </a:solidFill>
              </a:rPr>
              <a:t>heteronuclear</a:t>
            </a:r>
            <a:r>
              <a:rPr lang="en-US" dirty="0">
                <a:solidFill>
                  <a:schemeClr val="bg1"/>
                </a:solidFill>
              </a:rPr>
              <a:t> multiple-quantum 1-bond J-</a:t>
            </a:r>
            <a:r>
              <a:rPr lang="en-US" dirty="0" smtClean="0">
                <a:solidFill>
                  <a:schemeClr val="bg1"/>
                </a:solidFill>
              </a:rPr>
              <a:t>correlation spectroscopy </a:t>
            </a:r>
            <a:r>
              <a:rPr lang="en-US" dirty="0">
                <a:solidFill>
                  <a:schemeClr val="bg1"/>
                </a:solidFill>
              </a:rPr>
              <a:t>with adiabatic 180o X-nuclei pulses and an “ASAP” feature for rapid recycle times</a:t>
            </a:r>
            <a:r>
              <a:rPr lang="en-US" dirty="0" smtClean="0">
                <a:solidFill>
                  <a:schemeClr val="bg1"/>
                </a:solidFill>
              </a:rPr>
              <a:t>.</a:t>
            </a:r>
          </a:p>
          <a:p>
            <a:pPr marL="285750" indent="-285750">
              <a:buFont typeface="Arial"/>
              <a:buChar char="•"/>
            </a:pPr>
            <a:r>
              <a:rPr lang="en-US" dirty="0">
                <a:solidFill>
                  <a:schemeClr val="bg1"/>
                </a:solidFill>
              </a:rPr>
              <a:t>With a reasonably concentrated sample, it is possible to obtain an ASAPHMQC spectrum with adequate resolution in about 1 minute. </a:t>
            </a:r>
          </a:p>
          <a:p>
            <a:pPr marL="285750" indent="-285750">
              <a:buFont typeface="Arial"/>
              <a:buChar char="•"/>
            </a:pPr>
            <a:r>
              <a:rPr lang="en-US" dirty="0">
                <a:solidFill>
                  <a:schemeClr val="bg1"/>
                </a:solidFill>
              </a:rPr>
              <a:t>During the short relaxation delay (d1), the ASAPHMQC employs a TOCSY-type magnetization transfer from 12C-attached protons </a:t>
            </a:r>
            <a:r>
              <a:rPr lang="en-US" dirty="0" smtClean="0">
                <a:solidFill>
                  <a:schemeClr val="bg1"/>
                </a:solidFill>
              </a:rPr>
              <a:t>to </a:t>
            </a:r>
            <a:r>
              <a:rPr lang="en-US" dirty="0">
                <a:solidFill>
                  <a:schemeClr val="bg1"/>
                </a:solidFill>
              </a:rPr>
              <a:t>the observed 13C-attached protons. </a:t>
            </a:r>
          </a:p>
          <a:p>
            <a:pPr marL="285750" indent="-285750">
              <a:buFont typeface="Arial"/>
              <a:buChar char="•"/>
            </a:pPr>
            <a:r>
              <a:rPr lang="en-US" dirty="0">
                <a:solidFill>
                  <a:schemeClr val="bg1"/>
                </a:solidFill>
              </a:rPr>
              <a:t>Note that because of this transfer, the ASAPHMQC works best if one or several protons are in the neighborhood (i.e., spin system) of the observed 13C-1H pair</a:t>
            </a:r>
            <a:r>
              <a:rPr lang="en-US" dirty="0" smtClean="0">
                <a:solidFill>
                  <a:schemeClr val="bg1"/>
                </a:solidFill>
              </a:rPr>
              <a:t>.</a:t>
            </a:r>
          </a:p>
          <a:p>
            <a:pPr marL="285750" indent="-285750">
              <a:buFont typeface="Arial"/>
              <a:buChar char="•"/>
            </a:pPr>
            <a:r>
              <a:rPr lang="en-US" dirty="0" smtClean="0">
                <a:solidFill>
                  <a:schemeClr val="bg1"/>
                </a:solidFill>
              </a:rPr>
              <a:t>This is a great experiment to use for quick Carbon survey of molecules. </a:t>
            </a:r>
            <a:endParaRPr lang="en-US" dirty="0">
              <a:solidFill>
                <a:schemeClr val="bg1"/>
              </a:solidFill>
            </a:endParaRPr>
          </a:p>
          <a:p>
            <a:pPr marL="285750" indent="-285750">
              <a:buFont typeface="Arial"/>
              <a:buChar char="•"/>
            </a:pPr>
            <a:endParaRPr lang="en-US" dirty="0">
              <a:solidFill>
                <a:schemeClr val="bg1"/>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066800" y="4191000"/>
            <a:ext cx="6871819" cy="2298700"/>
          </a:xfrm>
          <a:prstGeom prst="rect">
            <a:avLst/>
          </a:prstGeom>
        </p:spPr>
      </p:pic>
    </p:spTree>
    <p:extLst>
      <p:ext uri="{BB962C8B-B14F-4D97-AF65-F5344CB8AC3E}">
        <p14:creationId xmlns:p14="http://schemas.microsoft.com/office/powerpoint/2010/main" val="26542234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304800"/>
            <a:ext cx="4648200" cy="369332"/>
          </a:xfrm>
          <a:prstGeom prst="rect">
            <a:avLst/>
          </a:prstGeom>
          <a:noFill/>
        </p:spPr>
        <p:txBody>
          <a:bodyPr wrap="square" rtlCol="0">
            <a:spAutoFit/>
          </a:bodyPr>
          <a:lstStyle/>
          <a:p>
            <a:pPr algn="ctr"/>
            <a:r>
              <a:rPr lang="en-US" dirty="0" smtClean="0">
                <a:solidFill>
                  <a:srgbClr val="FFFFFF"/>
                </a:solidFill>
              </a:rPr>
              <a:t>ASAPHMQC : H </a:t>
            </a:r>
            <a:r>
              <a:rPr lang="en-US" dirty="0" smtClean="0">
                <a:solidFill>
                  <a:srgbClr val="FFFFFF"/>
                </a:solidFill>
                <a:sym typeface="Wingdings"/>
              </a:rPr>
              <a:t></a:t>
            </a:r>
            <a:r>
              <a:rPr lang="en-US" dirty="0" smtClean="0">
                <a:solidFill>
                  <a:srgbClr val="FFFFFF"/>
                </a:solidFill>
              </a:rPr>
              <a:t> C, 1-Bond Correlation</a:t>
            </a:r>
            <a:endParaRPr lang="en-US" dirty="0">
              <a:solidFill>
                <a:srgbClr val="FFFFFF"/>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tretch>
            <a:fillRect/>
          </a:stretch>
        </p:blipFill>
        <p:spPr>
          <a:xfrm>
            <a:off x="304800" y="1371600"/>
            <a:ext cx="5968856" cy="4572000"/>
          </a:xfrm>
          <a:prstGeom prst="rect">
            <a:avLst/>
          </a:prstGeom>
        </p:spPr>
      </p:pic>
      <p:sp>
        <p:nvSpPr>
          <p:cNvPr id="5" name="TextBox 4"/>
          <p:cNvSpPr txBox="1"/>
          <p:nvPr/>
        </p:nvSpPr>
        <p:spPr>
          <a:xfrm>
            <a:off x="6477000" y="1447800"/>
            <a:ext cx="2286000" cy="3416320"/>
          </a:xfrm>
          <a:prstGeom prst="rect">
            <a:avLst/>
          </a:prstGeom>
          <a:noFill/>
        </p:spPr>
        <p:txBody>
          <a:bodyPr wrap="square" rtlCol="0">
            <a:spAutoFit/>
          </a:bodyPr>
          <a:lstStyle/>
          <a:p>
            <a:r>
              <a:rPr lang="en-US" dirty="0" err="1" smtClean="0">
                <a:solidFill>
                  <a:srgbClr val="FFFFFF"/>
                </a:solidFill>
              </a:rPr>
              <a:t>Naproxene</a:t>
            </a:r>
            <a:endParaRPr lang="en-US" dirty="0" smtClean="0">
              <a:solidFill>
                <a:srgbClr val="FFFFFF"/>
              </a:solidFill>
            </a:endParaRPr>
          </a:p>
          <a:p>
            <a:r>
              <a:rPr lang="en-US" dirty="0" smtClean="0">
                <a:solidFill>
                  <a:srgbClr val="FFFFFF"/>
                </a:solidFill>
              </a:rPr>
              <a:t>30 mg/ 1mL DMSO-d6</a:t>
            </a:r>
          </a:p>
          <a:p>
            <a:endParaRPr lang="en-US" dirty="0">
              <a:solidFill>
                <a:srgbClr val="FFFFFF"/>
              </a:solidFill>
            </a:endParaRPr>
          </a:p>
          <a:p>
            <a:r>
              <a:rPr lang="en-US" dirty="0" smtClean="0">
                <a:solidFill>
                  <a:srgbClr val="FFFFFF"/>
                </a:solidFill>
              </a:rPr>
              <a:t>Number of scans = 8</a:t>
            </a:r>
          </a:p>
          <a:p>
            <a:endParaRPr lang="en-US" dirty="0">
              <a:solidFill>
                <a:srgbClr val="FFFFFF"/>
              </a:solidFill>
            </a:endParaRPr>
          </a:p>
          <a:p>
            <a:r>
              <a:rPr lang="en-US" dirty="0" smtClean="0">
                <a:solidFill>
                  <a:srgbClr val="FFFFFF"/>
                </a:solidFill>
              </a:rPr>
              <a:t>Experimental time = 3mins</a:t>
            </a:r>
          </a:p>
          <a:p>
            <a:endParaRPr lang="en-US" dirty="0">
              <a:solidFill>
                <a:srgbClr val="FFFFFF"/>
              </a:solidFill>
            </a:endParaRPr>
          </a:p>
          <a:p>
            <a:r>
              <a:rPr lang="en-US" dirty="0" smtClean="0">
                <a:solidFill>
                  <a:srgbClr val="FFFFFF"/>
                </a:solidFill>
              </a:rPr>
              <a:t>CIC500 NMR</a:t>
            </a:r>
          </a:p>
          <a:p>
            <a:endParaRPr lang="en-US" dirty="0">
              <a:solidFill>
                <a:srgbClr val="FFFFFF"/>
              </a:solidFill>
            </a:endParaRPr>
          </a:p>
          <a:p>
            <a:r>
              <a:rPr lang="en-US" dirty="0" smtClean="0">
                <a:solidFill>
                  <a:srgbClr val="FFFFFF"/>
                </a:solidFill>
              </a:rPr>
              <a:t>NUS option is available</a:t>
            </a:r>
            <a:endParaRPr lang="en-US" dirty="0">
              <a:solidFill>
                <a:srgbClr val="FFFFFF"/>
              </a:solidFill>
            </a:endParaRPr>
          </a:p>
        </p:txBody>
      </p:sp>
      <p:pic>
        <p:nvPicPr>
          <p:cNvPr id="6" name="Picture 5"/>
          <p:cNvPicPr>
            <a:picLocks noChangeAspect="1"/>
          </p:cNvPicPr>
          <p:nvPr/>
        </p:nvPicPr>
        <p:blipFill>
          <a:blip r:embed="rId4"/>
          <a:stretch>
            <a:fillRect/>
          </a:stretch>
        </p:blipFill>
        <p:spPr>
          <a:xfrm>
            <a:off x="2895600" y="4191000"/>
            <a:ext cx="2209800" cy="1152939"/>
          </a:xfrm>
          <a:prstGeom prst="rect">
            <a:avLst/>
          </a:prstGeom>
        </p:spPr>
      </p:pic>
    </p:spTree>
    <p:extLst>
      <p:ext uri="{BB962C8B-B14F-4D97-AF65-F5344CB8AC3E}">
        <p14:creationId xmlns:p14="http://schemas.microsoft.com/office/powerpoint/2010/main" val="22470250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1143000"/>
            <a:ext cx="6068338" cy="4648200"/>
          </a:xfrm>
          <a:prstGeom prst="rect">
            <a:avLst/>
          </a:prstGeom>
        </p:spPr>
      </p:pic>
      <p:sp>
        <p:nvSpPr>
          <p:cNvPr id="3" name="TextBox 2"/>
          <p:cNvSpPr txBox="1"/>
          <p:nvPr/>
        </p:nvSpPr>
        <p:spPr>
          <a:xfrm>
            <a:off x="2362200" y="304800"/>
            <a:ext cx="4648200" cy="369332"/>
          </a:xfrm>
          <a:prstGeom prst="rect">
            <a:avLst/>
          </a:prstGeom>
          <a:noFill/>
        </p:spPr>
        <p:txBody>
          <a:bodyPr wrap="square" rtlCol="0">
            <a:spAutoFit/>
          </a:bodyPr>
          <a:lstStyle/>
          <a:p>
            <a:pPr algn="ctr"/>
            <a:r>
              <a:rPr lang="en-US" dirty="0" smtClean="0">
                <a:solidFill>
                  <a:srgbClr val="FFFFFF"/>
                </a:solidFill>
              </a:rPr>
              <a:t>ASAPHMQC : H </a:t>
            </a:r>
            <a:r>
              <a:rPr lang="en-US" dirty="0" smtClean="0">
                <a:solidFill>
                  <a:srgbClr val="FFFFFF"/>
                </a:solidFill>
                <a:sym typeface="Wingdings"/>
              </a:rPr>
              <a:t></a:t>
            </a:r>
            <a:r>
              <a:rPr lang="en-US" dirty="0" smtClean="0">
                <a:solidFill>
                  <a:srgbClr val="FFFFFF"/>
                </a:solidFill>
              </a:rPr>
              <a:t> C, 1-Bond Correlation</a:t>
            </a:r>
            <a:endParaRPr lang="en-US" dirty="0">
              <a:solidFill>
                <a:srgbClr val="FFFFFF"/>
              </a:solidFill>
            </a:endParaRPr>
          </a:p>
        </p:txBody>
      </p:sp>
      <p:sp>
        <p:nvSpPr>
          <p:cNvPr id="4" name="TextBox 3"/>
          <p:cNvSpPr txBox="1"/>
          <p:nvPr/>
        </p:nvSpPr>
        <p:spPr>
          <a:xfrm>
            <a:off x="6477000" y="2062877"/>
            <a:ext cx="2438400" cy="2585323"/>
          </a:xfrm>
          <a:prstGeom prst="rect">
            <a:avLst/>
          </a:prstGeom>
          <a:noFill/>
        </p:spPr>
        <p:txBody>
          <a:bodyPr wrap="square" rtlCol="0">
            <a:spAutoFit/>
          </a:bodyPr>
          <a:lstStyle/>
          <a:p>
            <a:r>
              <a:rPr lang="en-US" dirty="0" smtClean="0">
                <a:solidFill>
                  <a:srgbClr val="FFFFFF"/>
                </a:solidFill>
              </a:rPr>
              <a:t>Random compound</a:t>
            </a:r>
          </a:p>
          <a:p>
            <a:r>
              <a:rPr lang="en-US" dirty="0" smtClean="0">
                <a:solidFill>
                  <a:srgbClr val="FFFFFF"/>
                </a:solidFill>
              </a:rPr>
              <a:t>12 mg/ 0.7mL DMSO-d6</a:t>
            </a:r>
          </a:p>
          <a:p>
            <a:endParaRPr lang="en-US" dirty="0">
              <a:solidFill>
                <a:srgbClr val="FFFFFF"/>
              </a:solidFill>
            </a:endParaRPr>
          </a:p>
          <a:p>
            <a:r>
              <a:rPr lang="en-US" dirty="0" smtClean="0">
                <a:solidFill>
                  <a:srgbClr val="FFFFFF"/>
                </a:solidFill>
              </a:rPr>
              <a:t>Number of scans = 16</a:t>
            </a:r>
          </a:p>
          <a:p>
            <a:endParaRPr lang="en-US" dirty="0">
              <a:solidFill>
                <a:srgbClr val="FFFFFF"/>
              </a:solidFill>
            </a:endParaRPr>
          </a:p>
          <a:p>
            <a:r>
              <a:rPr lang="en-US" dirty="0" smtClean="0">
                <a:solidFill>
                  <a:srgbClr val="FFFFFF"/>
                </a:solidFill>
              </a:rPr>
              <a:t>Experimental time = 7mins</a:t>
            </a:r>
          </a:p>
          <a:p>
            <a:endParaRPr lang="en-US" dirty="0">
              <a:solidFill>
                <a:srgbClr val="FFFFFF"/>
              </a:solidFill>
            </a:endParaRPr>
          </a:p>
          <a:p>
            <a:r>
              <a:rPr lang="en-US" dirty="0" smtClean="0">
                <a:solidFill>
                  <a:srgbClr val="FFFFFF"/>
                </a:solidFill>
              </a:rPr>
              <a:t>CIC400 NMR</a:t>
            </a:r>
          </a:p>
        </p:txBody>
      </p:sp>
    </p:spTree>
    <p:extLst>
      <p:ext uri="{BB962C8B-B14F-4D97-AF65-F5344CB8AC3E}">
        <p14:creationId xmlns:p14="http://schemas.microsoft.com/office/powerpoint/2010/main" val="41910481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304800"/>
            <a:ext cx="4648200" cy="369332"/>
          </a:xfrm>
          <a:prstGeom prst="rect">
            <a:avLst/>
          </a:prstGeom>
          <a:noFill/>
        </p:spPr>
        <p:txBody>
          <a:bodyPr wrap="square" rtlCol="0">
            <a:spAutoFit/>
          </a:bodyPr>
          <a:lstStyle/>
          <a:p>
            <a:pPr algn="ctr"/>
            <a:r>
              <a:rPr lang="en-US" dirty="0" err="1" smtClean="0">
                <a:solidFill>
                  <a:srgbClr val="FFFFFF"/>
                </a:solidFill>
              </a:rPr>
              <a:t>gHMBC</a:t>
            </a:r>
            <a:r>
              <a:rPr lang="en-US" dirty="0" smtClean="0">
                <a:solidFill>
                  <a:srgbClr val="FFFFFF"/>
                </a:solidFill>
              </a:rPr>
              <a:t> : H </a:t>
            </a:r>
            <a:r>
              <a:rPr lang="en-US" dirty="0" smtClean="0">
                <a:solidFill>
                  <a:srgbClr val="FFFFFF"/>
                </a:solidFill>
                <a:sym typeface="Wingdings"/>
              </a:rPr>
              <a:t></a:t>
            </a:r>
            <a:r>
              <a:rPr lang="en-US" dirty="0" smtClean="0">
                <a:solidFill>
                  <a:srgbClr val="FFFFFF"/>
                </a:solidFill>
              </a:rPr>
              <a:t> C, 2 to 3-Bond Correlation</a:t>
            </a:r>
            <a:endParaRPr lang="en-US" dirty="0">
              <a:solidFill>
                <a:srgbClr val="FFFFFF"/>
              </a:solidFill>
            </a:endParaRPr>
          </a:p>
        </p:txBody>
      </p:sp>
      <p:sp>
        <p:nvSpPr>
          <p:cNvPr id="3" name="TextBox 2"/>
          <p:cNvSpPr txBox="1"/>
          <p:nvPr/>
        </p:nvSpPr>
        <p:spPr>
          <a:xfrm>
            <a:off x="533400" y="762000"/>
            <a:ext cx="8001000" cy="3139321"/>
          </a:xfrm>
          <a:prstGeom prst="rect">
            <a:avLst/>
          </a:prstGeom>
          <a:noFill/>
        </p:spPr>
        <p:txBody>
          <a:bodyPr wrap="square" rtlCol="0">
            <a:spAutoFit/>
          </a:bodyPr>
          <a:lstStyle/>
          <a:p>
            <a:pPr marL="285750" indent="-285750">
              <a:buFont typeface="Arial"/>
              <a:buChar char="•"/>
            </a:pPr>
            <a:r>
              <a:rPr lang="en-US" dirty="0">
                <a:solidFill>
                  <a:srgbClr val="FFFFFF"/>
                </a:solidFill>
              </a:rPr>
              <a:t>The </a:t>
            </a:r>
            <a:r>
              <a:rPr lang="en-US" dirty="0" err="1">
                <a:solidFill>
                  <a:srgbClr val="FFFFFF"/>
                </a:solidFill>
              </a:rPr>
              <a:t>gHMBC</a:t>
            </a:r>
            <a:r>
              <a:rPr lang="en-US" dirty="0">
                <a:solidFill>
                  <a:srgbClr val="FFFFFF"/>
                </a:solidFill>
              </a:rPr>
              <a:t> experiment is used to acquire a 2-dimensional spectrum to correlate protons with carbons, usually over 2-3 bonds with the 3-bond correlations typically being stronger. </a:t>
            </a:r>
          </a:p>
          <a:p>
            <a:pPr marL="285750" indent="-285750">
              <a:buFont typeface="Arial"/>
              <a:buChar char="•"/>
            </a:pPr>
            <a:r>
              <a:rPr lang="en-US" dirty="0">
                <a:solidFill>
                  <a:srgbClr val="FFFFFF"/>
                </a:solidFill>
              </a:rPr>
              <a:t>The </a:t>
            </a:r>
            <a:r>
              <a:rPr lang="en-US" dirty="0" err="1" smtClean="0">
                <a:solidFill>
                  <a:srgbClr val="FFFFFF"/>
                </a:solidFill>
              </a:rPr>
              <a:t>gHMBC</a:t>
            </a:r>
            <a:r>
              <a:rPr lang="en-US" dirty="0">
                <a:solidFill>
                  <a:srgbClr val="FFFFFF"/>
                </a:solidFill>
              </a:rPr>
              <a:t> </a:t>
            </a:r>
            <a:r>
              <a:rPr lang="en-US" dirty="0" smtClean="0">
                <a:solidFill>
                  <a:srgbClr val="FFFFFF"/>
                </a:solidFill>
              </a:rPr>
              <a:t>(or HMBC) </a:t>
            </a:r>
            <a:r>
              <a:rPr lang="en-US" dirty="0">
                <a:solidFill>
                  <a:srgbClr val="FFFFFF"/>
                </a:solidFill>
              </a:rPr>
              <a:t>experiment is also one of the most sensitive ways to obtain information about quaternary carbon chemical shifts and </a:t>
            </a:r>
            <a:r>
              <a:rPr lang="en-US" dirty="0" err="1">
                <a:solidFill>
                  <a:srgbClr val="FFFFFF"/>
                </a:solidFill>
              </a:rPr>
              <a:t>connectivities</a:t>
            </a:r>
            <a:r>
              <a:rPr lang="en-US" dirty="0" smtClean="0">
                <a:solidFill>
                  <a:srgbClr val="FFFFFF"/>
                </a:solidFill>
              </a:rPr>
              <a:t>.</a:t>
            </a:r>
          </a:p>
          <a:p>
            <a:pPr marL="285750" indent="-285750">
              <a:buFont typeface="Arial"/>
              <a:buChar char="•"/>
            </a:pPr>
            <a:r>
              <a:rPr lang="en-US" dirty="0" smtClean="0">
                <a:solidFill>
                  <a:srgbClr val="FFFFFF"/>
                </a:solidFill>
              </a:rPr>
              <a:t>Use at least 8 scans per increment for most sample concentrations. Use more (32 or more scans) for more dilute samples.</a:t>
            </a:r>
          </a:p>
          <a:p>
            <a:pPr marL="285750" indent="-285750">
              <a:buFont typeface="Arial"/>
              <a:buChar char="•"/>
            </a:pPr>
            <a:r>
              <a:rPr lang="en-US" dirty="0" smtClean="0">
                <a:solidFill>
                  <a:srgbClr val="FFFFFF"/>
                </a:solidFill>
              </a:rPr>
              <a:t>NUS option is available for shorter experimental times.</a:t>
            </a:r>
          </a:p>
          <a:p>
            <a:pPr marL="285750" indent="-285750">
              <a:buFont typeface="Arial"/>
              <a:buChar char="•"/>
            </a:pPr>
            <a:r>
              <a:rPr lang="en-US" dirty="0" smtClean="0">
                <a:solidFill>
                  <a:srgbClr val="FFFFFF"/>
                </a:solidFill>
              </a:rPr>
              <a:t>If your molecule doesn’t have very strong signals, try running the HMBC (non gradient) experiment for more sensitivity.</a:t>
            </a:r>
            <a:endParaRPr lang="en-US" dirty="0">
              <a:solidFill>
                <a:srgbClr val="FFFFFF"/>
              </a:solidFill>
            </a:endParaRPr>
          </a:p>
          <a:p>
            <a:pPr marL="285750" indent="-285750">
              <a:buFont typeface="Arial"/>
              <a:buChar char="•"/>
            </a:pPr>
            <a:endParaRPr lang="en-US" dirty="0">
              <a:solidFill>
                <a:srgbClr val="FFFFFF"/>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990600" y="4343400"/>
            <a:ext cx="7086600" cy="2362200"/>
          </a:xfrm>
          <a:prstGeom prst="rect">
            <a:avLst/>
          </a:prstGeom>
        </p:spPr>
      </p:pic>
    </p:spTree>
    <p:extLst>
      <p:ext uri="{BB962C8B-B14F-4D97-AF65-F5344CB8AC3E}">
        <p14:creationId xmlns:p14="http://schemas.microsoft.com/office/powerpoint/2010/main" val="22470250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228600"/>
            <a:ext cx="3886200" cy="381000"/>
          </a:xfrm>
          <a:prstGeom prst="rect">
            <a:avLst/>
          </a:prstGeom>
          <a:noFill/>
        </p:spPr>
        <p:txBody>
          <a:bodyPr wrap="square" rtlCol="0">
            <a:spAutoFit/>
          </a:bodyPr>
          <a:lstStyle/>
          <a:p>
            <a:pPr algn="ctr"/>
            <a:r>
              <a:rPr lang="en-US" dirty="0" smtClean="0">
                <a:solidFill>
                  <a:schemeClr val="bg1"/>
                </a:solidFill>
              </a:rPr>
              <a:t>NUS: Non Uniform Sampling</a:t>
            </a:r>
            <a:endParaRPr lang="en-US" dirty="0">
              <a:solidFill>
                <a:schemeClr val="bg1"/>
              </a:solidFill>
            </a:endParaRPr>
          </a:p>
        </p:txBody>
      </p:sp>
      <p:pic>
        <p:nvPicPr>
          <p:cNvPr id="3" name="Picture 2"/>
          <p:cNvPicPr>
            <a:picLocks noChangeAspect="1"/>
          </p:cNvPicPr>
          <p:nvPr/>
        </p:nvPicPr>
        <p:blipFill>
          <a:blip r:embed="rId2"/>
          <a:stretch>
            <a:fillRect/>
          </a:stretch>
        </p:blipFill>
        <p:spPr>
          <a:xfrm>
            <a:off x="609600" y="1676400"/>
            <a:ext cx="8168640" cy="5105400"/>
          </a:xfrm>
          <a:prstGeom prst="rect">
            <a:avLst/>
          </a:prstGeom>
        </p:spPr>
      </p:pic>
      <p:sp>
        <p:nvSpPr>
          <p:cNvPr id="4" name="TextBox 3"/>
          <p:cNvSpPr txBox="1"/>
          <p:nvPr/>
        </p:nvSpPr>
        <p:spPr>
          <a:xfrm>
            <a:off x="457200" y="685800"/>
            <a:ext cx="8229600" cy="369332"/>
          </a:xfrm>
          <a:prstGeom prst="rect">
            <a:avLst/>
          </a:prstGeom>
          <a:noFill/>
        </p:spPr>
        <p:txBody>
          <a:bodyPr wrap="square" rtlCol="0">
            <a:spAutoFit/>
          </a:bodyPr>
          <a:lstStyle/>
          <a:p>
            <a:pPr marL="285750" indent="-285750">
              <a:buFont typeface="Arial"/>
              <a:buChar char="•"/>
            </a:pPr>
            <a:r>
              <a:rPr lang="en-US" dirty="0" smtClean="0">
                <a:solidFill>
                  <a:srgbClr val="FFFFFF"/>
                </a:solidFill>
              </a:rPr>
              <a:t>Shortens experiment times of some 2D experiments</a:t>
            </a:r>
            <a:endParaRPr lang="en-US" dirty="0">
              <a:solidFill>
                <a:srgbClr val="FFFFFF"/>
              </a:solidFill>
            </a:endParaRPr>
          </a:p>
        </p:txBody>
      </p:sp>
    </p:spTree>
    <p:extLst>
      <p:ext uri="{BB962C8B-B14F-4D97-AF65-F5344CB8AC3E}">
        <p14:creationId xmlns:p14="http://schemas.microsoft.com/office/powerpoint/2010/main" val="22470250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0" y="498727"/>
            <a:ext cx="5638800" cy="2625473"/>
          </a:xfrm>
          <a:prstGeom prst="rect">
            <a:avLst/>
          </a:prstGeom>
        </p:spPr>
      </p:pic>
      <p:sp>
        <p:nvSpPr>
          <p:cNvPr id="3" name="TextBox 2"/>
          <p:cNvSpPr txBox="1"/>
          <p:nvPr/>
        </p:nvSpPr>
        <p:spPr>
          <a:xfrm>
            <a:off x="152400" y="3170872"/>
            <a:ext cx="8839200" cy="1477328"/>
          </a:xfrm>
          <a:prstGeom prst="rect">
            <a:avLst/>
          </a:prstGeom>
          <a:noFill/>
        </p:spPr>
        <p:txBody>
          <a:bodyPr wrap="square" rtlCol="0">
            <a:spAutoFit/>
          </a:bodyPr>
          <a:lstStyle/>
          <a:p>
            <a:pPr marL="285750" indent="-285750">
              <a:buFont typeface="Arial"/>
              <a:buChar char="•"/>
            </a:pPr>
            <a:r>
              <a:rPr lang="en-US" dirty="0">
                <a:solidFill>
                  <a:srgbClr val="FFFFFF"/>
                </a:solidFill>
              </a:rPr>
              <a:t>With NUS, only a </a:t>
            </a:r>
            <a:r>
              <a:rPr lang="en-US" dirty="0" smtClean="0">
                <a:solidFill>
                  <a:srgbClr val="FFFFFF"/>
                </a:solidFill>
              </a:rPr>
              <a:t>subset of </a:t>
            </a:r>
            <a:r>
              <a:rPr lang="en-US" dirty="0">
                <a:solidFill>
                  <a:srgbClr val="FFFFFF"/>
                </a:solidFill>
              </a:rPr>
              <a:t>the usual linearly sampled data is recorded</a:t>
            </a:r>
            <a:r>
              <a:rPr lang="en-US" dirty="0" smtClean="0">
                <a:solidFill>
                  <a:srgbClr val="FFFFFF"/>
                </a:solidFill>
              </a:rPr>
              <a:t>, according </a:t>
            </a:r>
            <a:r>
              <a:rPr lang="en-US" dirty="0">
                <a:solidFill>
                  <a:srgbClr val="FFFFFF"/>
                </a:solidFill>
              </a:rPr>
              <a:t>to a user-definable sampling schedule </a:t>
            </a:r>
            <a:endParaRPr lang="en-US" dirty="0" smtClean="0">
              <a:solidFill>
                <a:srgbClr val="FFFFFF"/>
              </a:solidFill>
            </a:endParaRPr>
          </a:p>
          <a:p>
            <a:pPr marL="285750" indent="-285750">
              <a:buFont typeface="Arial"/>
              <a:buChar char="•"/>
            </a:pPr>
            <a:r>
              <a:rPr lang="en-US" dirty="0">
                <a:solidFill>
                  <a:srgbClr val="FFFFFF"/>
                </a:solidFill>
              </a:rPr>
              <a:t>A conventional Fourier Transform </a:t>
            </a:r>
            <a:r>
              <a:rPr lang="en-US" dirty="0" smtClean="0">
                <a:solidFill>
                  <a:srgbClr val="FFFFFF"/>
                </a:solidFill>
              </a:rPr>
              <a:t>of </a:t>
            </a:r>
            <a:r>
              <a:rPr lang="en-US" dirty="0">
                <a:solidFill>
                  <a:srgbClr val="FFFFFF"/>
                </a:solidFill>
              </a:rPr>
              <a:t>a NUS dataset does not yield a useable spectrum; special processing techniques are needed to reconstruct the spectrum from the raw data. </a:t>
            </a:r>
          </a:p>
          <a:p>
            <a:pPr marL="285750" indent="-285750">
              <a:buFont typeface="Arial"/>
              <a:buChar char="•"/>
            </a:pPr>
            <a:endParaRPr lang="en-US" dirty="0">
              <a:solidFill>
                <a:srgbClr val="FFFFFF"/>
              </a:solidFill>
            </a:endParaRPr>
          </a:p>
        </p:txBody>
      </p:sp>
      <p:sp>
        <p:nvSpPr>
          <p:cNvPr id="4" name="TextBox 3"/>
          <p:cNvSpPr txBox="1"/>
          <p:nvPr/>
        </p:nvSpPr>
        <p:spPr>
          <a:xfrm>
            <a:off x="2819400" y="76200"/>
            <a:ext cx="3886200" cy="381000"/>
          </a:xfrm>
          <a:prstGeom prst="rect">
            <a:avLst/>
          </a:prstGeom>
          <a:noFill/>
        </p:spPr>
        <p:txBody>
          <a:bodyPr wrap="square" rtlCol="0">
            <a:spAutoFit/>
          </a:bodyPr>
          <a:lstStyle/>
          <a:p>
            <a:pPr algn="ctr"/>
            <a:r>
              <a:rPr lang="en-US" dirty="0" smtClean="0">
                <a:solidFill>
                  <a:schemeClr val="bg1"/>
                </a:solidFill>
              </a:rPr>
              <a:t>NUS: Non Uniform Sampling</a:t>
            </a:r>
            <a:endParaRPr lang="en-US" dirty="0">
              <a:solidFill>
                <a:schemeClr val="bg1"/>
              </a:solidFill>
            </a:endParaRPr>
          </a:p>
        </p:txBody>
      </p:sp>
      <p:pic>
        <p:nvPicPr>
          <p:cNvPr id="5" name="Picture 4"/>
          <p:cNvPicPr>
            <a:picLocks noChangeAspect="1"/>
          </p:cNvPicPr>
          <p:nvPr/>
        </p:nvPicPr>
        <p:blipFill>
          <a:blip r:embed="rId3"/>
          <a:stretch>
            <a:fillRect/>
          </a:stretch>
        </p:blipFill>
        <p:spPr>
          <a:xfrm>
            <a:off x="1981200" y="4501288"/>
            <a:ext cx="5257800" cy="2356712"/>
          </a:xfrm>
          <a:prstGeom prst="rect">
            <a:avLst/>
          </a:prstGeom>
        </p:spPr>
      </p:pic>
    </p:spTree>
    <p:extLst>
      <p:ext uri="{BB962C8B-B14F-4D97-AF65-F5344CB8AC3E}">
        <p14:creationId xmlns:p14="http://schemas.microsoft.com/office/powerpoint/2010/main" val="22470250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228600"/>
            <a:ext cx="3886200" cy="381000"/>
          </a:xfrm>
          <a:prstGeom prst="rect">
            <a:avLst/>
          </a:prstGeom>
          <a:noFill/>
        </p:spPr>
        <p:txBody>
          <a:bodyPr wrap="square" rtlCol="0">
            <a:spAutoFit/>
          </a:bodyPr>
          <a:lstStyle/>
          <a:p>
            <a:pPr algn="ctr"/>
            <a:r>
              <a:rPr lang="en-US" dirty="0" smtClean="0">
                <a:solidFill>
                  <a:schemeClr val="bg1"/>
                </a:solidFill>
              </a:rPr>
              <a:t>NUS: Non Uniform Sampling</a:t>
            </a:r>
            <a:endParaRPr lang="en-US" dirty="0">
              <a:solidFill>
                <a:schemeClr val="bg1"/>
              </a:solidFill>
            </a:endParaRPr>
          </a:p>
        </p:txBody>
      </p:sp>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29436" t="60199"/>
          <a:stretch/>
        </p:blipFill>
        <p:spPr>
          <a:xfrm>
            <a:off x="304800" y="1219200"/>
            <a:ext cx="8646159" cy="3048000"/>
          </a:xfrm>
          <a:prstGeom prst="rect">
            <a:avLst/>
          </a:prstGeom>
        </p:spPr>
      </p:pic>
      <p:sp>
        <p:nvSpPr>
          <p:cNvPr id="4" name="TextBox 3"/>
          <p:cNvSpPr txBox="1"/>
          <p:nvPr/>
        </p:nvSpPr>
        <p:spPr>
          <a:xfrm>
            <a:off x="1447800" y="4542472"/>
            <a:ext cx="6553200" cy="1477328"/>
          </a:xfrm>
          <a:prstGeom prst="rect">
            <a:avLst/>
          </a:prstGeom>
          <a:noFill/>
        </p:spPr>
        <p:txBody>
          <a:bodyPr wrap="square" rtlCol="0">
            <a:spAutoFit/>
          </a:bodyPr>
          <a:lstStyle/>
          <a:p>
            <a:pPr marL="285750" indent="-285750">
              <a:buFont typeface="Arial"/>
              <a:buChar char="•"/>
            </a:pPr>
            <a:r>
              <a:rPr lang="en-US" dirty="0" smtClean="0">
                <a:solidFill>
                  <a:srgbClr val="FFFFFF"/>
                </a:solidFill>
              </a:rPr>
              <a:t>Make sure that t1 increments is at least 128. For dilute samples increase t1 increments</a:t>
            </a:r>
          </a:p>
          <a:p>
            <a:pPr marL="285750" indent="-285750">
              <a:buFont typeface="Arial"/>
              <a:buChar char="•"/>
            </a:pPr>
            <a:r>
              <a:rPr lang="en-US" dirty="0" smtClean="0">
                <a:solidFill>
                  <a:srgbClr val="FFFFFF"/>
                </a:solidFill>
              </a:rPr>
              <a:t>Set sampling density to at least 50%</a:t>
            </a:r>
          </a:p>
          <a:p>
            <a:pPr marL="285750" indent="-285750">
              <a:buFont typeface="Arial"/>
              <a:buChar char="•"/>
            </a:pPr>
            <a:r>
              <a:rPr lang="en-US" dirty="0" smtClean="0">
                <a:solidFill>
                  <a:srgbClr val="FFFFFF"/>
                </a:solidFill>
              </a:rPr>
              <a:t>Data can be processed in MNOVA version 10 only</a:t>
            </a:r>
          </a:p>
          <a:p>
            <a:pPr marL="285750" indent="-285750">
              <a:buFont typeface="Arial"/>
              <a:buChar char="•"/>
            </a:pPr>
            <a:endParaRPr lang="en-US" dirty="0">
              <a:solidFill>
                <a:srgbClr val="FFFFFF"/>
              </a:solidFill>
            </a:endParaRPr>
          </a:p>
        </p:txBody>
      </p:sp>
    </p:spTree>
    <p:extLst>
      <p:ext uri="{BB962C8B-B14F-4D97-AF65-F5344CB8AC3E}">
        <p14:creationId xmlns:p14="http://schemas.microsoft.com/office/powerpoint/2010/main" val="26542234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3048000"/>
            <a:ext cx="4377162" cy="3352800"/>
          </a:xfrm>
          <a:prstGeom prst="rect">
            <a:avLst/>
          </a:prstGeom>
        </p:spPr>
      </p:pic>
      <p:pic>
        <p:nvPicPr>
          <p:cNvPr id="4" name="Picture 3"/>
          <p:cNvPicPr>
            <a:picLocks noChangeAspect="1"/>
          </p:cNvPicPr>
          <p:nvPr/>
        </p:nvPicPr>
        <p:blipFill>
          <a:blip r:embed="rId3"/>
          <a:stretch>
            <a:fillRect/>
          </a:stretch>
        </p:blipFill>
        <p:spPr>
          <a:xfrm>
            <a:off x="4624919" y="3048000"/>
            <a:ext cx="4377161" cy="3352800"/>
          </a:xfrm>
          <a:prstGeom prst="rect">
            <a:avLst/>
          </a:prstGeom>
        </p:spPr>
      </p:pic>
      <p:sp>
        <p:nvSpPr>
          <p:cNvPr id="5" name="TextBox 4"/>
          <p:cNvSpPr txBox="1"/>
          <p:nvPr/>
        </p:nvSpPr>
        <p:spPr>
          <a:xfrm>
            <a:off x="2819400" y="228600"/>
            <a:ext cx="3886200" cy="381000"/>
          </a:xfrm>
          <a:prstGeom prst="rect">
            <a:avLst/>
          </a:prstGeom>
          <a:noFill/>
        </p:spPr>
        <p:txBody>
          <a:bodyPr wrap="square" rtlCol="0">
            <a:spAutoFit/>
          </a:bodyPr>
          <a:lstStyle/>
          <a:p>
            <a:pPr algn="ctr"/>
            <a:r>
              <a:rPr lang="en-US" dirty="0" smtClean="0">
                <a:solidFill>
                  <a:schemeClr val="bg1"/>
                </a:solidFill>
              </a:rPr>
              <a:t>NUS: Non Uniform Sampling</a:t>
            </a:r>
            <a:endParaRPr lang="en-US" dirty="0">
              <a:solidFill>
                <a:schemeClr val="bg1"/>
              </a:solidFill>
            </a:endParaRPr>
          </a:p>
        </p:txBody>
      </p:sp>
      <p:sp>
        <p:nvSpPr>
          <p:cNvPr id="6" name="TextBox 5"/>
          <p:cNvSpPr txBox="1"/>
          <p:nvPr/>
        </p:nvSpPr>
        <p:spPr>
          <a:xfrm>
            <a:off x="533400" y="2667000"/>
            <a:ext cx="3352800" cy="381000"/>
          </a:xfrm>
          <a:prstGeom prst="rect">
            <a:avLst/>
          </a:prstGeom>
          <a:noFill/>
        </p:spPr>
        <p:txBody>
          <a:bodyPr wrap="square" rtlCol="0">
            <a:spAutoFit/>
          </a:bodyPr>
          <a:lstStyle/>
          <a:p>
            <a:r>
              <a:rPr lang="en-US" dirty="0" smtClean="0">
                <a:solidFill>
                  <a:srgbClr val="FFFFFF"/>
                </a:solidFill>
              </a:rPr>
              <a:t>Regular HMQC</a:t>
            </a:r>
            <a:endParaRPr lang="en-US" dirty="0">
              <a:solidFill>
                <a:srgbClr val="FFFFFF"/>
              </a:solidFill>
            </a:endParaRPr>
          </a:p>
        </p:txBody>
      </p:sp>
      <p:sp>
        <p:nvSpPr>
          <p:cNvPr id="7" name="TextBox 6"/>
          <p:cNvSpPr txBox="1"/>
          <p:nvPr/>
        </p:nvSpPr>
        <p:spPr>
          <a:xfrm>
            <a:off x="4800600" y="2678668"/>
            <a:ext cx="3124200" cy="369332"/>
          </a:xfrm>
          <a:prstGeom prst="rect">
            <a:avLst/>
          </a:prstGeom>
          <a:noFill/>
        </p:spPr>
        <p:txBody>
          <a:bodyPr wrap="square" rtlCol="0">
            <a:spAutoFit/>
          </a:bodyPr>
          <a:lstStyle/>
          <a:p>
            <a:r>
              <a:rPr lang="en-US" dirty="0" smtClean="0">
                <a:solidFill>
                  <a:srgbClr val="FFFFFF"/>
                </a:solidFill>
              </a:rPr>
              <a:t>HMQC with NUS</a:t>
            </a:r>
            <a:endParaRPr lang="en-US" dirty="0">
              <a:solidFill>
                <a:srgbClr val="FFFFFF"/>
              </a:solidFill>
            </a:endParaRPr>
          </a:p>
        </p:txBody>
      </p:sp>
      <p:sp>
        <p:nvSpPr>
          <p:cNvPr id="8" name="TextBox 7"/>
          <p:cNvSpPr txBox="1"/>
          <p:nvPr/>
        </p:nvSpPr>
        <p:spPr>
          <a:xfrm>
            <a:off x="381000" y="685800"/>
            <a:ext cx="8458200" cy="1754327"/>
          </a:xfrm>
          <a:prstGeom prst="rect">
            <a:avLst/>
          </a:prstGeom>
          <a:noFill/>
        </p:spPr>
        <p:txBody>
          <a:bodyPr wrap="square" rtlCol="0">
            <a:spAutoFit/>
          </a:bodyPr>
          <a:lstStyle/>
          <a:p>
            <a:r>
              <a:rPr lang="en-US" dirty="0" smtClean="0">
                <a:solidFill>
                  <a:srgbClr val="FFFFFF"/>
                </a:solidFill>
              </a:rPr>
              <a:t>Number of scans 4, t1 increments 128, NUS sampling points 64, final data size is 128 on the CIC 500, 30mg sample – </a:t>
            </a:r>
            <a:r>
              <a:rPr lang="en-US" dirty="0" err="1" smtClean="0">
                <a:solidFill>
                  <a:srgbClr val="FFFFFF"/>
                </a:solidFill>
              </a:rPr>
              <a:t>naproxene</a:t>
            </a:r>
            <a:r>
              <a:rPr lang="en-US" dirty="0" smtClean="0">
                <a:solidFill>
                  <a:srgbClr val="FFFFFF"/>
                </a:solidFill>
              </a:rPr>
              <a:t> in dmso-d6</a:t>
            </a:r>
          </a:p>
          <a:p>
            <a:endParaRPr lang="en-US" dirty="0">
              <a:solidFill>
                <a:srgbClr val="FFFFFF"/>
              </a:solidFill>
            </a:endParaRPr>
          </a:p>
          <a:p>
            <a:r>
              <a:rPr lang="en-US" dirty="0" smtClean="0">
                <a:solidFill>
                  <a:srgbClr val="FFFFFF"/>
                </a:solidFill>
              </a:rPr>
              <a:t>Data processed in MNOVA </a:t>
            </a:r>
          </a:p>
          <a:p>
            <a:r>
              <a:rPr lang="en-US" sz="1200" dirty="0" smtClean="0">
                <a:solidFill>
                  <a:srgbClr val="FFFFFF"/>
                </a:solidFill>
              </a:rPr>
              <a:t>(disclaimer by MNOVA: Presently, NUS algorithm implemented in </a:t>
            </a:r>
            <a:r>
              <a:rPr lang="en-US" sz="1200" dirty="0" err="1" smtClean="0">
                <a:solidFill>
                  <a:srgbClr val="FFFFFF"/>
                </a:solidFill>
              </a:rPr>
              <a:t>Mnova</a:t>
            </a:r>
            <a:r>
              <a:rPr lang="en-US" sz="1200" dirty="0" smtClean="0">
                <a:solidFill>
                  <a:srgbClr val="FFFFFF"/>
                </a:solidFill>
              </a:rPr>
              <a:t> 9.0 supports HSQC and HMBC experiments, both magnitude and phase sensitive. We have also found good results with COSY spectra. We have also tried it successfully with some NOESY/ROESY </a:t>
            </a:r>
            <a:r>
              <a:rPr lang="en-US" sz="1200" dirty="0">
                <a:solidFill>
                  <a:srgbClr val="FFFFFF"/>
                </a:solidFill>
              </a:rPr>
              <a:t>experiments although we have to warn that with a few of them the performance has not been so </a:t>
            </a:r>
            <a:r>
              <a:rPr lang="en-US" sz="1200" dirty="0" smtClean="0">
                <a:solidFill>
                  <a:srgbClr val="FFFFFF"/>
                </a:solidFill>
              </a:rPr>
              <a:t>good</a:t>
            </a:r>
            <a:r>
              <a:rPr lang="en-US" sz="1200" dirty="0">
                <a:solidFill>
                  <a:srgbClr val="FFFFFF"/>
                </a:solidFill>
              </a:rPr>
              <a:t>)</a:t>
            </a:r>
            <a:endParaRPr lang="en-US" dirty="0">
              <a:solidFill>
                <a:srgbClr val="FFFFFF"/>
              </a:solidFill>
            </a:endParaRPr>
          </a:p>
        </p:txBody>
      </p:sp>
      <p:sp>
        <p:nvSpPr>
          <p:cNvPr id="9" name="TextBox 8"/>
          <p:cNvSpPr txBox="1"/>
          <p:nvPr/>
        </p:nvSpPr>
        <p:spPr>
          <a:xfrm>
            <a:off x="304800" y="6477000"/>
            <a:ext cx="2895600" cy="369332"/>
          </a:xfrm>
          <a:prstGeom prst="rect">
            <a:avLst/>
          </a:prstGeom>
          <a:noFill/>
        </p:spPr>
        <p:txBody>
          <a:bodyPr wrap="square" rtlCol="0">
            <a:spAutoFit/>
          </a:bodyPr>
          <a:lstStyle/>
          <a:p>
            <a:r>
              <a:rPr lang="en-US" dirty="0" smtClean="0">
                <a:solidFill>
                  <a:srgbClr val="FFFFFF"/>
                </a:solidFill>
              </a:rPr>
              <a:t>Experimental time =20 </a:t>
            </a:r>
            <a:r>
              <a:rPr lang="en-US" dirty="0" err="1" smtClean="0">
                <a:solidFill>
                  <a:srgbClr val="FFFFFF"/>
                </a:solidFill>
              </a:rPr>
              <a:t>mins</a:t>
            </a:r>
            <a:endParaRPr lang="en-US" dirty="0">
              <a:solidFill>
                <a:srgbClr val="FFFFFF"/>
              </a:solidFill>
            </a:endParaRPr>
          </a:p>
        </p:txBody>
      </p:sp>
      <p:sp>
        <p:nvSpPr>
          <p:cNvPr id="10" name="TextBox 9"/>
          <p:cNvSpPr txBox="1"/>
          <p:nvPr/>
        </p:nvSpPr>
        <p:spPr>
          <a:xfrm>
            <a:off x="4648200" y="6488668"/>
            <a:ext cx="2895600" cy="369332"/>
          </a:xfrm>
          <a:prstGeom prst="rect">
            <a:avLst/>
          </a:prstGeom>
          <a:noFill/>
        </p:spPr>
        <p:txBody>
          <a:bodyPr wrap="square" rtlCol="0">
            <a:spAutoFit/>
          </a:bodyPr>
          <a:lstStyle/>
          <a:p>
            <a:r>
              <a:rPr lang="en-US" dirty="0" smtClean="0">
                <a:solidFill>
                  <a:srgbClr val="FFFFFF"/>
                </a:solidFill>
              </a:rPr>
              <a:t>Experimental time =10 </a:t>
            </a:r>
            <a:r>
              <a:rPr lang="en-US" dirty="0" err="1" smtClean="0">
                <a:solidFill>
                  <a:srgbClr val="FFFFFF"/>
                </a:solidFill>
              </a:rPr>
              <a:t>mins</a:t>
            </a:r>
            <a:endParaRPr lang="en-US" dirty="0">
              <a:solidFill>
                <a:srgbClr val="FFFFFF"/>
              </a:solidFill>
            </a:endParaRPr>
          </a:p>
        </p:txBody>
      </p:sp>
    </p:spTree>
    <p:extLst>
      <p:ext uri="{BB962C8B-B14F-4D97-AF65-F5344CB8AC3E}">
        <p14:creationId xmlns:p14="http://schemas.microsoft.com/office/powerpoint/2010/main" val="26542234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0" y="228600"/>
            <a:ext cx="3454792" cy="369332"/>
          </a:xfrm>
          <a:prstGeom prst="rect">
            <a:avLst/>
          </a:prstGeom>
        </p:spPr>
        <p:txBody>
          <a:bodyPr wrap="none">
            <a:spAutoFit/>
          </a:bodyPr>
          <a:lstStyle/>
          <a:p>
            <a:r>
              <a:rPr lang="en-US" b="1" dirty="0">
                <a:solidFill>
                  <a:srgbClr val="FFFFFF"/>
                </a:solidFill>
              </a:rPr>
              <a:t>How Many Scans Should I Collect?</a:t>
            </a:r>
            <a:endParaRPr lang="en-US" dirty="0">
              <a:solidFill>
                <a:srgbClr val="FFFFFF"/>
              </a:solidFill>
            </a:endParaRPr>
          </a:p>
        </p:txBody>
      </p:sp>
      <p:sp>
        <p:nvSpPr>
          <p:cNvPr id="3" name="Rectangle 2"/>
          <p:cNvSpPr/>
          <p:nvPr/>
        </p:nvSpPr>
        <p:spPr>
          <a:xfrm>
            <a:off x="381000" y="685800"/>
            <a:ext cx="8534400" cy="2031325"/>
          </a:xfrm>
          <a:prstGeom prst="rect">
            <a:avLst/>
          </a:prstGeom>
        </p:spPr>
        <p:txBody>
          <a:bodyPr wrap="square">
            <a:spAutoFit/>
          </a:bodyPr>
          <a:lstStyle/>
          <a:p>
            <a:pPr marL="285750" indent="-285750">
              <a:buFont typeface="Arial"/>
              <a:buChar char="•"/>
            </a:pPr>
            <a:r>
              <a:rPr lang="en-US" dirty="0">
                <a:solidFill>
                  <a:srgbClr val="FFFFFF"/>
                </a:solidFill>
              </a:rPr>
              <a:t>You should collect enough scans until the signal-to-noise ratio is adequate for your needs</a:t>
            </a:r>
            <a:r>
              <a:rPr lang="en-US" dirty="0" smtClean="0">
                <a:solidFill>
                  <a:srgbClr val="FFFFFF"/>
                </a:solidFill>
              </a:rPr>
              <a:t>.</a:t>
            </a:r>
            <a:endParaRPr lang="en-US" dirty="0">
              <a:solidFill>
                <a:srgbClr val="FFFFFF"/>
              </a:solidFill>
            </a:endParaRPr>
          </a:p>
          <a:p>
            <a:pPr marL="285750" indent="-285750">
              <a:buFont typeface="Arial"/>
              <a:buChar char="•"/>
            </a:pPr>
            <a:r>
              <a:rPr lang="en-US" dirty="0" smtClean="0">
                <a:solidFill>
                  <a:srgbClr val="FFFFFF"/>
                </a:solidFill>
              </a:rPr>
              <a:t>For long Experiments like Carbon and 2D-heteronuclear experiments, tune the probe first – this ensures maximum sensitivity.</a:t>
            </a:r>
          </a:p>
          <a:p>
            <a:pPr marL="285750" indent="-285750">
              <a:buFont typeface="Arial"/>
              <a:buChar char="•"/>
            </a:pPr>
            <a:r>
              <a:rPr lang="en-US" dirty="0" smtClean="0">
                <a:solidFill>
                  <a:srgbClr val="FFFFFF"/>
                </a:solidFill>
              </a:rPr>
              <a:t>The </a:t>
            </a:r>
            <a:r>
              <a:rPr lang="en-US" dirty="0">
                <a:solidFill>
                  <a:srgbClr val="FFFFFF"/>
                </a:solidFill>
              </a:rPr>
              <a:t>signal -to-noise ratio increases as the square root of the number of scans. In order to double the signal-to-noise ratio in a particular spectrum one must collect 4 times as many scans as were collected in the original spectrum.</a:t>
            </a:r>
          </a:p>
        </p:txBody>
      </p:sp>
      <p:graphicFrame>
        <p:nvGraphicFramePr>
          <p:cNvPr id="5" name="Table 4"/>
          <p:cNvGraphicFramePr>
            <a:graphicFrameLocks noGrp="1"/>
          </p:cNvGraphicFramePr>
          <p:nvPr>
            <p:extLst>
              <p:ext uri="{D42A27DB-BD31-4B8C-83A1-F6EECF244321}">
                <p14:modId xmlns:p14="http://schemas.microsoft.com/office/powerpoint/2010/main" val="3729716932"/>
              </p:ext>
            </p:extLst>
          </p:nvPr>
        </p:nvGraphicFramePr>
        <p:xfrm>
          <a:off x="304800" y="2819400"/>
          <a:ext cx="8381999" cy="2971800"/>
        </p:xfrm>
        <a:graphic>
          <a:graphicData uri="http://schemas.openxmlformats.org/drawingml/2006/table">
            <a:tbl>
              <a:tblPr firstRow="1" bandRow="1">
                <a:tableStyleId>{5C22544A-7EE6-4342-B048-85BDC9FD1C3A}</a:tableStyleId>
              </a:tblPr>
              <a:tblGrid>
                <a:gridCol w="1447800"/>
                <a:gridCol w="2364231"/>
                <a:gridCol w="1408794"/>
                <a:gridCol w="1662798"/>
                <a:gridCol w="1498376"/>
              </a:tblGrid>
              <a:tr h="370840">
                <a:tc>
                  <a:txBody>
                    <a:bodyPr/>
                    <a:lstStyle/>
                    <a:p>
                      <a:r>
                        <a:rPr lang="en-US" dirty="0" smtClean="0"/>
                        <a:t>Experiment</a:t>
                      </a:r>
                      <a:endParaRPr lang="en-US" dirty="0"/>
                    </a:p>
                  </a:txBody>
                  <a:tcPr/>
                </a:tc>
                <a:tc>
                  <a:txBody>
                    <a:bodyPr/>
                    <a:lstStyle/>
                    <a:p>
                      <a:r>
                        <a:rPr lang="en-US" dirty="0" smtClean="0"/>
                        <a:t>T1 increments</a:t>
                      </a:r>
                      <a:r>
                        <a:rPr lang="en-US" baseline="0" dirty="0" smtClean="0"/>
                        <a:t> for 2D</a:t>
                      </a:r>
                      <a:endParaRPr lang="en-US" dirty="0"/>
                    </a:p>
                  </a:txBody>
                  <a:tcPr/>
                </a:tc>
                <a:tc>
                  <a:txBody>
                    <a:bodyPr/>
                    <a:lstStyle/>
                    <a:p>
                      <a:r>
                        <a:rPr lang="en-US" dirty="0" smtClean="0"/>
                        <a:t>Time</a:t>
                      </a:r>
                      <a:endParaRPr lang="en-US" dirty="0"/>
                    </a:p>
                  </a:txBody>
                  <a:tcPr/>
                </a:tc>
                <a:tc>
                  <a:txBody>
                    <a:bodyPr/>
                    <a:lstStyle/>
                    <a:p>
                      <a:r>
                        <a:rPr lang="en-US" dirty="0" smtClean="0"/>
                        <a:t>400 MHz</a:t>
                      </a:r>
                      <a:endParaRPr lang="en-US" dirty="0"/>
                    </a:p>
                  </a:txBody>
                  <a:tcPr/>
                </a:tc>
                <a:tc>
                  <a:txBody>
                    <a:bodyPr/>
                    <a:lstStyle/>
                    <a:p>
                      <a:r>
                        <a:rPr lang="en-US" dirty="0" smtClean="0"/>
                        <a:t>500</a:t>
                      </a:r>
                      <a:r>
                        <a:rPr lang="en-US" baseline="0" dirty="0" smtClean="0"/>
                        <a:t> </a:t>
                      </a:r>
                      <a:r>
                        <a:rPr lang="en-US" baseline="0" dirty="0" err="1" smtClean="0"/>
                        <a:t>Mhz</a:t>
                      </a:r>
                      <a:endParaRPr lang="en-US" dirty="0"/>
                    </a:p>
                  </a:txBody>
                  <a:tcPr/>
                </a:tc>
              </a:tr>
              <a:tr h="370840">
                <a:tc>
                  <a:txBody>
                    <a:bodyPr/>
                    <a:lstStyle/>
                    <a:p>
                      <a:r>
                        <a:rPr lang="en-US" dirty="0" smtClean="0"/>
                        <a:t>1H</a:t>
                      </a:r>
                      <a:endParaRPr lang="en-US" dirty="0"/>
                    </a:p>
                  </a:txBody>
                  <a:tcPr/>
                </a:tc>
                <a:tc>
                  <a:txBody>
                    <a:bodyPr/>
                    <a:lstStyle/>
                    <a:p>
                      <a:endParaRPr lang="en-US" dirty="0"/>
                    </a:p>
                  </a:txBody>
                  <a:tcPr/>
                </a:tc>
                <a:tc>
                  <a:txBody>
                    <a:bodyPr/>
                    <a:lstStyle/>
                    <a:p>
                      <a:r>
                        <a:rPr lang="en-US" dirty="0" smtClean="0"/>
                        <a:t>&gt;30sec</a:t>
                      </a:r>
                      <a:endParaRPr lang="en-US" dirty="0"/>
                    </a:p>
                  </a:txBody>
                  <a:tcPr/>
                </a:tc>
                <a:tc>
                  <a:txBody>
                    <a:bodyPr/>
                    <a:lstStyle/>
                    <a:p>
                      <a:r>
                        <a:rPr lang="en-US" dirty="0" smtClean="0"/>
                        <a:t>&gt; 5 </a:t>
                      </a:r>
                      <a:r>
                        <a:rPr lang="en-US" dirty="0" err="1" smtClean="0"/>
                        <a:t>mMol</a:t>
                      </a:r>
                      <a:endParaRPr lang="en-US" dirty="0"/>
                    </a:p>
                  </a:txBody>
                  <a:tcPr/>
                </a:tc>
                <a:tc>
                  <a:txBody>
                    <a:bodyPr/>
                    <a:lstStyle/>
                    <a:p>
                      <a:r>
                        <a:rPr lang="en-US" dirty="0" smtClean="0"/>
                        <a:t>&gt;5 </a:t>
                      </a:r>
                      <a:r>
                        <a:rPr lang="en-US" dirty="0" err="1" smtClean="0"/>
                        <a:t>mMol</a:t>
                      </a:r>
                      <a:endParaRPr lang="en-US" dirty="0"/>
                    </a:p>
                  </a:txBody>
                  <a:tcPr/>
                </a:tc>
              </a:tr>
              <a:tr h="477520">
                <a:tc>
                  <a:txBody>
                    <a:bodyPr/>
                    <a:lstStyle/>
                    <a:p>
                      <a:r>
                        <a:rPr lang="en-US" dirty="0" smtClean="0"/>
                        <a:t>13C</a:t>
                      </a:r>
                      <a:endParaRPr lang="en-US" dirty="0"/>
                    </a:p>
                  </a:txBody>
                  <a:tcPr/>
                </a:tc>
                <a:tc>
                  <a:txBody>
                    <a:bodyPr/>
                    <a:lstStyle/>
                    <a:p>
                      <a:endParaRPr lang="en-US" dirty="0"/>
                    </a:p>
                  </a:txBody>
                  <a:tcPr/>
                </a:tc>
                <a:tc>
                  <a:txBody>
                    <a:bodyPr/>
                    <a:lstStyle/>
                    <a:p>
                      <a:r>
                        <a:rPr lang="en-US" dirty="0" smtClean="0"/>
                        <a:t>&gt;15</a:t>
                      </a:r>
                      <a:r>
                        <a:rPr lang="en-US" baseline="0" dirty="0" smtClean="0"/>
                        <a:t> </a:t>
                      </a:r>
                      <a:r>
                        <a:rPr lang="en-US" baseline="0" dirty="0" err="1" smtClean="0"/>
                        <a:t>mins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25 </a:t>
                      </a:r>
                      <a:r>
                        <a:rPr lang="en-US" dirty="0" err="1" smtClean="0"/>
                        <a:t>mMol</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&gt;20 </a:t>
                      </a:r>
                      <a:r>
                        <a:rPr lang="en-US" dirty="0" err="1" smtClean="0"/>
                        <a:t>mMol</a:t>
                      </a:r>
                      <a:endParaRPr lang="en-US" dirty="0" smtClean="0"/>
                    </a:p>
                  </a:txBody>
                  <a:tcPr/>
                </a:tc>
              </a:tr>
              <a:tr h="370840">
                <a:tc>
                  <a:txBody>
                    <a:bodyPr/>
                    <a:lstStyle/>
                    <a:p>
                      <a:r>
                        <a:rPr lang="en-US" dirty="0" smtClean="0"/>
                        <a:t>COSY</a:t>
                      </a:r>
                      <a:endParaRPr lang="en-US" dirty="0"/>
                    </a:p>
                  </a:txBody>
                  <a:tcPr/>
                </a:tc>
                <a:tc>
                  <a:txBody>
                    <a:bodyPr/>
                    <a:lstStyle/>
                    <a:p>
                      <a:r>
                        <a:rPr lang="en-US" dirty="0" smtClean="0"/>
                        <a:t>&gt;256</a:t>
                      </a:r>
                      <a:endParaRPr lang="en-US" dirty="0"/>
                    </a:p>
                  </a:txBody>
                  <a:tcPr/>
                </a:tc>
                <a:tc>
                  <a:txBody>
                    <a:bodyPr/>
                    <a:lstStyle/>
                    <a:p>
                      <a:r>
                        <a:rPr lang="en-US" dirty="0" smtClean="0"/>
                        <a:t>&gt;10</a:t>
                      </a:r>
                      <a:r>
                        <a:rPr lang="en-US" baseline="0" dirty="0" smtClean="0"/>
                        <a:t> </a:t>
                      </a:r>
                      <a:r>
                        <a:rPr lang="en-US" baseline="0" dirty="0" err="1" smtClean="0"/>
                        <a:t>mins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&gt;20 </a:t>
                      </a:r>
                      <a:r>
                        <a:rPr lang="en-US" dirty="0" err="1" smtClean="0"/>
                        <a:t>mMol</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&gt;20 </a:t>
                      </a:r>
                      <a:r>
                        <a:rPr lang="en-US" dirty="0" err="1" smtClean="0"/>
                        <a:t>mMol</a:t>
                      </a:r>
                      <a:endParaRPr lang="en-US" dirty="0" smtClean="0"/>
                    </a:p>
                  </a:txBody>
                  <a:tcPr/>
                </a:tc>
              </a:tr>
              <a:tr h="370840">
                <a:tc>
                  <a:txBody>
                    <a:bodyPr/>
                    <a:lstStyle/>
                    <a:p>
                      <a:r>
                        <a:rPr lang="en-US" dirty="0" smtClean="0"/>
                        <a:t>HSQC/HMQC</a:t>
                      </a:r>
                      <a:endParaRPr lang="en-US" dirty="0"/>
                    </a:p>
                  </a:txBody>
                  <a:tcPr/>
                </a:tc>
                <a:tc>
                  <a:txBody>
                    <a:bodyPr/>
                    <a:lstStyle/>
                    <a:p>
                      <a:r>
                        <a:rPr lang="en-US" dirty="0" smtClean="0"/>
                        <a:t>&gt;128</a:t>
                      </a:r>
                      <a:endParaRPr lang="en-US" dirty="0"/>
                    </a:p>
                  </a:txBody>
                  <a:tcPr/>
                </a:tc>
                <a:tc>
                  <a:txBody>
                    <a:bodyPr/>
                    <a:lstStyle/>
                    <a:p>
                      <a:r>
                        <a:rPr lang="en-US" dirty="0" smtClean="0"/>
                        <a:t>&gt;1 hours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 </a:t>
                      </a:r>
                      <a:r>
                        <a:rPr lang="en-US" dirty="0" err="1" smtClean="0"/>
                        <a:t>mMol</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25 </a:t>
                      </a:r>
                      <a:r>
                        <a:rPr lang="en-US" dirty="0" err="1" smtClean="0"/>
                        <a:t>mMol</a:t>
                      </a:r>
                      <a:endParaRPr lang="en-US" dirty="0" smtClean="0"/>
                    </a:p>
                  </a:txBody>
                  <a:tcPr/>
                </a:tc>
              </a:tr>
              <a:tr h="370840">
                <a:tc>
                  <a:txBody>
                    <a:bodyPr/>
                    <a:lstStyle/>
                    <a:p>
                      <a:r>
                        <a:rPr lang="en-US" dirty="0" smtClean="0"/>
                        <a:t>HMBC</a:t>
                      </a:r>
                      <a:endParaRPr lang="en-US" dirty="0"/>
                    </a:p>
                  </a:txBody>
                  <a:tcPr/>
                </a:tc>
                <a:tc>
                  <a:txBody>
                    <a:bodyPr/>
                    <a:lstStyle/>
                    <a:p>
                      <a:r>
                        <a:rPr lang="en-US" dirty="0" smtClean="0"/>
                        <a:t>&gt;128</a:t>
                      </a:r>
                      <a:endParaRPr lang="en-US" dirty="0"/>
                    </a:p>
                  </a:txBody>
                  <a:tcPr/>
                </a:tc>
                <a:tc>
                  <a:txBody>
                    <a:bodyPr/>
                    <a:lstStyle/>
                    <a:p>
                      <a:r>
                        <a:rPr lang="en-US" dirty="0" smtClean="0"/>
                        <a:t>&gt;1 hours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 </a:t>
                      </a:r>
                      <a:r>
                        <a:rPr lang="en-US" dirty="0" err="1" smtClean="0"/>
                        <a:t>mMol</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25 </a:t>
                      </a:r>
                      <a:r>
                        <a:rPr lang="en-US" dirty="0" err="1" smtClean="0"/>
                        <a:t>mMol</a:t>
                      </a:r>
                      <a:endParaRPr lang="en-US" dirty="0" smtClean="0"/>
                    </a:p>
                  </a:txBody>
                  <a:tcPr/>
                </a:tc>
              </a:tr>
              <a:tr h="370840">
                <a:tc>
                  <a:txBody>
                    <a:bodyPr/>
                    <a:lstStyle/>
                    <a:p>
                      <a:r>
                        <a:rPr lang="en-US" dirty="0" smtClean="0"/>
                        <a:t>NOESY/ROESY</a:t>
                      </a:r>
                      <a:endParaRPr lang="en-US" dirty="0"/>
                    </a:p>
                  </a:txBody>
                  <a:tcPr/>
                </a:tc>
                <a:tc>
                  <a:txBody>
                    <a:bodyPr/>
                    <a:lstStyle/>
                    <a:p>
                      <a:r>
                        <a:rPr lang="en-US" dirty="0" smtClean="0"/>
                        <a:t>&gt;128</a:t>
                      </a:r>
                      <a:endParaRPr lang="en-US" dirty="0"/>
                    </a:p>
                  </a:txBody>
                  <a:tcPr/>
                </a:tc>
                <a:tc>
                  <a:txBody>
                    <a:bodyPr/>
                    <a:lstStyle/>
                    <a:p>
                      <a:r>
                        <a:rPr lang="en-US" dirty="0" smtClean="0"/>
                        <a:t>&gt;1 hour</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 </a:t>
                      </a:r>
                      <a:r>
                        <a:rPr lang="en-US" dirty="0" err="1" smtClean="0"/>
                        <a:t>mMol</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 </a:t>
                      </a:r>
                      <a:r>
                        <a:rPr lang="en-US" dirty="0" err="1" smtClean="0"/>
                        <a:t>mMol</a:t>
                      </a:r>
                      <a:endParaRPr lang="en-US" dirty="0" smtClean="0"/>
                    </a:p>
                  </a:txBody>
                  <a:tcPr/>
                </a:tc>
              </a:tr>
            </a:tbl>
          </a:graphicData>
        </a:graphic>
      </p:graphicFrame>
      <p:sp>
        <p:nvSpPr>
          <p:cNvPr id="6" name="TextBox 5"/>
          <p:cNvSpPr txBox="1"/>
          <p:nvPr/>
        </p:nvSpPr>
        <p:spPr>
          <a:xfrm>
            <a:off x="1600200" y="5867400"/>
            <a:ext cx="5562600" cy="276999"/>
          </a:xfrm>
          <a:prstGeom prst="rect">
            <a:avLst/>
          </a:prstGeom>
          <a:noFill/>
        </p:spPr>
        <p:txBody>
          <a:bodyPr wrap="square" rtlCol="0">
            <a:spAutoFit/>
          </a:bodyPr>
          <a:lstStyle/>
          <a:p>
            <a:r>
              <a:rPr lang="en-US" sz="1200" dirty="0" smtClean="0">
                <a:solidFill>
                  <a:srgbClr val="FFFFFF"/>
                </a:solidFill>
              </a:rPr>
              <a:t>Recommended concentrations and experimental time for optimal signal to noise. </a:t>
            </a:r>
            <a:endParaRPr lang="en-US" sz="1200" dirty="0">
              <a:solidFill>
                <a:srgbClr val="FFFFFF"/>
              </a:solidFill>
            </a:endParaRPr>
          </a:p>
        </p:txBody>
      </p:sp>
    </p:spTree>
    <p:extLst>
      <p:ext uri="{BB962C8B-B14F-4D97-AF65-F5344CB8AC3E}">
        <p14:creationId xmlns:p14="http://schemas.microsoft.com/office/powerpoint/2010/main" val="10800545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15649" t="5703"/>
          <a:stretch/>
        </p:blipFill>
        <p:spPr>
          <a:xfrm>
            <a:off x="914400" y="1219200"/>
            <a:ext cx="7162800" cy="5004525"/>
          </a:xfrm>
          <a:prstGeom prst="rect">
            <a:avLst/>
          </a:prstGeom>
        </p:spPr>
      </p:pic>
      <p:sp>
        <p:nvSpPr>
          <p:cNvPr id="3" name="Rectangle 2"/>
          <p:cNvSpPr/>
          <p:nvPr/>
        </p:nvSpPr>
        <p:spPr>
          <a:xfrm>
            <a:off x="2667000" y="228600"/>
            <a:ext cx="3454792" cy="369332"/>
          </a:xfrm>
          <a:prstGeom prst="rect">
            <a:avLst/>
          </a:prstGeom>
        </p:spPr>
        <p:txBody>
          <a:bodyPr wrap="none">
            <a:spAutoFit/>
          </a:bodyPr>
          <a:lstStyle/>
          <a:p>
            <a:r>
              <a:rPr lang="en-US" b="1" dirty="0">
                <a:solidFill>
                  <a:srgbClr val="FFFFFF"/>
                </a:solidFill>
              </a:rPr>
              <a:t>How Many Scans Should I Collect?</a:t>
            </a:r>
            <a:endParaRPr lang="en-US" dirty="0">
              <a:solidFill>
                <a:srgbClr val="FFFFFF"/>
              </a:solidFill>
            </a:endParaRPr>
          </a:p>
        </p:txBody>
      </p:sp>
      <p:sp>
        <p:nvSpPr>
          <p:cNvPr id="4" name="TextBox 3"/>
          <p:cNvSpPr txBox="1"/>
          <p:nvPr/>
        </p:nvSpPr>
        <p:spPr>
          <a:xfrm>
            <a:off x="1447800" y="685800"/>
            <a:ext cx="5943600" cy="369332"/>
          </a:xfrm>
          <a:prstGeom prst="rect">
            <a:avLst/>
          </a:prstGeom>
          <a:noFill/>
        </p:spPr>
        <p:txBody>
          <a:bodyPr wrap="square" rtlCol="0">
            <a:spAutoFit/>
          </a:bodyPr>
          <a:lstStyle/>
          <a:p>
            <a:r>
              <a:rPr lang="en-US" dirty="0" smtClean="0">
                <a:solidFill>
                  <a:srgbClr val="FFFFFF"/>
                </a:solidFill>
              </a:rPr>
              <a:t>Measuring signal to noise</a:t>
            </a:r>
            <a:endParaRPr lang="en-US" dirty="0">
              <a:solidFill>
                <a:srgbClr val="FFFFFF"/>
              </a:solidFill>
            </a:endParaRPr>
          </a:p>
        </p:txBody>
      </p:sp>
    </p:spTree>
    <p:extLst>
      <p:ext uri="{BB962C8B-B14F-4D97-AF65-F5344CB8AC3E}">
        <p14:creationId xmlns:p14="http://schemas.microsoft.com/office/powerpoint/2010/main" val="10800545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152400"/>
            <a:ext cx="4495800" cy="369332"/>
          </a:xfrm>
          <a:prstGeom prst="rect">
            <a:avLst/>
          </a:prstGeom>
          <a:noFill/>
        </p:spPr>
        <p:txBody>
          <a:bodyPr wrap="square" rtlCol="0">
            <a:spAutoFit/>
          </a:bodyPr>
          <a:lstStyle/>
          <a:p>
            <a:pPr algn="ctr"/>
            <a:r>
              <a:rPr lang="en-US" dirty="0" smtClean="0">
                <a:solidFill>
                  <a:srgbClr val="FFFFFF"/>
                </a:solidFill>
              </a:rPr>
              <a:t>Running VT Experiments</a:t>
            </a:r>
            <a:endParaRPr lang="en-US" dirty="0">
              <a:solidFill>
                <a:srgbClr val="FFFFFF"/>
              </a:solidFill>
            </a:endParaRPr>
          </a:p>
        </p:txBody>
      </p:sp>
      <p:pic>
        <p:nvPicPr>
          <p:cNvPr id="3" name="Picture 2"/>
          <p:cNvPicPr>
            <a:picLocks noChangeAspect="1"/>
          </p:cNvPicPr>
          <p:nvPr/>
        </p:nvPicPr>
        <p:blipFill rotWithShape="1">
          <a:blip r:embed="rId2"/>
          <a:srcRect t="25149"/>
          <a:stretch/>
        </p:blipFill>
        <p:spPr>
          <a:xfrm>
            <a:off x="747435" y="3200400"/>
            <a:ext cx="7655532" cy="3581400"/>
          </a:xfrm>
          <a:prstGeom prst="rect">
            <a:avLst/>
          </a:prstGeom>
        </p:spPr>
      </p:pic>
      <p:sp>
        <p:nvSpPr>
          <p:cNvPr id="4" name="TextBox 3"/>
          <p:cNvSpPr txBox="1"/>
          <p:nvPr/>
        </p:nvSpPr>
        <p:spPr>
          <a:xfrm>
            <a:off x="76200" y="1066800"/>
            <a:ext cx="3962400" cy="2062103"/>
          </a:xfrm>
          <a:prstGeom prst="rect">
            <a:avLst/>
          </a:prstGeom>
          <a:noFill/>
        </p:spPr>
        <p:txBody>
          <a:bodyPr wrap="square" rtlCol="0">
            <a:spAutoFit/>
          </a:bodyPr>
          <a:lstStyle/>
          <a:p>
            <a:pPr marL="285750" indent="-285750">
              <a:buFont typeface="Arial"/>
              <a:buChar char="•"/>
            </a:pPr>
            <a:r>
              <a:rPr lang="en-US" sz="1600" dirty="0" smtClean="0">
                <a:solidFill>
                  <a:srgbClr val="FFFFFF"/>
                </a:solidFill>
              </a:rPr>
              <a:t>Short </a:t>
            </a:r>
            <a:r>
              <a:rPr lang="en-US" sz="1600" dirty="0" err="1" smtClean="0">
                <a:solidFill>
                  <a:srgbClr val="FFFFFF"/>
                </a:solidFill>
              </a:rPr>
              <a:t>Expts</a:t>
            </a:r>
            <a:r>
              <a:rPr lang="en-US" sz="1600" dirty="0" smtClean="0">
                <a:solidFill>
                  <a:srgbClr val="FFFFFF"/>
                </a:solidFill>
              </a:rPr>
              <a:t> (&lt;30 </a:t>
            </a:r>
            <a:r>
              <a:rPr lang="en-US" sz="1600" dirty="0" err="1" smtClean="0">
                <a:solidFill>
                  <a:srgbClr val="FFFFFF"/>
                </a:solidFill>
              </a:rPr>
              <a:t>mins</a:t>
            </a:r>
            <a:r>
              <a:rPr lang="en-US" sz="1600" dirty="0" smtClean="0">
                <a:solidFill>
                  <a:srgbClr val="FFFFFF"/>
                </a:solidFill>
              </a:rPr>
              <a:t>), 10</a:t>
            </a:r>
            <a:r>
              <a:rPr lang="en-US" sz="1600" baseline="30000" dirty="0" smtClean="0">
                <a:solidFill>
                  <a:srgbClr val="FFFFFF"/>
                </a:solidFill>
              </a:rPr>
              <a:t>o</a:t>
            </a:r>
            <a:r>
              <a:rPr lang="en-US" sz="1600" dirty="0" smtClean="0">
                <a:solidFill>
                  <a:srgbClr val="FFFFFF"/>
                </a:solidFill>
              </a:rPr>
              <a:t> – 65</a:t>
            </a:r>
            <a:r>
              <a:rPr lang="en-US" sz="1600" baseline="30000" dirty="0" smtClean="0">
                <a:solidFill>
                  <a:srgbClr val="FFFFFF"/>
                </a:solidFill>
              </a:rPr>
              <a:t>o</a:t>
            </a:r>
            <a:r>
              <a:rPr lang="en-US" sz="1600" dirty="0" smtClean="0">
                <a:solidFill>
                  <a:srgbClr val="FFFFFF"/>
                </a:solidFill>
              </a:rPr>
              <a:t>C</a:t>
            </a:r>
          </a:p>
          <a:p>
            <a:pPr marL="285750" indent="-285750">
              <a:buFont typeface="Arial"/>
              <a:buChar char="•"/>
            </a:pPr>
            <a:r>
              <a:rPr lang="en-US" sz="1600" dirty="0" smtClean="0">
                <a:solidFill>
                  <a:srgbClr val="FFFFFF"/>
                </a:solidFill>
              </a:rPr>
              <a:t>Longer Experiments or higher or lower temps will need Nitrogen!!!</a:t>
            </a:r>
          </a:p>
          <a:p>
            <a:r>
              <a:rPr lang="en-US" sz="1600" dirty="0" smtClean="0">
                <a:solidFill>
                  <a:srgbClr val="FFFFFF"/>
                </a:solidFill>
              </a:rPr>
              <a:t>Why?</a:t>
            </a:r>
            <a:endParaRPr lang="en-US" sz="1600" dirty="0">
              <a:solidFill>
                <a:srgbClr val="FFFFFF"/>
              </a:solidFill>
            </a:endParaRPr>
          </a:p>
          <a:p>
            <a:pPr marL="285750" indent="-285750">
              <a:buFont typeface="Arial"/>
              <a:buChar char="•"/>
            </a:pPr>
            <a:r>
              <a:rPr lang="en-US" sz="1600" dirty="0" smtClean="0">
                <a:solidFill>
                  <a:srgbClr val="FFFFFF"/>
                </a:solidFill>
              </a:rPr>
              <a:t>Danger of oxidizing the probe coils</a:t>
            </a:r>
          </a:p>
          <a:p>
            <a:pPr marL="285750" indent="-285750">
              <a:buFont typeface="Arial"/>
              <a:buChar char="•"/>
            </a:pPr>
            <a:r>
              <a:rPr lang="en-US" sz="1600" dirty="0" smtClean="0">
                <a:solidFill>
                  <a:srgbClr val="FFFFFF"/>
                </a:solidFill>
              </a:rPr>
              <a:t>Repairs can cost &gt;$2000</a:t>
            </a:r>
          </a:p>
          <a:p>
            <a:pPr marL="285750" indent="-285750">
              <a:buFont typeface="Arial"/>
              <a:buChar char="•"/>
            </a:pPr>
            <a:r>
              <a:rPr lang="en-US" sz="1600" dirty="0" smtClean="0">
                <a:solidFill>
                  <a:srgbClr val="FFFFFF"/>
                </a:solidFill>
              </a:rPr>
              <a:t>Instrument downtime</a:t>
            </a:r>
          </a:p>
          <a:p>
            <a:pPr marL="285750" indent="-285750">
              <a:buFont typeface="Arial"/>
              <a:buChar char="•"/>
            </a:pPr>
            <a:endParaRPr lang="en-US" sz="1600" dirty="0">
              <a:solidFill>
                <a:srgbClr val="FFFFFF"/>
              </a:solidFill>
            </a:endParaRPr>
          </a:p>
        </p:txBody>
      </p:sp>
      <p:sp>
        <p:nvSpPr>
          <p:cNvPr id="6" name="TextBox 5"/>
          <p:cNvSpPr txBox="1"/>
          <p:nvPr/>
        </p:nvSpPr>
        <p:spPr>
          <a:xfrm>
            <a:off x="4572000" y="990600"/>
            <a:ext cx="4267200" cy="2062103"/>
          </a:xfrm>
          <a:prstGeom prst="rect">
            <a:avLst/>
          </a:prstGeom>
          <a:noFill/>
        </p:spPr>
        <p:txBody>
          <a:bodyPr wrap="square" rtlCol="0">
            <a:spAutoFit/>
          </a:bodyPr>
          <a:lstStyle/>
          <a:p>
            <a:pPr marL="285750" indent="-285750">
              <a:buFont typeface="Arial"/>
              <a:buChar char="•"/>
            </a:pPr>
            <a:r>
              <a:rPr lang="en-US" sz="1600" dirty="0" smtClean="0">
                <a:solidFill>
                  <a:srgbClr val="FFFFFF"/>
                </a:solidFill>
              </a:rPr>
              <a:t>Start &gt; Spin/Temp tab</a:t>
            </a:r>
          </a:p>
          <a:p>
            <a:pPr marL="285750" indent="-285750">
              <a:buFont typeface="Arial"/>
              <a:buChar char="•"/>
            </a:pPr>
            <a:r>
              <a:rPr lang="en-US" sz="1600" dirty="0" smtClean="0">
                <a:solidFill>
                  <a:srgbClr val="FFFFFF"/>
                </a:solidFill>
              </a:rPr>
              <a:t>Click Reset VT controller</a:t>
            </a:r>
          </a:p>
          <a:p>
            <a:pPr marL="285750" indent="-285750">
              <a:buFont typeface="Arial"/>
              <a:buChar char="•"/>
            </a:pPr>
            <a:r>
              <a:rPr lang="en-US" sz="1600" dirty="0" smtClean="0">
                <a:solidFill>
                  <a:srgbClr val="FFFFFF"/>
                </a:solidFill>
              </a:rPr>
              <a:t>Click Reset Pneumatic Router</a:t>
            </a:r>
          </a:p>
          <a:p>
            <a:pPr marL="285750" indent="-285750">
              <a:buFont typeface="Arial"/>
              <a:buChar char="•"/>
            </a:pPr>
            <a:r>
              <a:rPr lang="en-US" sz="1600" dirty="0" smtClean="0">
                <a:solidFill>
                  <a:srgbClr val="FFFFFF"/>
                </a:solidFill>
              </a:rPr>
              <a:t>Enter desired temp and click Regulate Temp</a:t>
            </a:r>
          </a:p>
          <a:p>
            <a:pPr marL="285750" indent="-285750">
              <a:buFont typeface="Arial"/>
              <a:buChar char="•"/>
            </a:pPr>
            <a:r>
              <a:rPr lang="en-US" sz="1600" dirty="0" smtClean="0">
                <a:solidFill>
                  <a:srgbClr val="FFFFFF"/>
                </a:solidFill>
              </a:rPr>
              <a:t>After end of Experiment bring temp back down to 25</a:t>
            </a:r>
            <a:r>
              <a:rPr lang="en-US" sz="1600" baseline="30000" dirty="0" smtClean="0">
                <a:solidFill>
                  <a:srgbClr val="FFFFFF"/>
                </a:solidFill>
              </a:rPr>
              <a:t>o</a:t>
            </a:r>
            <a:r>
              <a:rPr lang="en-US" sz="1600" dirty="0" smtClean="0">
                <a:solidFill>
                  <a:srgbClr val="FFFFFF"/>
                </a:solidFill>
              </a:rPr>
              <a:t>C</a:t>
            </a:r>
          </a:p>
          <a:p>
            <a:pPr marL="285750" indent="-285750">
              <a:buFont typeface="Arial"/>
              <a:buChar char="•"/>
            </a:pPr>
            <a:r>
              <a:rPr lang="en-US" sz="1600" dirty="0" smtClean="0">
                <a:solidFill>
                  <a:srgbClr val="FFFFFF"/>
                </a:solidFill>
              </a:rPr>
              <a:t>Can not use in Automation</a:t>
            </a:r>
          </a:p>
          <a:p>
            <a:pPr marL="285750" indent="-285750">
              <a:buFont typeface="Arial"/>
              <a:buChar char="•"/>
            </a:pPr>
            <a:r>
              <a:rPr lang="en-US" sz="1600" dirty="0" smtClean="0">
                <a:solidFill>
                  <a:srgbClr val="FFFFFF"/>
                </a:solidFill>
              </a:rPr>
              <a:t>If temperature won’t regulate, contact me!!</a:t>
            </a:r>
          </a:p>
        </p:txBody>
      </p:sp>
    </p:spTree>
    <p:extLst>
      <p:ext uri="{BB962C8B-B14F-4D97-AF65-F5344CB8AC3E}">
        <p14:creationId xmlns:p14="http://schemas.microsoft.com/office/powerpoint/2010/main" val="10800545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685800"/>
            <a:ext cx="4800600" cy="400110"/>
          </a:xfrm>
          <a:prstGeom prst="rect">
            <a:avLst/>
          </a:prstGeom>
          <a:noFill/>
        </p:spPr>
        <p:txBody>
          <a:bodyPr wrap="square" rtlCol="0">
            <a:spAutoFit/>
          </a:bodyPr>
          <a:lstStyle/>
          <a:p>
            <a:pPr algn="ctr"/>
            <a:r>
              <a:rPr lang="en-US" sz="2000" dirty="0" smtClean="0">
                <a:solidFill>
                  <a:srgbClr val="FFFFFF"/>
                </a:solidFill>
              </a:rPr>
              <a:t>Summary</a:t>
            </a:r>
            <a:endParaRPr lang="en-US" sz="2000" dirty="0">
              <a:solidFill>
                <a:srgbClr val="FFFFFF"/>
              </a:solidFill>
            </a:endParaRPr>
          </a:p>
        </p:txBody>
      </p:sp>
      <p:sp>
        <p:nvSpPr>
          <p:cNvPr id="3" name="TextBox 2"/>
          <p:cNvSpPr txBox="1"/>
          <p:nvPr/>
        </p:nvSpPr>
        <p:spPr>
          <a:xfrm>
            <a:off x="533400" y="1600200"/>
            <a:ext cx="8153400" cy="2862323"/>
          </a:xfrm>
          <a:prstGeom prst="rect">
            <a:avLst/>
          </a:prstGeom>
          <a:noFill/>
        </p:spPr>
        <p:txBody>
          <a:bodyPr wrap="square" rtlCol="0">
            <a:spAutoFit/>
          </a:bodyPr>
          <a:lstStyle/>
          <a:p>
            <a:pPr marL="285750" indent="-285750">
              <a:buFont typeface="Arial"/>
              <a:buChar char="•"/>
            </a:pPr>
            <a:r>
              <a:rPr lang="en-US" dirty="0" smtClean="0">
                <a:solidFill>
                  <a:srgbClr val="FFFFFF"/>
                </a:solidFill>
              </a:rPr>
              <a:t>SAMPLE PREPARATION IS KEY !!</a:t>
            </a:r>
          </a:p>
          <a:p>
            <a:pPr marL="285750" indent="-285750">
              <a:buFont typeface="Arial"/>
              <a:buChar char="•"/>
            </a:pPr>
            <a:endParaRPr lang="en-US" dirty="0">
              <a:solidFill>
                <a:srgbClr val="FFFFFF"/>
              </a:solidFill>
            </a:endParaRPr>
          </a:p>
          <a:p>
            <a:pPr marL="285750" indent="-285750">
              <a:buFont typeface="Arial"/>
              <a:buChar char="•"/>
            </a:pPr>
            <a:r>
              <a:rPr lang="en-US" dirty="0" smtClean="0">
                <a:solidFill>
                  <a:srgbClr val="FFFFFF"/>
                </a:solidFill>
              </a:rPr>
              <a:t>Good shimming and maximum lock level without saturating the lock signal.</a:t>
            </a:r>
          </a:p>
          <a:p>
            <a:pPr marL="742950" lvl="1" indent="-285750">
              <a:buFont typeface="Arial"/>
              <a:buChar char="•"/>
            </a:pPr>
            <a:r>
              <a:rPr lang="en-US" dirty="0" smtClean="0">
                <a:solidFill>
                  <a:srgbClr val="FFFFFF"/>
                </a:solidFill>
              </a:rPr>
              <a:t>Good knowledge of basic line shapes can help you</a:t>
            </a:r>
          </a:p>
          <a:p>
            <a:pPr marL="285750" indent="-285750">
              <a:buFont typeface="Arial"/>
              <a:buChar char="•"/>
            </a:pPr>
            <a:endParaRPr lang="en-US" dirty="0">
              <a:solidFill>
                <a:srgbClr val="FFFFFF"/>
              </a:solidFill>
            </a:endParaRPr>
          </a:p>
          <a:p>
            <a:pPr marL="285750" indent="-285750">
              <a:buFont typeface="Arial"/>
              <a:buChar char="•"/>
            </a:pPr>
            <a:r>
              <a:rPr lang="en-US" dirty="0" smtClean="0">
                <a:solidFill>
                  <a:srgbClr val="FFFFFF"/>
                </a:solidFill>
              </a:rPr>
              <a:t>Plan your NMR experiments well: What experiments will give the right answers</a:t>
            </a:r>
          </a:p>
          <a:p>
            <a:pPr marL="285750" indent="-285750">
              <a:buFont typeface="Arial"/>
              <a:buChar char="•"/>
            </a:pPr>
            <a:endParaRPr lang="en-US" dirty="0">
              <a:solidFill>
                <a:srgbClr val="FFFFFF"/>
              </a:solidFill>
            </a:endParaRPr>
          </a:p>
          <a:p>
            <a:pPr marL="285750" indent="-285750">
              <a:buFont typeface="Arial"/>
              <a:buChar char="•"/>
            </a:pPr>
            <a:r>
              <a:rPr lang="en-US" dirty="0" smtClean="0">
                <a:solidFill>
                  <a:srgbClr val="FFFFFF"/>
                </a:solidFill>
              </a:rPr>
              <a:t>Ask for help and do not guess your way around</a:t>
            </a:r>
          </a:p>
          <a:p>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0800545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00545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25949</TotalTime>
  <Words>2678</Words>
  <Application>Microsoft Office PowerPoint</Application>
  <PresentationFormat>On-screen Show (4:3)</PresentationFormat>
  <Paragraphs>295</Paragraphs>
  <Slides>47</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Office Theme</vt:lpstr>
      <vt:lpstr>CS ChemDraw Drawing</vt:lpstr>
      <vt:lpstr>PowerPoint Presentation</vt:lpstr>
      <vt:lpstr>PowerPoint Presentation</vt:lpstr>
      <vt:lpstr>PowerPoint Presentation</vt:lpstr>
      <vt:lpstr>Basic Steps of Running an NMR experiment?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Paul Sanschagrin</dc:creator>
  <cp:lastModifiedBy>Boston</cp:lastModifiedBy>
  <cp:revision>283</cp:revision>
  <dcterms:created xsi:type="dcterms:W3CDTF">2010-09-22T14:40:16Z</dcterms:created>
  <dcterms:modified xsi:type="dcterms:W3CDTF">2016-02-12T16:39:00Z</dcterms:modified>
</cp:coreProperties>
</file>