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44"/>
    <p:restoredTop sz="94681"/>
  </p:normalViewPr>
  <p:slideViewPr>
    <p:cSldViewPr snapToGrid="0" snapToObjects="1">
      <p:cViewPr varScale="1">
        <p:scale>
          <a:sx n="126" d="100"/>
          <a:sy n="126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58BC2-A750-A545-B6BD-9C5E0C409559}" type="datetimeFigureOut">
              <a:rPr lang="en-US" smtClean="0"/>
              <a:t>7/24/19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06F11-D69A-6546-A190-9255FAA92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47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EFD8E-9785-5A40-A722-28E7615A6621}" type="datetimeFigureOut">
              <a:rPr lang="en-US" smtClean="0"/>
              <a:t>7/24/19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55D94-CCC3-8648-9921-7CB605CD1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8398-86DF-A245-B005-86147BFE24C5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792-41E2-F14A-9642-FAE8AFB03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8398-86DF-A245-B005-86147BFE24C5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792-41E2-F14A-9642-FAE8AFB03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9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8398-86DF-A245-B005-86147BFE24C5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792-41E2-F14A-9642-FAE8AFB03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5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8398-86DF-A245-B005-86147BFE24C5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792-41E2-F14A-9642-FAE8AFB03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5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8398-86DF-A245-B005-86147BFE24C5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792-41E2-F14A-9642-FAE8AFB03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0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8398-86DF-A245-B005-86147BFE24C5}" type="datetimeFigureOut">
              <a:rPr lang="en-US" smtClean="0"/>
              <a:t>7/24/19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792-41E2-F14A-9642-FAE8AFB03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5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8398-86DF-A245-B005-86147BFE24C5}" type="datetimeFigureOut">
              <a:rPr lang="en-US" smtClean="0"/>
              <a:t>7/24/19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792-41E2-F14A-9642-FAE8AFB03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8398-86DF-A245-B005-86147BFE24C5}" type="datetimeFigureOut">
              <a:rPr lang="en-US" smtClean="0"/>
              <a:t>7/24/19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792-41E2-F14A-9642-FAE8AFB03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0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8398-86DF-A245-B005-86147BFE24C5}" type="datetimeFigureOut">
              <a:rPr lang="en-US" smtClean="0"/>
              <a:t>7/24/19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792-41E2-F14A-9642-FAE8AFB03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0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8398-86DF-A245-B005-86147BFE24C5}" type="datetimeFigureOut">
              <a:rPr lang="en-US" smtClean="0"/>
              <a:t>7/24/19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792-41E2-F14A-9642-FAE8AFB03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1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8398-86DF-A245-B005-86147BFE24C5}" type="datetimeFigureOut">
              <a:rPr lang="en-US" smtClean="0"/>
              <a:t>7/24/19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792-41E2-F14A-9642-FAE8AFB03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0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58398-86DF-A245-B005-86147BFE24C5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1E792-41E2-F14A-9642-FAE8AFB03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6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E332F5-376F-EC47-80CE-93E4E0557041}"/>
              </a:ext>
            </a:extLst>
          </p:cNvPr>
          <p:cNvSpPr txBox="1"/>
          <p:nvPr/>
        </p:nvSpPr>
        <p:spPr>
          <a:xfrm>
            <a:off x="5586761" y="1213008"/>
            <a:ext cx="638964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 dirty="0"/>
              <a:t>Chapter 13:</a:t>
            </a:r>
          </a:p>
          <a:p>
            <a:pPr algn="ctr"/>
            <a:endParaRPr lang="en-US" altLang="en-US" sz="4800" dirty="0"/>
          </a:p>
          <a:p>
            <a:pPr algn="ctr"/>
            <a:r>
              <a:rPr lang="en-US" altLang="en-US" sz="5400" dirty="0"/>
              <a:t>The Economics of the Environment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76092-9173-6242-BDEE-6E64962FD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68036" cy="68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9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60" y="662781"/>
            <a:ext cx="7904480" cy="59283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Figure 13.1 The Negative Externalities of T-Shirt Production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574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556260"/>
            <a:ext cx="8199120" cy="61493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Figure 13.2 Internalizing a Negative Externality with a Pigovian Tax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119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20" y="822960"/>
            <a:ext cx="8046720" cy="60350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Figure 13.3 Analysis of a Positive Externality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312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78" y="1196058"/>
            <a:ext cx="7040880" cy="52806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Figure 13.4 Environmental Taxes as a Percentage of Total Tax Revenue, Select Countries, 2014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4F156-E59D-024A-B81F-708FB3180C62}"/>
              </a:ext>
            </a:extLst>
          </p:cNvPr>
          <p:cNvSpPr txBox="1"/>
          <p:nvPr/>
        </p:nvSpPr>
        <p:spPr>
          <a:xfrm>
            <a:off x="2201333" y="6476718"/>
            <a:ext cx="953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OECD, Environmental Taxation, http://</a:t>
            </a:r>
            <a:r>
              <a:rPr lang="en-US" sz="1600" dirty="0" err="1"/>
              <a:t>www.oecd.org</a:t>
            </a:r>
            <a:r>
              <a:rPr lang="en-US" sz="1600" dirty="0"/>
              <a:t>/</a:t>
            </a:r>
            <a:r>
              <a:rPr lang="en-US" sz="1600" dirty="0" err="1"/>
              <a:t>env</a:t>
            </a:r>
            <a:r>
              <a:rPr lang="en-US" sz="1600" dirty="0"/>
              <a:t>/</a:t>
            </a:r>
            <a:r>
              <a:rPr lang="en-US" sz="1600" dirty="0" err="1"/>
              <a:t>toolsevaluation</a:t>
            </a:r>
            <a:r>
              <a:rPr lang="en-US" sz="1600" dirty="0"/>
              <a:t>/</a:t>
            </a:r>
            <a:r>
              <a:rPr lang="en-US" sz="1600" dirty="0" err="1"/>
              <a:t>environmentaltaxation.htm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961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40" y="370840"/>
            <a:ext cx="8605520" cy="64541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6440" y="330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Figure 13.5 A Firm’s Response to a Pollution Tax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465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65" y="1144942"/>
            <a:ext cx="6792736" cy="50945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Figure 13.6 Gasoline Prices and Consumption, Select Development Countries, 2014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82188-EB1A-E54E-8E90-CE442A713EC9}"/>
              </a:ext>
            </a:extLst>
          </p:cNvPr>
          <p:cNvSpPr txBox="1"/>
          <p:nvPr/>
        </p:nvSpPr>
        <p:spPr>
          <a:xfrm>
            <a:off x="1682044" y="6239494"/>
            <a:ext cx="102390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GIZ, 2014; </a:t>
            </a:r>
            <a:r>
              <a:rPr lang="en-US" sz="1600" dirty="0" err="1"/>
              <a:t>GlobalPetrolPrices.com</a:t>
            </a:r>
            <a:r>
              <a:rPr lang="en-US" sz="1600" dirty="0"/>
              <a:t>, “Gasoline Consumption per Capita around the World,” August 4, 2016, http://</a:t>
            </a:r>
            <a:r>
              <a:rPr lang="en-US" sz="1600" dirty="0" err="1"/>
              <a:t>www.globalpetrolprices.com</a:t>
            </a:r>
            <a:r>
              <a:rPr lang="en-US" sz="1600" dirty="0"/>
              <a:t>/articles/52/.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8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80" y="1062990"/>
            <a:ext cx="7726680" cy="57950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032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Figure 13.7 Welfare Analysis of a Negative Externality, Without a Pigovian Tax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7061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0" y="846948"/>
            <a:ext cx="8011160" cy="60083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841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Figure 13.8 Welfare Analysis of a Negative Externality, With a Pigovian Tax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9958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155</Words>
  <Application>Microsoft Macintosh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Figure 13.1 The Negative Externalities of T-Shirt Production</vt:lpstr>
      <vt:lpstr>Figure 13.2 Internalizing a Negative Externality with a Pigovian Tax</vt:lpstr>
      <vt:lpstr>Figure 13.3 Analysis of a Positive Externality</vt:lpstr>
      <vt:lpstr>Figure 13.4 Environmental Taxes as a Percentage of Total Tax Revenue, Select Countries, 2014</vt:lpstr>
      <vt:lpstr>Figure 13.5 A Firm’s Response to a Pollution Tax</vt:lpstr>
      <vt:lpstr>Figure 13.6 Gasoline Prices and Consumption, Select Development Countries, 2014</vt:lpstr>
      <vt:lpstr>Figure 13.7 Welfare Analysis of a Negative Externality, Without a Pigovian Tax</vt:lpstr>
      <vt:lpstr>Figure 13.8 Welfare Analysis of a Negative Externality, With a Pigovian Tax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hannahjoy803@gmail.com</dc:creator>
  <cp:lastModifiedBy>GDAE_Student02</cp:lastModifiedBy>
  <cp:revision>10</cp:revision>
  <dcterms:created xsi:type="dcterms:W3CDTF">2018-09-28T05:00:27Z</dcterms:created>
  <dcterms:modified xsi:type="dcterms:W3CDTF">2019-07-24T16:31:55Z</dcterms:modified>
</cp:coreProperties>
</file>