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5" r:id="rId3"/>
    <p:sldId id="307" r:id="rId4"/>
    <p:sldId id="295" r:id="rId5"/>
    <p:sldId id="296" r:id="rId6"/>
    <p:sldId id="289" r:id="rId7"/>
    <p:sldId id="308" r:id="rId8"/>
    <p:sldId id="297" r:id="rId9"/>
    <p:sldId id="298" r:id="rId10"/>
    <p:sldId id="299" r:id="rId11"/>
    <p:sldId id="300" r:id="rId12"/>
    <p:sldId id="301" r:id="rId13"/>
    <p:sldId id="302" r:id="rId14"/>
    <p:sldId id="285" r:id="rId15"/>
    <p:sldId id="286" r:id="rId16"/>
    <p:sldId id="309" r:id="rId17"/>
    <p:sldId id="287" r:id="rId18"/>
    <p:sldId id="291" r:id="rId19"/>
    <p:sldId id="30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94694"/>
  </p:normalViewPr>
  <p:slideViewPr>
    <p:cSldViewPr>
      <p:cViewPr varScale="1">
        <p:scale>
          <a:sx n="121" d="100"/>
          <a:sy n="121" d="100"/>
        </p:scale>
        <p:origin x="1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862A2B2-4609-4B17-A039-C0262AC27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55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0F978-32B6-480E-B3C0-68E5A4115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171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0F978-32B6-480E-B3C0-68E5A4115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6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52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848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BC918-43FC-4AC1-8CFA-B0C001166A06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80F418-CEE1-42DF-BA8A-56E6E8D009DE}" type="slidenum">
              <a:rPr lang="en-US" sz="1200">
                <a:latin typeface="Times New Roman" pitchFamily="18" charset="0"/>
              </a:rPr>
              <a:pPr algn="r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117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A38DE-F1B4-4640-8245-5ADE74A4240E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702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2A2B2-4609-4B17-A039-C0262AC271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4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0F978-32B6-480E-B3C0-68E5A4115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9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73971-D5D4-406A-B337-DB21A9E4EEF6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27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2A2B2-4609-4B17-A039-C0262AC271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9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0F978-32B6-480E-B3C0-68E5A4115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7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0F978-32B6-480E-B3C0-68E5A4115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2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0F978-32B6-480E-B3C0-68E5A4115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79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0F978-32B6-480E-B3C0-68E5A4115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9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0F978-32B6-480E-B3C0-68E5A4115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0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40BA-DCD6-49A6-AB8E-1DF5F9FD1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1BFD-6A46-454D-814B-AE8FE5990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4615-8A17-49B7-BB0C-FF2BBA506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A7-30E2-4B5A-82DA-5E45E06F76AB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9852-0340-4CAB-B332-40F25BAA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3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A7-30E2-4B5A-82DA-5E45E06F76AB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9852-0340-4CAB-B332-40F25BAA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7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A7-30E2-4B5A-82DA-5E45E06F76AB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9852-0340-4CAB-B332-40F25BAA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1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A7-30E2-4B5A-82DA-5E45E06F76AB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9852-0340-4CAB-B332-40F25BAA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0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A7-30E2-4B5A-82DA-5E45E06F76AB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9852-0340-4CAB-B332-40F25BAA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74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A7-30E2-4B5A-82DA-5E45E06F76AB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9852-0340-4CAB-B332-40F25BAA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33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A7-30E2-4B5A-82DA-5E45E06F76AB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9852-0340-4CAB-B332-40F25BAA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69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A7-30E2-4B5A-82DA-5E45E06F76AB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9852-0340-4CAB-B332-40F25BAA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EDD7-2A34-4D7D-B869-7ACE0D480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A7-30E2-4B5A-82DA-5E45E06F76AB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9852-0340-4CAB-B332-40F25BAA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7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A7-30E2-4B5A-82DA-5E45E06F76AB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9852-0340-4CAB-B332-40F25BAA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88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A7-30E2-4B5A-82DA-5E45E06F76AB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9852-0340-4CAB-B332-40F25BAA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6425C-B358-4C3C-8302-E9480D82C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AF5E-B166-4082-AB93-BE49F3746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DA04-10EC-49B2-99EA-BFB2663A4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3019-79C7-4EB0-8B52-9137281F6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D739-4A34-48A3-B315-488D2EA06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E875-947F-4413-8ADC-6A1C4FEFD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B77BE-CB83-43DC-80FA-81179E76C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2328D9FC-FA6D-4AE0-A7F8-0CC6E315D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A7-30E2-4B5A-82DA-5E45E06F76AB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9852-0340-4CAB-B332-40F25BAA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65" y="0"/>
            <a:ext cx="9144000" cy="7086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015" y="857251"/>
            <a:ext cx="4169978" cy="5143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Chapter 3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>
                <a:solidFill>
                  <a:schemeClr val="bg1"/>
                </a:solidFill>
              </a:rPr>
              <a:t>Supply and Demand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sz="3600" dirty="0"/>
          </a:p>
        </p:txBody>
      </p:sp>
      <p:pic>
        <p:nvPicPr>
          <p:cNvPr id="8" name="Content Placeholder 7" descr="Logo&#10;&#10;Description automatically generated with low confidence">
            <a:extLst>
              <a:ext uri="{FF2B5EF4-FFF2-40B4-BE49-F238E27FC236}">
                <a16:creationId xmlns:a16="http://schemas.microsoft.com/office/drawing/2014/main" id="{D4F4F05E-EBDD-1D76-AB81-EF2869D3E1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7" y="609600"/>
            <a:ext cx="4620649" cy="6019800"/>
          </a:xfrm>
        </p:spPr>
      </p:pic>
    </p:spTree>
    <p:extLst>
      <p:ext uri="{BB962C8B-B14F-4D97-AF65-F5344CB8AC3E}">
        <p14:creationId xmlns:p14="http://schemas.microsoft.com/office/powerpoint/2010/main" val="341098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64F0BD-71C9-085A-94E4-4132DD058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7239000" cy="5429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93E36B-143D-8F68-E80C-3B982129EFC5}"/>
              </a:ext>
            </a:extLst>
          </p:cNvPr>
          <p:cNvSpPr txBox="1"/>
          <p:nvPr/>
        </p:nvSpPr>
        <p:spPr>
          <a:xfrm>
            <a:off x="2362200" y="329293"/>
            <a:ext cx="76395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+mj-lt"/>
                <a:ea typeface="Times New Roman" panose="02020603050405020304" pitchFamily="18" charset="0"/>
              </a:rPr>
              <a:t>Figure 3.7: </a:t>
            </a:r>
            <a:r>
              <a:rPr lang="en-GB" sz="2400" b="1" dirty="0">
                <a:latin typeface="+mj-lt"/>
                <a:ea typeface="Times New Roman" panose="02020603050405020304" pitchFamily="18" charset="0"/>
              </a:rPr>
              <a:t>A Market Surplus</a:t>
            </a:r>
            <a:endParaRPr lang="en-US" sz="2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6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E9990-2510-02A7-387B-4605676B2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42950"/>
            <a:ext cx="7467600" cy="560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5E8C77-8364-485D-B07F-028C1B94DE7A}"/>
              </a:ext>
            </a:extLst>
          </p:cNvPr>
          <p:cNvSpPr txBox="1"/>
          <p:nvPr/>
        </p:nvSpPr>
        <p:spPr>
          <a:xfrm>
            <a:off x="2438400" y="219814"/>
            <a:ext cx="76395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+mj-lt"/>
                <a:ea typeface="Times New Roman" panose="02020603050405020304" pitchFamily="18" charset="0"/>
              </a:rPr>
              <a:t>Figure 3.8: </a:t>
            </a:r>
            <a:r>
              <a:rPr lang="en-GB" sz="2400" b="1" dirty="0">
                <a:latin typeface="+mj-lt"/>
                <a:ea typeface="Times New Roman" panose="02020603050405020304" pitchFamily="18" charset="0"/>
              </a:rPr>
              <a:t>A Market Shortage</a:t>
            </a:r>
            <a:endParaRPr lang="en-US" sz="2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3E9F09-E757-8245-E56F-CA0F97ECA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838200"/>
            <a:ext cx="7442200" cy="5581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EF37D-BE41-6E55-7A01-6664592D98D5}"/>
              </a:ext>
            </a:extLst>
          </p:cNvPr>
          <p:cNvSpPr txBox="1"/>
          <p:nvPr/>
        </p:nvSpPr>
        <p:spPr>
          <a:xfrm>
            <a:off x="2057400" y="143614"/>
            <a:ext cx="76395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+mj-lt"/>
                <a:ea typeface="Times New Roman" panose="02020603050405020304" pitchFamily="18" charset="0"/>
              </a:rPr>
              <a:t>Figure 3.9: </a:t>
            </a:r>
            <a:r>
              <a:rPr lang="en-GB" sz="2400" b="1" dirty="0">
                <a:latin typeface="+mj-lt"/>
                <a:ea typeface="Times New Roman" panose="02020603050405020304" pitchFamily="18" charset="0"/>
              </a:rPr>
              <a:t>Market Equilibrium</a:t>
            </a:r>
            <a:endParaRPr lang="en-US" sz="2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3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80AF4-0461-7E2C-376F-04AAAEE15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19200"/>
            <a:ext cx="7086600" cy="5271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5DF9DD-F8C5-F034-CF02-9FE5BDC831E8}"/>
              </a:ext>
            </a:extLst>
          </p:cNvPr>
          <p:cNvSpPr txBox="1"/>
          <p:nvPr/>
        </p:nvSpPr>
        <p:spPr>
          <a:xfrm>
            <a:off x="1295400" y="372945"/>
            <a:ext cx="85539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 3.10: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Market Adjustment to an Increase in Supply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0B8D1-C692-A983-DA25-8E95B6B2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7391400" cy="5543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765F26-8507-A921-EA00-4F885564862F}"/>
              </a:ext>
            </a:extLst>
          </p:cNvPr>
          <p:cNvSpPr txBox="1"/>
          <p:nvPr/>
        </p:nvSpPr>
        <p:spPr>
          <a:xfrm>
            <a:off x="1295400" y="372945"/>
            <a:ext cx="85539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 3.11: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Market Adjustment to an Increase in Demand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A7E049-E423-0E23-D220-7E3CC272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9160"/>
            <a:ext cx="7772400" cy="25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657C99-37E3-79F5-2D15-858BB8F41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130768"/>
            <a:ext cx="6438900" cy="5727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C390A5-C1B6-4527-D106-6C8070F330F9}"/>
              </a:ext>
            </a:extLst>
          </p:cNvPr>
          <p:cNvSpPr txBox="1"/>
          <p:nvPr/>
        </p:nvSpPr>
        <p:spPr>
          <a:xfrm>
            <a:off x="1257300" y="286633"/>
            <a:ext cx="6629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 3.12a: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Price Elasticity of Demand – Relatively Price Elastic Demand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DC271-C258-9E1E-5288-94FD87000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78604"/>
            <a:ext cx="6019800" cy="5379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C2C8B-FAAD-9690-C32C-C2AC61A512C3}"/>
              </a:ext>
            </a:extLst>
          </p:cNvPr>
          <p:cNvSpPr txBox="1"/>
          <p:nvPr/>
        </p:nvSpPr>
        <p:spPr>
          <a:xfrm>
            <a:off x="1257300" y="286633"/>
            <a:ext cx="6629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 3.12b: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Price Elasticity of Demand – Relatively Price Inelastic Demand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26041-D842-C173-65E9-C5E898EEC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98890"/>
            <a:ext cx="7772400" cy="5365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9FD5DD-8C86-9190-6612-606659BF8135}"/>
              </a:ext>
            </a:extLst>
          </p:cNvPr>
          <p:cNvSpPr txBox="1"/>
          <p:nvPr/>
        </p:nvSpPr>
        <p:spPr>
          <a:xfrm>
            <a:off x="2286000" y="632460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Yahoo! Finance, Monthly data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3DABE-364D-5497-DEDA-5EE810622819}"/>
              </a:ext>
            </a:extLst>
          </p:cNvPr>
          <p:cNvSpPr txBox="1"/>
          <p:nvPr/>
        </p:nvSpPr>
        <p:spPr>
          <a:xfrm>
            <a:off x="1257300" y="286633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 3.13 The Nasdaq Composite Index, 1995-2022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5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8FD80-DD36-8DF7-0E2C-42E4802DA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914400"/>
            <a:ext cx="6045200" cy="560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282BC6-9794-8726-9F14-4D1791B3AAE6}"/>
              </a:ext>
            </a:extLst>
          </p:cNvPr>
          <p:cNvSpPr txBox="1"/>
          <p:nvPr/>
        </p:nvSpPr>
        <p:spPr>
          <a:xfrm>
            <a:off x="1571171" y="152400"/>
            <a:ext cx="76395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Table 3.1: A Supply Schedule for Coffee</a:t>
            </a:r>
            <a:endParaRPr lang="en-US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8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FC4AC0-1AFE-2534-68F2-3749F419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07694"/>
            <a:ext cx="7467600" cy="5257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D4D32-A09F-615F-BE40-D282FDF65428}"/>
              </a:ext>
            </a:extLst>
          </p:cNvPr>
          <p:cNvSpPr txBox="1"/>
          <p:nvPr/>
        </p:nvSpPr>
        <p:spPr>
          <a:xfrm>
            <a:off x="1143000" y="152400"/>
            <a:ext cx="76395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Figure 3.1: The Supply Curve for Cups of Coffee</a:t>
            </a:r>
            <a:endParaRPr lang="en-US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5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C615-6038-A21D-581D-69215B3F9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14400"/>
            <a:ext cx="7239000" cy="5429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F80E75-3C73-CC17-B591-486A460367D5}"/>
              </a:ext>
            </a:extLst>
          </p:cNvPr>
          <p:cNvSpPr txBox="1"/>
          <p:nvPr/>
        </p:nvSpPr>
        <p:spPr>
          <a:xfrm>
            <a:off x="2209800" y="219814"/>
            <a:ext cx="76395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Figure 3.2: An Increase in Supply</a:t>
            </a:r>
            <a:endParaRPr lang="en-US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6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645981-D969-B570-4C44-D1CEE15F1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38200"/>
            <a:ext cx="7467600" cy="560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9CB27B-960F-6E04-46A7-4F2B4DD82E7E}"/>
              </a:ext>
            </a:extLst>
          </p:cNvPr>
          <p:cNvSpPr txBox="1"/>
          <p:nvPr/>
        </p:nvSpPr>
        <p:spPr>
          <a:xfrm>
            <a:off x="1905000" y="124564"/>
            <a:ext cx="76395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 3.3: A Decrease in Supply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7F96B2-7E76-9866-D000-C9163A7C6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374650"/>
            <a:ext cx="71501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4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39135F-638C-95C3-931D-3C43BB41F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543800" cy="565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B5D3C3-518E-9EA8-1739-A10EB808AD17}"/>
              </a:ext>
            </a:extLst>
          </p:cNvPr>
          <p:cNvSpPr txBox="1"/>
          <p:nvPr/>
        </p:nvSpPr>
        <p:spPr>
          <a:xfrm>
            <a:off x="1143000" y="152400"/>
            <a:ext cx="76395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+mj-lt"/>
                <a:ea typeface="Times New Roman" panose="02020603050405020304" pitchFamily="18" charset="0"/>
              </a:rPr>
              <a:t>Figure 3.4: </a:t>
            </a:r>
            <a:r>
              <a:rPr lang="en-GB" sz="2400" b="1" dirty="0">
                <a:latin typeface="+mj-lt"/>
                <a:ea typeface="Times New Roman" panose="02020603050405020304" pitchFamily="18" charset="0"/>
              </a:rPr>
              <a:t>The</a:t>
            </a:r>
            <a:r>
              <a:rPr lang="en-GB" sz="2400" b="1" dirty="0">
                <a:effectLst/>
                <a:latin typeface="+mj-lt"/>
                <a:ea typeface="Times New Roman" panose="02020603050405020304" pitchFamily="18" charset="0"/>
              </a:rPr>
              <a:t> Demand Curve for Cups of Coffee</a:t>
            </a:r>
            <a:endParaRPr lang="en-US" sz="2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9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10E3E2-FC95-5DEA-0315-7B5F88489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914400"/>
            <a:ext cx="7340600" cy="5505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AF00B6-5715-5FE4-27C1-BEC3D44BE63A}"/>
              </a:ext>
            </a:extLst>
          </p:cNvPr>
          <p:cNvSpPr txBox="1"/>
          <p:nvPr/>
        </p:nvSpPr>
        <p:spPr>
          <a:xfrm>
            <a:off x="1676400" y="143614"/>
            <a:ext cx="76395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+mj-lt"/>
                <a:ea typeface="Times New Roman" panose="02020603050405020304" pitchFamily="18" charset="0"/>
              </a:rPr>
              <a:t>Figure 3.5: </a:t>
            </a:r>
            <a:r>
              <a:rPr lang="en-GB" sz="2400" b="1" dirty="0">
                <a:latin typeface="+mj-lt"/>
                <a:ea typeface="Times New Roman" panose="02020603050405020304" pitchFamily="18" charset="0"/>
              </a:rPr>
              <a:t>An Increase in </a:t>
            </a:r>
            <a:r>
              <a:rPr lang="en-GB" sz="2400" b="1" dirty="0">
                <a:effectLst/>
                <a:latin typeface="+mj-lt"/>
                <a:ea typeface="Times New Roman" panose="02020603050405020304" pitchFamily="18" charset="0"/>
              </a:rPr>
              <a:t>Demand</a:t>
            </a:r>
            <a:endParaRPr lang="en-US" sz="2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3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18A005-7275-96B2-05C5-04F051FAB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00100"/>
            <a:ext cx="7391400" cy="5543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284C60-72C6-73CC-1E17-8EB07F7FE588}"/>
              </a:ext>
            </a:extLst>
          </p:cNvPr>
          <p:cNvSpPr txBox="1"/>
          <p:nvPr/>
        </p:nvSpPr>
        <p:spPr>
          <a:xfrm>
            <a:off x="1905000" y="211028"/>
            <a:ext cx="76395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+mj-lt"/>
                <a:ea typeface="Times New Roman" panose="02020603050405020304" pitchFamily="18" charset="0"/>
              </a:rPr>
              <a:t>Figure 3.6: A De</a:t>
            </a:r>
            <a:r>
              <a:rPr lang="en-GB" sz="2400" b="1" dirty="0">
                <a:latin typeface="+mj-lt"/>
                <a:ea typeface="Times New Roman" panose="02020603050405020304" pitchFamily="18" charset="0"/>
              </a:rPr>
              <a:t>crease in</a:t>
            </a:r>
            <a:r>
              <a:rPr lang="en-GB" sz="2400" b="1" dirty="0">
                <a:effectLst/>
                <a:latin typeface="+mj-lt"/>
                <a:ea typeface="Times New Roman" panose="02020603050405020304" pitchFamily="18" charset="0"/>
              </a:rPr>
              <a:t> Demand</a:t>
            </a:r>
            <a:endParaRPr lang="en-US" sz="2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806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152</Words>
  <Application>Microsoft Macintosh PowerPoint</Application>
  <PresentationFormat>On-screen Show (4:3)</PresentationFormat>
  <Paragraphs>35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Tufts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GDAE_Student02</dc:creator>
  <cp:lastModifiedBy>Pratistha Joshi</cp:lastModifiedBy>
  <cp:revision>120</cp:revision>
  <dcterms:created xsi:type="dcterms:W3CDTF">2008-06-12T18:51:31Z</dcterms:created>
  <dcterms:modified xsi:type="dcterms:W3CDTF">2022-12-26T14:47:45Z</dcterms:modified>
</cp:coreProperties>
</file>