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73" r:id="rId2"/>
    <p:sldId id="256" r:id="rId3"/>
    <p:sldId id="257" r:id="rId4"/>
    <p:sldId id="258" r:id="rId5"/>
    <p:sldId id="259" r:id="rId6"/>
    <p:sldId id="260" r:id="rId7"/>
    <p:sldId id="261" r:id="rId8"/>
    <p:sldId id="262" r:id="rId9"/>
    <p:sldId id="271" r:id="rId10"/>
    <p:sldId id="264" r:id="rId11"/>
    <p:sldId id="265" r:id="rId12"/>
    <p:sldId id="266" r:id="rId13"/>
    <p:sldId id="267" r:id="rId14"/>
    <p:sldId id="268" r:id="rId15"/>
    <p:sldId id="269" r:id="rId16"/>
    <p:sldId id="27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96" autoAdjust="0"/>
    <p:restoredTop sz="94696"/>
  </p:normalViewPr>
  <p:slideViewPr>
    <p:cSldViewPr snapToGrid="0">
      <p:cViewPr varScale="1">
        <p:scale>
          <a:sx n="105" d="100"/>
          <a:sy n="105" d="100"/>
        </p:scale>
        <p:origin x="16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45E667-8687-442D-8B4D-05F0FCDFA2AA}" type="datetimeFigureOut">
              <a:rPr lang="en-US" smtClean="0"/>
              <a:t>12/28/22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B96B56-84DE-40C2-9AAE-527A3A1C6EE5}" type="slidenum">
              <a:rPr lang="en-US" smtClean="0"/>
              <a:t>‹#›</a:t>
            </a:fld>
            <a:endParaRPr lang="en-US"/>
          </a:p>
        </p:txBody>
      </p:sp>
    </p:spTree>
    <p:extLst>
      <p:ext uri="{BB962C8B-B14F-4D97-AF65-F5344CB8AC3E}">
        <p14:creationId xmlns:p14="http://schemas.microsoft.com/office/powerpoint/2010/main" val="1047569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2</a:t>
            </a:fld>
            <a:endParaRPr lang="en-US"/>
          </a:p>
        </p:txBody>
      </p:sp>
    </p:spTree>
    <p:extLst>
      <p:ext uri="{BB962C8B-B14F-4D97-AF65-F5344CB8AC3E}">
        <p14:creationId xmlns:p14="http://schemas.microsoft.com/office/powerpoint/2010/main" val="3237711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3</a:t>
            </a:fld>
            <a:endParaRPr lang="en-US"/>
          </a:p>
        </p:txBody>
      </p:sp>
    </p:spTree>
    <p:extLst>
      <p:ext uri="{BB962C8B-B14F-4D97-AF65-F5344CB8AC3E}">
        <p14:creationId xmlns:p14="http://schemas.microsoft.com/office/powerpoint/2010/main" val="2285335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4</a:t>
            </a:fld>
            <a:endParaRPr lang="en-US"/>
          </a:p>
        </p:txBody>
      </p:sp>
    </p:spTree>
    <p:extLst>
      <p:ext uri="{BB962C8B-B14F-4D97-AF65-F5344CB8AC3E}">
        <p14:creationId xmlns:p14="http://schemas.microsoft.com/office/powerpoint/2010/main" val="180011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5</a:t>
            </a:fld>
            <a:endParaRPr lang="en-US"/>
          </a:p>
        </p:txBody>
      </p:sp>
    </p:spTree>
    <p:extLst>
      <p:ext uri="{BB962C8B-B14F-4D97-AF65-F5344CB8AC3E}">
        <p14:creationId xmlns:p14="http://schemas.microsoft.com/office/powerpoint/2010/main" val="981828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6</a:t>
            </a:fld>
            <a:endParaRPr lang="en-US"/>
          </a:p>
        </p:txBody>
      </p:sp>
    </p:spTree>
    <p:extLst>
      <p:ext uri="{BB962C8B-B14F-4D97-AF65-F5344CB8AC3E}">
        <p14:creationId xmlns:p14="http://schemas.microsoft.com/office/powerpoint/2010/main" val="3954965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7</a:t>
            </a:fld>
            <a:endParaRPr lang="en-US"/>
          </a:p>
        </p:txBody>
      </p:sp>
    </p:spTree>
    <p:extLst>
      <p:ext uri="{BB962C8B-B14F-4D97-AF65-F5344CB8AC3E}">
        <p14:creationId xmlns:p14="http://schemas.microsoft.com/office/powerpoint/2010/main" val="4063662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8</a:t>
            </a:fld>
            <a:endParaRPr lang="en-US"/>
          </a:p>
        </p:txBody>
      </p:sp>
    </p:spTree>
    <p:extLst>
      <p:ext uri="{BB962C8B-B14F-4D97-AF65-F5344CB8AC3E}">
        <p14:creationId xmlns:p14="http://schemas.microsoft.com/office/powerpoint/2010/main" val="3157483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9</a:t>
            </a:fld>
            <a:endParaRPr lang="en-US"/>
          </a:p>
        </p:txBody>
      </p:sp>
    </p:spTree>
    <p:extLst>
      <p:ext uri="{BB962C8B-B14F-4D97-AF65-F5344CB8AC3E}">
        <p14:creationId xmlns:p14="http://schemas.microsoft.com/office/powerpoint/2010/main" val="2690807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10</a:t>
            </a:fld>
            <a:endParaRPr lang="en-US"/>
          </a:p>
        </p:txBody>
      </p:sp>
    </p:spTree>
    <p:extLst>
      <p:ext uri="{BB962C8B-B14F-4D97-AF65-F5344CB8AC3E}">
        <p14:creationId xmlns:p14="http://schemas.microsoft.com/office/powerpoint/2010/main" val="985272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11</a:t>
            </a:fld>
            <a:endParaRPr lang="en-US"/>
          </a:p>
        </p:txBody>
      </p:sp>
    </p:spTree>
    <p:extLst>
      <p:ext uri="{BB962C8B-B14F-4D97-AF65-F5344CB8AC3E}">
        <p14:creationId xmlns:p14="http://schemas.microsoft.com/office/powerpoint/2010/main" val="1572750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12</a:t>
            </a:fld>
            <a:endParaRPr lang="en-US"/>
          </a:p>
        </p:txBody>
      </p:sp>
    </p:spTree>
    <p:extLst>
      <p:ext uri="{BB962C8B-B14F-4D97-AF65-F5344CB8AC3E}">
        <p14:creationId xmlns:p14="http://schemas.microsoft.com/office/powerpoint/2010/main" val="3130494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13</a:t>
            </a:fld>
            <a:endParaRPr lang="en-US"/>
          </a:p>
        </p:txBody>
      </p:sp>
    </p:spTree>
    <p:extLst>
      <p:ext uri="{BB962C8B-B14F-4D97-AF65-F5344CB8AC3E}">
        <p14:creationId xmlns:p14="http://schemas.microsoft.com/office/powerpoint/2010/main" val="2487502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14</a:t>
            </a:fld>
            <a:endParaRPr lang="en-US"/>
          </a:p>
        </p:txBody>
      </p:sp>
    </p:spTree>
    <p:extLst>
      <p:ext uri="{BB962C8B-B14F-4D97-AF65-F5344CB8AC3E}">
        <p14:creationId xmlns:p14="http://schemas.microsoft.com/office/powerpoint/2010/main" val="673928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15</a:t>
            </a:fld>
            <a:endParaRPr lang="en-US"/>
          </a:p>
        </p:txBody>
      </p:sp>
    </p:spTree>
    <p:extLst>
      <p:ext uri="{BB962C8B-B14F-4D97-AF65-F5344CB8AC3E}">
        <p14:creationId xmlns:p14="http://schemas.microsoft.com/office/powerpoint/2010/main" val="1835254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96B56-84DE-40C2-9AAE-527A3A1C6EE5}" type="slidenum">
              <a:rPr lang="en-US" smtClean="0"/>
              <a:t>16</a:t>
            </a:fld>
            <a:endParaRPr lang="en-US"/>
          </a:p>
        </p:txBody>
      </p:sp>
    </p:spTree>
    <p:extLst>
      <p:ext uri="{BB962C8B-B14F-4D97-AF65-F5344CB8AC3E}">
        <p14:creationId xmlns:p14="http://schemas.microsoft.com/office/powerpoint/2010/main" val="3790152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91ADAC-867E-4D2A-B2E2-5457810C2D60}" type="datetimeFigureOut">
              <a:rPr lang="en-US" smtClean="0"/>
              <a:t>12/28/22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0FDEC-E363-4B10-9547-2D3C1C3FAAD1}" type="slidenum">
              <a:rPr lang="en-US" smtClean="0"/>
              <a:t>‹#›</a:t>
            </a:fld>
            <a:endParaRPr lang="en-US"/>
          </a:p>
        </p:txBody>
      </p:sp>
    </p:spTree>
    <p:extLst>
      <p:ext uri="{BB962C8B-B14F-4D97-AF65-F5344CB8AC3E}">
        <p14:creationId xmlns:p14="http://schemas.microsoft.com/office/powerpoint/2010/main" val="1246967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91ADAC-867E-4D2A-B2E2-5457810C2D60}" type="datetimeFigureOut">
              <a:rPr lang="en-US" smtClean="0"/>
              <a:t>12/28/22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0FDEC-E363-4B10-9547-2D3C1C3FAAD1}" type="slidenum">
              <a:rPr lang="en-US" smtClean="0"/>
              <a:t>‹#›</a:t>
            </a:fld>
            <a:endParaRPr lang="en-US"/>
          </a:p>
        </p:txBody>
      </p:sp>
    </p:spTree>
    <p:extLst>
      <p:ext uri="{BB962C8B-B14F-4D97-AF65-F5344CB8AC3E}">
        <p14:creationId xmlns:p14="http://schemas.microsoft.com/office/powerpoint/2010/main" val="4013497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1ADAC-867E-4D2A-B2E2-5457810C2D60}" type="datetimeFigureOut">
              <a:rPr lang="en-US" smtClean="0"/>
              <a:t>12/28/22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0FDEC-E363-4B10-9547-2D3C1C3FAAD1}" type="slidenum">
              <a:rPr lang="en-US" smtClean="0"/>
              <a:t>‹#›</a:t>
            </a:fld>
            <a:endParaRPr lang="en-US"/>
          </a:p>
        </p:txBody>
      </p:sp>
    </p:spTree>
    <p:extLst>
      <p:ext uri="{BB962C8B-B14F-4D97-AF65-F5344CB8AC3E}">
        <p14:creationId xmlns:p14="http://schemas.microsoft.com/office/powerpoint/2010/main" val="2115801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691ADAC-867E-4D2A-B2E2-5457810C2D60}" type="datetimeFigureOut">
              <a:rPr lang="en-US" smtClean="0"/>
              <a:t>12/28/22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0FDEC-E363-4B10-9547-2D3C1C3FAAD1}" type="slidenum">
              <a:rPr lang="en-US" smtClean="0"/>
              <a:t>‹#›</a:t>
            </a:fld>
            <a:endParaRPr lang="en-US"/>
          </a:p>
        </p:txBody>
      </p:sp>
    </p:spTree>
    <p:extLst>
      <p:ext uri="{BB962C8B-B14F-4D97-AF65-F5344CB8AC3E}">
        <p14:creationId xmlns:p14="http://schemas.microsoft.com/office/powerpoint/2010/main" val="2613178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91ADAC-867E-4D2A-B2E2-5457810C2D60}" type="datetimeFigureOut">
              <a:rPr lang="en-US" smtClean="0"/>
              <a:t>12/28/22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40FDEC-E363-4B10-9547-2D3C1C3FAAD1}" type="slidenum">
              <a:rPr lang="en-US" smtClean="0"/>
              <a:t>‹#›</a:t>
            </a:fld>
            <a:endParaRPr lang="en-US"/>
          </a:p>
        </p:txBody>
      </p:sp>
    </p:spTree>
    <p:extLst>
      <p:ext uri="{BB962C8B-B14F-4D97-AF65-F5344CB8AC3E}">
        <p14:creationId xmlns:p14="http://schemas.microsoft.com/office/powerpoint/2010/main" val="3841313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91ADAC-867E-4D2A-B2E2-5457810C2D60}" type="datetimeFigureOut">
              <a:rPr lang="en-US" smtClean="0"/>
              <a:t>12/28/22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40FDEC-E363-4B10-9547-2D3C1C3FAAD1}" type="slidenum">
              <a:rPr lang="en-US" smtClean="0"/>
              <a:t>‹#›</a:t>
            </a:fld>
            <a:endParaRPr lang="en-US"/>
          </a:p>
        </p:txBody>
      </p:sp>
    </p:spTree>
    <p:extLst>
      <p:ext uri="{BB962C8B-B14F-4D97-AF65-F5344CB8AC3E}">
        <p14:creationId xmlns:p14="http://schemas.microsoft.com/office/powerpoint/2010/main" val="1306923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91ADAC-867E-4D2A-B2E2-5457810C2D60}" type="datetimeFigureOut">
              <a:rPr lang="en-US" smtClean="0"/>
              <a:t>12/28/22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40FDEC-E363-4B10-9547-2D3C1C3FAAD1}" type="slidenum">
              <a:rPr lang="en-US" smtClean="0"/>
              <a:t>‹#›</a:t>
            </a:fld>
            <a:endParaRPr lang="en-US"/>
          </a:p>
        </p:txBody>
      </p:sp>
    </p:spTree>
    <p:extLst>
      <p:ext uri="{BB962C8B-B14F-4D97-AF65-F5344CB8AC3E}">
        <p14:creationId xmlns:p14="http://schemas.microsoft.com/office/powerpoint/2010/main" val="143437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91ADAC-867E-4D2A-B2E2-5457810C2D60}" type="datetimeFigureOut">
              <a:rPr lang="en-US" smtClean="0"/>
              <a:t>12/28/22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0FDEC-E363-4B10-9547-2D3C1C3FAAD1}" type="slidenum">
              <a:rPr lang="en-US" smtClean="0"/>
              <a:t>‹#›</a:t>
            </a:fld>
            <a:endParaRPr lang="en-US"/>
          </a:p>
        </p:txBody>
      </p:sp>
    </p:spTree>
    <p:extLst>
      <p:ext uri="{BB962C8B-B14F-4D97-AF65-F5344CB8AC3E}">
        <p14:creationId xmlns:p14="http://schemas.microsoft.com/office/powerpoint/2010/main" val="3653351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91ADAC-867E-4D2A-B2E2-5457810C2D60}" type="datetimeFigureOut">
              <a:rPr lang="en-US" smtClean="0"/>
              <a:t>12/28/22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0FDEC-E363-4B10-9547-2D3C1C3FAAD1}" type="slidenum">
              <a:rPr lang="en-US" smtClean="0"/>
              <a:t>‹#›</a:t>
            </a:fld>
            <a:endParaRPr lang="en-US"/>
          </a:p>
        </p:txBody>
      </p:sp>
    </p:spTree>
    <p:extLst>
      <p:ext uri="{BB962C8B-B14F-4D97-AF65-F5344CB8AC3E}">
        <p14:creationId xmlns:p14="http://schemas.microsoft.com/office/powerpoint/2010/main" val="523286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91ADAC-867E-4D2A-B2E2-5457810C2D60}" type="datetimeFigureOut">
              <a:rPr lang="en-US" smtClean="0"/>
              <a:t>12/28/22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0FDEC-E363-4B10-9547-2D3C1C3FAAD1}" type="slidenum">
              <a:rPr lang="en-US" smtClean="0"/>
              <a:t>‹#›</a:t>
            </a:fld>
            <a:endParaRPr lang="en-US"/>
          </a:p>
        </p:txBody>
      </p:sp>
    </p:spTree>
    <p:extLst>
      <p:ext uri="{BB962C8B-B14F-4D97-AF65-F5344CB8AC3E}">
        <p14:creationId xmlns:p14="http://schemas.microsoft.com/office/powerpoint/2010/main" val="1707737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91ADAC-867E-4D2A-B2E2-5457810C2D60}" type="datetimeFigureOut">
              <a:rPr lang="en-US" smtClean="0"/>
              <a:t>12/28/22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0FDEC-E363-4B10-9547-2D3C1C3FAAD1}" type="slidenum">
              <a:rPr lang="en-US" smtClean="0"/>
              <a:t>‹#›</a:t>
            </a:fld>
            <a:endParaRPr lang="en-US"/>
          </a:p>
        </p:txBody>
      </p:sp>
    </p:spTree>
    <p:extLst>
      <p:ext uri="{BB962C8B-B14F-4D97-AF65-F5344CB8AC3E}">
        <p14:creationId xmlns:p14="http://schemas.microsoft.com/office/powerpoint/2010/main" val="387937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1ADAC-867E-4D2A-B2E2-5457810C2D60}" type="datetimeFigureOut">
              <a:rPr lang="en-US" smtClean="0"/>
              <a:t>12/28/22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40FDEC-E363-4B10-9547-2D3C1C3FAAD1}" type="slidenum">
              <a:rPr lang="en-US" smtClean="0"/>
              <a:t>‹#›</a:t>
            </a:fld>
            <a:endParaRPr lang="en-US"/>
          </a:p>
        </p:txBody>
      </p:sp>
    </p:spTree>
    <p:extLst>
      <p:ext uri="{BB962C8B-B14F-4D97-AF65-F5344CB8AC3E}">
        <p14:creationId xmlns:p14="http://schemas.microsoft.com/office/powerpoint/2010/main" val="972882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E332F5-376F-EC47-80CE-93E4E0557041}"/>
              </a:ext>
            </a:extLst>
          </p:cNvPr>
          <p:cNvSpPr txBox="1"/>
          <p:nvPr/>
        </p:nvSpPr>
        <p:spPr>
          <a:xfrm>
            <a:off x="4646584" y="2138713"/>
            <a:ext cx="4409161" cy="3139321"/>
          </a:xfrm>
          <a:prstGeom prst="rect">
            <a:avLst/>
          </a:prstGeom>
          <a:noFill/>
        </p:spPr>
        <p:txBody>
          <a:bodyPr wrap="square" rtlCol="0">
            <a:spAutoFit/>
          </a:bodyPr>
          <a:lstStyle/>
          <a:p>
            <a:r>
              <a:rPr lang="en-US" altLang="en-US" sz="4950" dirty="0"/>
              <a:t>Chapter 0: Microeconomics and Well-Being</a:t>
            </a:r>
          </a:p>
          <a:p>
            <a:pPr algn="ctr"/>
            <a:endParaRPr lang="en-US" altLang="en-US" sz="3600" dirty="0"/>
          </a:p>
          <a:p>
            <a:endParaRPr lang="en-US" sz="1350" dirty="0"/>
          </a:p>
        </p:txBody>
      </p:sp>
      <p:pic>
        <p:nvPicPr>
          <p:cNvPr id="2" name="Picture 1" descr="Logo&#10;&#10;Description automatically generated">
            <a:extLst>
              <a:ext uri="{FF2B5EF4-FFF2-40B4-BE49-F238E27FC236}">
                <a16:creationId xmlns:a16="http://schemas.microsoft.com/office/drawing/2014/main" id="{6D9D89F9-6ACC-B2AC-9F26-086D1885F8A4}"/>
              </a:ext>
            </a:extLst>
          </p:cNvPr>
          <p:cNvPicPr>
            <a:picLocks noChangeAspect="1"/>
          </p:cNvPicPr>
          <p:nvPr/>
        </p:nvPicPr>
        <p:blipFill>
          <a:blip r:embed="rId2"/>
          <a:stretch>
            <a:fillRect/>
          </a:stretch>
        </p:blipFill>
        <p:spPr>
          <a:xfrm>
            <a:off x="0" y="402207"/>
            <a:ext cx="4646584" cy="6053586"/>
          </a:xfrm>
          <a:prstGeom prst="rect">
            <a:avLst/>
          </a:prstGeom>
        </p:spPr>
      </p:pic>
    </p:spTree>
    <p:extLst>
      <p:ext uri="{BB962C8B-B14F-4D97-AF65-F5344CB8AC3E}">
        <p14:creationId xmlns:p14="http://schemas.microsoft.com/office/powerpoint/2010/main" val="3497604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E96014-F45C-392B-DA1B-5BC29C173D67}"/>
              </a:ext>
            </a:extLst>
          </p:cNvPr>
          <p:cNvPicPr>
            <a:picLocks noChangeAspect="1"/>
          </p:cNvPicPr>
          <p:nvPr/>
        </p:nvPicPr>
        <p:blipFill>
          <a:blip r:embed="rId3"/>
          <a:stretch>
            <a:fillRect/>
          </a:stretch>
        </p:blipFill>
        <p:spPr>
          <a:xfrm>
            <a:off x="1186689" y="890017"/>
            <a:ext cx="6835647" cy="5126735"/>
          </a:xfrm>
          <a:prstGeom prst="rect">
            <a:avLst/>
          </a:prstGeom>
        </p:spPr>
      </p:pic>
      <p:sp>
        <p:nvSpPr>
          <p:cNvPr id="3" name="Title 2">
            <a:extLst>
              <a:ext uri="{FF2B5EF4-FFF2-40B4-BE49-F238E27FC236}">
                <a16:creationId xmlns:a16="http://schemas.microsoft.com/office/drawing/2014/main" id="{1CC7075D-5F17-ACC6-C7DD-D0EDC3A84E06}"/>
              </a:ext>
            </a:extLst>
          </p:cNvPr>
          <p:cNvSpPr>
            <a:spLocks noGrp="1"/>
          </p:cNvSpPr>
          <p:nvPr>
            <p:ph type="title"/>
          </p:nvPr>
        </p:nvSpPr>
        <p:spPr>
          <a:xfrm>
            <a:off x="628650" y="85344"/>
            <a:ext cx="7886700" cy="804673"/>
          </a:xfrm>
        </p:spPr>
        <p:txBody>
          <a:bodyPr>
            <a:normAutofit/>
          </a:bodyPr>
          <a:lstStyle/>
          <a:p>
            <a:pPr algn="ctr"/>
            <a:r>
              <a:rPr lang="en-US" sz="3600" dirty="0"/>
              <a:t>Figure 0.1: Economic Inequality</a:t>
            </a:r>
          </a:p>
        </p:txBody>
      </p:sp>
      <p:sp>
        <p:nvSpPr>
          <p:cNvPr id="6" name="TextBox 5">
            <a:extLst>
              <a:ext uri="{FF2B5EF4-FFF2-40B4-BE49-F238E27FC236}">
                <a16:creationId xmlns:a16="http://schemas.microsoft.com/office/drawing/2014/main" id="{30BB04DE-A7E7-47E2-FC54-36D8F9970B1E}"/>
              </a:ext>
            </a:extLst>
          </p:cNvPr>
          <p:cNvSpPr txBox="1"/>
          <p:nvPr/>
        </p:nvSpPr>
        <p:spPr>
          <a:xfrm>
            <a:off x="835915" y="6016752"/>
            <a:ext cx="7886700" cy="584775"/>
          </a:xfrm>
          <a:prstGeom prst="rect">
            <a:avLst/>
          </a:prstGeom>
          <a:noFill/>
        </p:spPr>
        <p:txBody>
          <a:bodyPr wrap="square">
            <a:spAutoFit/>
          </a:bodyPr>
          <a:lstStyle/>
          <a:p>
            <a:r>
              <a:rPr lang="en-GB" sz="1600" i="1" dirty="0">
                <a:effectLst/>
                <a:ea typeface="Times New Roman" panose="02020603050405020304" pitchFamily="18" charset="0"/>
              </a:rPr>
              <a:t>Source:</a:t>
            </a:r>
            <a:r>
              <a:rPr lang="en-GB" sz="1600" dirty="0">
                <a:effectLst/>
                <a:ea typeface="Times New Roman" panose="02020603050405020304" pitchFamily="18" charset="0"/>
              </a:rPr>
              <a:t> Shrider, Emily A., Melissa </a:t>
            </a:r>
            <a:r>
              <a:rPr lang="en-GB" sz="1600" dirty="0" err="1">
                <a:effectLst/>
                <a:ea typeface="Times New Roman" panose="02020603050405020304" pitchFamily="18" charset="0"/>
              </a:rPr>
              <a:t>Kollar</a:t>
            </a:r>
            <a:r>
              <a:rPr lang="en-GB" sz="1600" dirty="0">
                <a:effectLst/>
                <a:ea typeface="Times New Roman" panose="02020603050405020304" pitchFamily="18" charset="0"/>
              </a:rPr>
              <a:t>, Frances Chen, and Jessica </a:t>
            </a:r>
            <a:r>
              <a:rPr lang="en-GB" sz="1600" dirty="0" err="1">
                <a:effectLst/>
                <a:ea typeface="Times New Roman" panose="02020603050405020304" pitchFamily="18" charset="0"/>
              </a:rPr>
              <a:t>Semeg</a:t>
            </a:r>
            <a:r>
              <a:rPr lang="en-GB" sz="1600" dirty="0">
                <a:effectLst/>
                <a:ea typeface="Times New Roman" panose="02020603050405020304" pitchFamily="18" charset="0"/>
              </a:rPr>
              <a:t>. 2021. Income and Poverty in the United States: 2020. U.S. Census Bureau, Current Population Report 60-273.</a:t>
            </a:r>
            <a:r>
              <a:rPr lang="en-US" sz="1600" dirty="0">
                <a:effectLst/>
              </a:rPr>
              <a:t> </a:t>
            </a:r>
            <a:endParaRPr lang="en-US" sz="1600" dirty="0"/>
          </a:p>
        </p:txBody>
      </p:sp>
    </p:spTree>
    <p:extLst>
      <p:ext uri="{BB962C8B-B14F-4D97-AF65-F5344CB8AC3E}">
        <p14:creationId xmlns:p14="http://schemas.microsoft.com/office/powerpoint/2010/main" val="2776444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661D3D-CD40-807E-C391-EB18345FFDF5}"/>
              </a:ext>
            </a:extLst>
          </p:cNvPr>
          <p:cNvPicPr>
            <a:picLocks noChangeAspect="1"/>
          </p:cNvPicPr>
          <p:nvPr/>
        </p:nvPicPr>
        <p:blipFill>
          <a:blip r:embed="rId3"/>
          <a:stretch>
            <a:fillRect/>
          </a:stretch>
        </p:blipFill>
        <p:spPr>
          <a:xfrm>
            <a:off x="1041400" y="781050"/>
            <a:ext cx="6298184" cy="4723638"/>
          </a:xfrm>
          <a:prstGeom prst="rect">
            <a:avLst/>
          </a:prstGeom>
        </p:spPr>
      </p:pic>
      <p:sp>
        <p:nvSpPr>
          <p:cNvPr id="4" name="Title 2">
            <a:extLst>
              <a:ext uri="{FF2B5EF4-FFF2-40B4-BE49-F238E27FC236}">
                <a16:creationId xmlns:a16="http://schemas.microsoft.com/office/drawing/2014/main" id="{DF5FC5A5-1F5A-A111-239A-0D36D7C11267}"/>
              </a:ext>
            </a:extLst>
          </p:cNvPr>
          <p:cNvSpPr txBox="1">
            <a:spLocks/>
          </p:cNvSpPr>
          <p:nvPr/>
        </p:nvSpPr>
        <p:spPr>
          <a:xfrm>
            <a:off x="628650" y="85344"/>
            <a:ext cx="7886700" cy="80467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0.2: Unequal Income Growth</a:t>
            </a:r>
          </a:p>
        </p:txBody>
      </p:sp>
      <p:sp>
        <p:nvSpPr>
          <p:cNvPr id="6" name="TextBox 5">
            <a:extLst>
              <a:ext uri="{FF2B5EF4-FFF2-40B4-BE49-F238E27FC236}">
                <a16:creationId xmlns:a16="http://schemas.microsoft.com/office/drawing/2014/main" id="{0DB3B034-13F3-1F48-571F-26FA02F8B14D}"/>
              </a:ext>
            </a:extLst>
          </p:cNvPr>
          <p:cNvSpPr txBox="1"/>
          <p:nvPr/>
        </p:nvSpPr>
        <p:spPr>
          <a:xfrm>
            <a:off x="856996" y="5499869"/>
            <a:ext cx="7785608" cy="1154162"/>
          </a:xfrm>
          <a:prstGeom prst="rect">
            <a:avLst/>
          </a:prstGeom>
          <a:noFill/>
        </p:spPr>
        <p:txBody>
          <a:bodyPr wrap="square">
            <a:spAutoFit/>
          </a:bodyPr>
          <a:lstStyle/>
          <a:p>
            <a:pPr marL="0" marR="0" algn="l">
              <a:spcBef>
                <a:spcPts val="600"/>
              </a:spcBef>
              <a:spcAft>
                <a:spcPts val="60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Shrider, Emily A., Melissa </a:t>
            </a:r>
            <a:r>
              <a:rPr lang="en-GB" sz="1600" dirty="0" err="1">
                <a:effectLst/>
                <a:ea typeface="Times New Roman" panose="02020603050405020304" pitchFamily="18" charset="0"/>
              </a:rPr>
              <a:t>Kollar</a:t>
            </a:r>
            <a:r>
              <a:rPr lang="en-GB" sz="1600" dirty="0">
                <a:effectLst/>
                <a:ea typeface="Times New Roman" panose="02020603050405020304" pitchFamily="18" charset="0"/>
              </a:rPr>
              <a:t>, Frances Chen, and Jessica </a:t>
            </a:r>
            <a:r>
              <a:rPr lang="en-GB" sz="1600" dirty="0" err="1">
                <a:effectLst/>
                <a:ea typeface="Times New Roman" panose="02020603050405020304" pitchFamily="18" charset="0"/>
              </a:rPr>
              <a:t>Semeg</a:t>
            </a:r>
            <a:r>
              <a:rPr lang="en-GB" sz="1600" dirty="0">
                <a:effectLst/>
                <a:ea typeface="Times New Roman" panose="02020603050405020304" pitchFamily="18" charset="0"/>
              </a:rPr>
              <a:t>. 2021. Income and Poverty in the United States: 2020. U.S. Census Bureau, Current Population Report 60-273.</a:t>
            </a:r>
            <a:endParaRPr lang="en-US" sz="1600" dirty="0">
              <a:effectLst/>
              <a:ea typeface="Times New Roman" panose="02020603050405020304" pitchFamily="18" charset="0"/>
            </a:endParaRPr>
          </a:p>
          <a:p>
            <a:pPr marL="0" marR="0" algn="just">
              <a:spcBef>
                <a:spcPts val="0"/>
              </a:spcBef>
              <a:spcAft>
                <a:spcPts val="0"/>
              </a:spcAft>
            </a:pPr>
            <a:r>
              <a:rPr lang="en-GB" sz="1600" i="1" dirty="0">
                <a:effectLst/>
                <a:ea typeface="Times New Roman" panose="02020603050405020304" pitchFamily="18" charset="0"/>
              </a:rPr>
              <a:t>Note:</a:t>
            </a:r>
            <a:r>
              <a:rPr lang="en-GB" sz="1600" dirty="0">
                <a:effectLst/>
                <a:ea typeface="Times New Roman" panose="02020603050405020304" pitchFamily="18" charset="0"/>
              </a:rPr>
              <a:t> We use 1968 as the starting year in this analysis because it is the year in which income inequality in the United States started to increase, as we will discuss in Chapter 10.</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2197241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4575B6-CC43-12FA-3A83-0249E1243FA0}"/>
              </a:ext>
            </a:extLst>
          </p:cNvPr>
          <p:cNvPicPr>
            <a:picLocks noChangeAspect="1"/>
          </p:cNvPicPr>
          <p:nvPr/>
        </p:nvPicPr>
        <p:blipFill>
          <a:blip r:embed="rId3"/>
          <a:stretch>
            <a:fillRect/>
          </a:stretch>
        </p:blipFill>
        <p:spPr>
          <a:xfrm>
            <a:off x="1117600" y="1004318"/>
            <a:ext cx="6770624" cy="5077968"/>
          </a:xfrm>
          <a:prstGeom prst="rect">
            <a:avLst/>
          </a:prstGeom>
        </p:spPr>
      </p:pic>
      <p:sp>
        <p:nvSpPr>
          <p:cNvPr id="4" name="Title 2">
            <a:extLst>
              <a:ext uri="{FF2B5EF4-FFF2-40B4-BE49-F238E27FC236}">
                <a16:creationId xmlns:a16="http://schemas.microsoft.com/office/drawing/2014/main" id="{4030576C-18C1-56E3-8651-9D4091BCED05}"/>
              </a:ext>
            </a:extLst>
          </p:cNvPr>
          <p:cNvSpPr txBox="1">
            <a:spLocks/>
          </p:cNvSpPr>
          <p:nvPr/>
        </p:nvSpPr>
        <p:spPr>
          <a:xfrm>
            <a:off x="628650" y="85344"/>
            <a:ext cx="7886700" cy="804673"/>
          </a:xfrm>
          <a:prstGeom prst="rect">
            <a:avLst/>
          </a:prstGeom>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0.3: Economic Inequality – International Comparisons</a:t>
            </a:r>
          </a:p>
        </p:txBody>
      </p:sp>
      <p:sp>
        <p:nvSpPr>
          <p:cNvPr id="6" name="TextBox 5">
            <a:extLst>
              <a:ext uri="{FF2B5EF4-FFF2-40B4-BE49-F238E27FC236}">
                <a16:creationId xmlns:a16="http://schemas.microsoft.com/office/drawing/2014/main" id="{9927BF66-D9B5-2251-DD38-E5C69B674601}"/>
              </a:ext>
            </a:extLst>
          </p:cNvPr>
          <p:cNvSpPr txBox="1"/>
          <p:nvPr/>
        </p:nvSpPr>
        <p:spPr>
          <a:xfrm>
            <a:off x="2457450" y="6118631"/>
            <a:ext cx="5674614" cy="584775"/>
          </a:xfrm>
          <a:prstGeom prst="rect">
            <a:avLst/>
          </a:prstGeom>
          <a:noFill/>
        </p:spPr>
        <p:txBody>
          <a:bodyPr wrap="square">
            <a:spAutoFit/>
          </a:bodyPr>
          <a:lstStyle/>
          <a:p>
            <a:pPr marL="0" marR="0">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U.S. Central Intelligence Agency, CIA World Factbook. </a:t>
            </a:r>
            <a:r>
              <a:rPr lang="en-GB" sz="1600" i="1" dirty="0">
                <a:effectLst/>
                <a:ea typeface="Times New Roman" panose="02020603050405020304" pitchFamily="18" charset="0"/>
              </a:rPr>
              <a:t>Note:</a:t>
            </a:r>
            <a:r>
              <a:rPr lang="en-GB" sz="1600" dirty="0">
                <a:effectLst/>
                <a:ea typeface="Times New Roman" panose="02020603050405020304" pitchFamily="18" charset="0"/>
              </a:rPr>
              <a:t> Year of data varies.</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546134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D99E35-8B28-1411-9025-55028765D0C5}"/>
              </a:ext>
            </a:extLst>
          </p:cNvPr>
          <p:cNvPicPr>
            <a:picLocks noChangeAspect="1"/>
          </p:cNvPicPr>
          <p:nvPr/>
        </p:nvPicPr>
        <p:blipFill>
          <a:blip r:embed="rId3"/>
          <a:stretch>
            <a:fillRect/>
          </a:stretch>
        </p:blipFill>
        <p:spPr>
          <a:xfrm>
            <a:off x="1016000" y="868361"/>
            <a:ext cx="6908800" cy="5181600"/>
          </a:xfrm>
          <a:prstGeom prst="rect">
            <a:avLst/>
          </a:prstGeom>
        </p:spPr>
      </p:pic>
      <p:sp>
        <p:nvSpPr>
          <p:cNvPr id="5" name="Title 2">
            <a:extLst>
              <a:ext uri="{FF2B5EF4-FFF2-40B4-BE49-F238E27FC236}">
                <a16:creationId xmlns:a16="http://schemas.microsoft.com/office/drawing/2014/main" id="{23FB1615-E8AB-C6D9-3F76-DC054270EEA3}"/>
              </a:ext>
            </a:extLst>
          </p:cNvPr>
          <p:cNvSpPr txBox="1">
            <a:spLocks/>
          </p:cNvSpPr>
          <p:nvPr/>
        </p:nvSpPr>
        <p:spPr>
          <a:xfrm>
            <a:off x="628650" y="85344"/>
            <a:ext cx="7886700" cy="804673"/>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0.4: Gender-Based Earnings Inequality</a:t>
            </a:r>
          </a:p>
        </p:txBody>
      </p:sp>
      <p:sp>
        <p:nvSpPr>
          <p:cNvPr id="7" name="TextBox 6">
            <a:extLst>
              <a:ext uri="{FF2B5EF4-FFF2-40B4-BE49-F238E27FC236}">
                <a16:creationId xmlns:a16="http://schemas.microsoft.com/office/drawing/2014/main" id="{01FC6B5E-860A-0D60-2111-A40C4D4A7A1E}"/>
              </a:ext>
            </a:extLst>
          </p:cNvPr>
          <p:cNvSpPr txBox="1"/>
          <p:nvPr/>
        </p:nvSpPr>
        <p:spPr>
          <a:xfrm>
            <a:off x="1694688" y="6187881"/>
            <a:ext cx="6604762" cy="584775"/>
          </a:xfrm>
          <a:prstGeom prst="rect">
            <a:avLst/>
          </a:prstGeom>
          <a:noFill/>
        </p:spPr>
        <p:txBody>
          <a:bodyPr wrap="square">
            <a:spAutoFit/>
          </a:bodyPr>
          <a:lstStyle/>
          <a:p>
            <a:pPr marL="0" marR="0" algn="just">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U.S. Census Bureau. 2021. Current Population Survey, Annual Social and Economic Supplement, Table A-7, March.</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1996218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D6BCE5-863C-803D-F2FE-C34020FE6A8C}"/>
              </a:ext>
            </a:extLst>
          </p:cNvPr>
          <p:cNvPicPr>
            <a:picLocks noChangeAspect="1"/>
          </p:cNvPicPr>
          <p:nvPr/>
        </p:nvPicPr>
        <p:blipFill>
          <a:blip r:embed="rId3"/>
          <a:stretch>
            <a:fillRect/>
          </a:stretch>
        </p:blipFill>
        <p:spPr>
          <a:xfrm>
            <a:off x="1217168" y="665988"/>
            <a:ext cx="6985000" cy="5238750"/>
          </a:xfrm>
          <a:prstGeom prst="rect">
            <a:avLst/>
          </a:prstGeom>
        </p:spPr>
      </p:pic>
      <p:sp>
        <p:nvSpPr>
          <p:cNvPr id="4" name="Title 2">
            <a:extLst>
              <a:ext uri="{FF2B5EF4-FFF2-40B4-BE49-F238E27FC236}">
                <a16:creationId xmlns:a16="http://schemas.microsoft.com/office/drawing/2014/main" id="{74E64947-FC05-1802-BC43-CD5DF704CFAA}"/>
              </a:ext>
            </a:extLst>
          </p:cNvPr>
          <p:cNvSpPr txBox="1">
            <a:spLocks/>
          </p:cNvSpPr>
          <p:nvPr/>
        </p:nvSpPr>
        <p:spPr>
          <a:xfrm>
            <a:off x="628650" y="85344"/>
            <a:ext cx="7886700" cy="80467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0.5: Educational Attainment</a:t>
            </a:r>
          </a:p>
        </p:txBody>
      </p:sp>
      <p:sp>
        <p:nvSpPr>
          <p:cNvPr id="6" name="TextBox 5">
            <a:extLst>
              <a:ext uri="{FF2B5EF4-FFF2-40B4-BE49-F238E27FC236}">
                <a16:creationId xmlns:a16="http://schemas.microsoft.com/office/drawing/2014/main" id="{87F1C45D-4481-F48A-6BE1-7C288F063085}"/>
              </a:ext>
            </a:extLst>
          </p:cNvPr>
          <p:cNvSpPr txBox="1"/>
          <p:nvPr/>
        </p:nvSpPr>
        <p:spPr>
          <a:xfrm>
            <a:off x="966216" y="6089353"/>
            <a:ext cx="6985000" cy="584775"/>
          </a:xfrm>
          <a:prstGeom prst="rect">
            <a:avLst/>
          </a:prstGeom>
          <a:noFill/>
        </p:spPr>
        <p:txBody>
          <a:bodyPr wrap="square">
            <a:spAutoFit/>
          </a:bodyPr>
          <a:lstStyle/>
          <a:p>
            <a:pPr marL="0" marR="0" algn="just">
              <a:spcBef>
                <a:spcPts val="1200"/>
              </a:spcBef>
              <a:spcAft>
                <a:spcPts val="120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U.S. Census Bureau. 2021. Educational Attainment Attainment in the United States: 2020, Table 1. April.</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202070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1721D9-42FF-F221-1BA5-CF390FB59332}"/>
              </a:ext>
            </a:extLst>
          </p:cNvPr>
          <p:cNvPicPr>
            <a:picLocks noChangeAspect="1"/>
          </p:cNvPicPr>
          <p:nvPr/>
        </p:nvPicPr>
        <p:blipFill>
          <a:blip r:embed="rId3"/>
          <a:stretch>
            <a:fillRect/>
          </a:stretch>
        </p:blipFill>
        <p:spPr>
          <a:xfrm>
            <a:off x="1092200" y="819150"/>
            <a:ext cx="6600952" cy="4950714"/>
          </a:xfrm>
          <a:prstGeom prst="rect">
            <a:avLst/>
          </a:prstGeom>
        </p:spPr>
      </p:pic>
      <p:sp>
        <p:nvSpPr>
          <p:cNvPr id="4" name="Title 2">
            <a:extLst>
              <a:ext uri="{FF2B5EF4-FFF2-40B4-BE49-F238E27FC236}">
                <a16:creationId xmlns:a16="http://schemas.microsoft.com/office/drawing/2014/main" id="{324C492E-EBE5-3366-8454-6293B8F59E8C}"/>
              </a:ext>
            </a:extLst>
          </p:cNvPr>
          <p:cNvSpPr txBox="1">
            <a:spLocks/>
          </p:cNvSpPr>
          <p:nvPr/>
        </p:nvSpPr>
        <p:spPr>
          <a:xfrm>
            <a:off x="628650" y="85344"/>
            <a:ext cx="7886700" cy="80467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0.6: Taxes as a Percentage of GDP</a:t>
            </a:r>
          </a:p>
        </p:txBody>
      </p:sp>
      <p:sp>
        <p:nvSpPr>
          <p:cNvPr id="6" name="TextBox 5">
            <a:extLst>
              <a:ext uri="{FF2B5EF4-FFF2-40B4-BE49-F238E27FC236}">
                <a16:creationId xmlns:a16="http://schemas.microsoft.com/office/drawing/2014/main" id="{A655C338-550F-8692-27C3-9102D59C1882}"/>
              </a:ext>
            </a:extLst>
          </p:cNvPr>
          <p:cNvSpPr txBox="1"/>
          <p:nvPr/>
        </p:nvSpPr>
        <p:spPr>
          <a:xfrm>
            <a:off x="1352042" y="6051262"/>
            <a:ext cx="5822950" cy="584775"/>
          </a:xfrm>
          <a:prstGeom prst="rect">
            <a:avLst/>
          </a:prstGeom>
          <a:noFill/>
        </p:spPr>
        <p:txBody>
          <a:bodyPr wrap="square">
            <a:spAutoFit/>
          </a:bodyPr>
          <a:lstStyle/>
          <a:p>
            <a:pPr marL="0" marR="0" algn="just">
              <a:spcBef>
                <a:spcPts val="1200"/>
              </a:spcBef>
              <a:spcAft>
                <a:spcPts val="120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U.S. Bureau of Economic Analysis, National Income and Product Accounts online database.</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910027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3080B6-1845-BC3C-7C81-31ADF9B91BC9}"/>
              </a:ext>
            </a:extLst>
          </p:cNvPr>
          <p:cNvPicPr>
            <a:picLocks noChangeAspect="1"/>
          </p:cNvPicPr>
          <p:nvPr/>
        </p:nvPicPr>
        <p:blipFill>
          <a:blip r:embed="rId3"/>
          <a:stretch>
            <a:fillRect/>
          </a:stretch>
        </p:blipFill>
        <p:spPr>
          <a:xfrm>
            <a:off x="1036320" y="777240"/>
            <a:ext cx="6742176" cy="5056632"/>
          </a:xfrm>
          <a:prstGeom prst="rect">
            <a:avLst/>
          </a:prstGeom>
        </p:spPr>
      </p:pic>
      <p:sp>
        <p:nvSpPr>
          <p:cNvPr id="4" name="Title 2">
            <a:extLst>
              <a:ext uri="{FF2B5EF4-FFF2-40B4-BE49-F238E27FC236}">
                <a16:creationId xmlns:a16="http://schemas.microsoft.com/office/drawing/2014/main" id="{0E99F096-D781-C9E8-C6B3-2CC4AB1DFEEF}"/>
              </a:ext>
            </a:extLst>
          </p:cNvPr>
          <p:cNvSpPr txBox="1">
            <a:spLocks/>
          </p:cNvSpPr>
          <p:nvPr/>
        </p:nvSpPr>
        <p:spPr>
          <a:xfrm>
            <a:off x="628650" y="85344"/>
            <a:ext cx="7886700" cy="804673"/>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0.7: Taxes – International Comparisons </a:t>
            </a:r>
          </a:p>
        </p:txBody>
      </p:sp>
      <p:sp>
        <p:nvSpPr>
          <p:cNvPr id="6" name="TextBox 5">
            <a:extLst>
              <a:ext uri="{FF2B5EF4-FFF2-40B4-BE49-F238E27FC236}">
                <a16:creationId xmlns:a16="http://schemas.microsoft.com/office/drawing/2014/main" id="{E68BC421-EE52-F117-59B8-1C71068A4BCE}"/>
              </a:ext>
            </a:extLst>
          </p:cNvPr>
          <p:cNvSpPr txBox="1"/>
          <p:nvPr/>
        </p:nvSpPr>
        <p:spPr>
          <a:xfrm>
            <a:off x="1167384" y="5787771"/>
            <a:ext cx="7290816" cy="984885"/>
          </a:xfrm>
          <a:prstGeom prst="rect">
            <a:avLst/>
          </a:prstGeom>
          <a:noFill/>
        </p:spPr>
        <p:txBody>
          <a:bodyPr wrap="square">
            <a:spAutoFit/>
          </a:bodyPr>
          <a:lstStyle/>
          <a:p>
            <a:pPr marL="0" marR="0" algn="just">
              <a:spcBef>
                <a:spcPts val="0"/>
              </a:spcBef>
              <a:spcAft>
                <a:spcPts val="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Organisation for Economic Co-operation and Development. </a:t>
            </a:r>
            <a:r>
              <a:rPr lang="en-GB" sz="1600" dirty="0" err="1">
                <a:effectLst/>
                <a:ea typeface="Times New Roman" panose="02020603050405020304" pitchFamily="18" charset="0"/>
              </a:rPr>
              <a:t>OECD.Stat</a:t>
            </a:r>
            <a:r>
              <a:rPr lang="en-GB" sz="1600" dirty="0">
                <a:effectLst/>
                <a:ea typeface="Times New Roman" panose="02020603050405020304" pitchFamily="18" charset="0"/>
              </a:rPr>
              <a:t>, Global Revenue Statistics Database.</a:t>
            </a:r>
            <a:endParaRPr lang="en-US" sz="1600" dirty="0">
              <a:effectLst/>
              <a:ea typeface="Times New Roman" panose="02020603050405020304" pitchFamily="18" charset="0"/>
            </a:endParaRPr>
          </a:p>
          <a:p>
            <a:pPr marL="0" marR="0" algn="just">
              <a:spcBef>
                <a:spcPts val="1200"/>
              </a:spcBef>
              <a:spcAft>
                <a:spcPts val="1200"/>
              </a:spcAft>
            </a:pPr>
            <a:r>
              <a:rPr lang="en-GB" sz="1600" i="1" dirty="0">
                <a:effectLst/>
                <a:ea typeface="Times New Roman" panose="02020603050405020304" pitchFamily="18" charset="0"/>
              </a:rPr>
              <a:t>Note:</a:t>
            </a:r>
            <a:r>
              <a:rPr lang="en-GB" sz="1600" dirty="0">
                <a:effectLst/>
                <a:ea typeface="Times New Roman" panose="02020603050405020304" pitchFamily="18" charset="0"/>
              </a:rPr>
              <a:t> Data are for 2019, except for China, Japan, and Nigeria (2018).</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494449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C094B0-C7A8-E3EE-63EE-2E1AC49FD413}"/>
              </a:ext>
            </a:extLst>
          </p:cNvPr>
          <p:cNvPicPr>
            <a:picLocks noChangeAspect="1"/>
          </p:cNvPicPr>
          <p:nvPr/>
        </p:nvPicPr>
        <p:blipFill>
          <a:blip r:embed="rId3"/>
          <a:stretch>
            <a:fillRect/>
          </a:stretch>
        </p:blipFill>
        <p:spPr>
          <a:xfrm>
            <a:off x="685800" y="514350"/>
            <a:ext cx="7772400" cy="5829300"/>
          </a:xfrm>
          <a:prstGeom prst="rect">
            <a:avLst/>
          </a:prstGeom>
        </p:spPr>
      </p:pic>
      <p:sp>
        <p:nvSpPr>
          <p:cNvPr id="4" name="Title 2">
            <a:extLst>
              <a:ext uri="{FF2B5EF4-FFF2-40B4-BE49-F238E27FC236}">
                <a16:creationId xmlns:a16="http://schemas.microsoft.com/office/drawing/2014/main" id="{BB8A8475-C096-D9A6-2E7F-1CA81E8139C0}"/>
              </a:ext>
            </a:extLst>
          </p:cNvPr>
          <p:cNvSpPr txBox="1">
            <a:spLocks/>
          </p:cNvSpPr>
          <p:nvPr/>
        </p:nvSpPr>
        <p:spPr>
          <a:xfrm>
            <a:off x="628650" y="85344"/>
            <a:ext cx="7886700" cy="80467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0.8: Global International Trade</a:t>
            </a:r>
          </a:p>
        </p:txBody>
      </p:sp>
      <p:sp>
        <p:nvSpPr>
          <p:cNvPr id="6" name="TextBox 5">
            <a:extLst>
              <a:ext uri="{FF2B5EF4-FFF2-40B4-BE49-F238E27FC236}">
                <a16:creationId xmlns:a16="http://schemas.microsoft.com/office/drawing/2014/main" id="{01664ABD-414D-0642-915C-C34C1DC389FD}"/>
              </a:ext>
            </a:extLst>
          </p:cNvPr>
          <p:cNvSpPr txBox="1"/>
          <p:nvPr/>
        </p:nvSpPr>
        <p:spPr>
          <a:xfrm>
            <a:off x="298704" y="6210707"/>
            <a:ext cx="7513320" cy="515847"/>
          </a:xfrm>
          <a:prstGeom prst="rect">
            <a:avLst/>
          </a:prstGeom>
          <a:noFill/>
        </p:spPr>
        <p:txBody>
          <a:bodyPr wrap="square">
            <a:spAutoFit/>
          </a:bodyPr>
          <a:lstStyle/>
          <a:p>
            <a:pPr marL="0" marR="0" algn="r">
              <a:lnSpc>
                <a:spcPct val="200000"/>
              </a:lnSpc>
              <a:spcBef>
                <a:spcPts val="600"/>
              </a:spcBef>
              <a:spcAft>
                <a:spcPts val="60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World Bank, World Development Indicators database.</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986654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977CDF-F4F5-172E-F44D-60799ADC7EC8}"/>
              </a:ext>
            </a:extLst>
          </p:cNvPr>
          <p:cNvPicPr>
            <a:picLocks noChangeAspect="1"/>
          </p:cNvPicPr>
          <p:nvPr/>
        </p:nvPicPr>
        <p:blipFill>
          <a:blip r:embed="rId3"/>
          <a:stretch>
            <a:fillRect/>
          </a:stretch>
        </p:blipFill>
        <p:spPr>
          <a:xfrm>
            <a:off x="628650" y="723614"/>
            <a:ext cx="7080504" cy="5310378"/>
          </a:xfrm>
          <a:prstGeom prst="rect">
            <a:avLst/>
          </a:prstGeom>
        </p:spPr>
      </p:pic>
      <p:sp>
        <p:nvSpPr>
          <p:cNvPr id="4" name="Title 2">
            <a:extLst>
              <a:ext uri="{FF2B5EF4-FFF2-40B4-BE49-F238E27FC236}">
                <a16:creationId xmlns:a16="http://schemas.microsoft.com/office/drawing/2014/main" id="{AECAABD9-7324-712F-C486-800172547258}"/>
              </a:ext>
            </a:extLst>
          </p:cNvPr>
          <p:cNvSpPr txBox="1">
            <a:spLocks/>
          </p:cNvSpPr>
          <p:nvPr/>
        </p:nvSpPr>
        <p:spPr>
          <a:xfrm>
            <a:off x="628650" y="85344"/>
            <a:ext cx="7886700" cy="80467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0.9: Stock Market Performance</a:t>
            </a:r>
          </a:p>
        </p:txBody>
      </p:sp>
      <p:sp>
        <p:nvSpPr>
          <p:cNvPr id="6" name="TextBox 5">
            <a:extLst>
              <a:ext uri="{FF2B5EF4-FFF2-40B4-BE49-F238E27FC236}">
                <a16:creationId xmlns:a16="http://schemas.microsoft.com/office/drawing/2014/main" id="{2D4BEAD1-EB5D-29F6-ED8C-18D35C4FF060}"/>
              </a:ext>
            </a:extLst>
          </p:cNvPr>
          <p:cNvSpPr txBox="1"/>
          <p:nvPr/>
        </p:nvSpPr>
        <p:spPr>
          <a:xfrm>
            <a:off x="2151888" y="6033992"/>
            <a:ext cx="4572000" cy="584775"/>
          </a:xfrm>
          <a:prstGeom prst="rect">
            <a:avLst/>
          </a:prstGeom>
          <a:noFill/>
        </p:spPr>
        <p:txBody>
          <a:bodyPr wrap="square">
            <a:spAutoFit/>
          </a:bodyPr>
          <a:lstStyle/>
          <a:p>
            <a:pPr marL="0" marR="0" algn="just"/>
            <a:r>
              <a:rPr lang="en-GB" sz="1600" i="1" dirty="0">
                <a:effectLst/>
                <a:ea typeface="Times New Roman" panose="02020603050405020304" pitchFamily="18" charset="0"/>
              </a:rPr>
              <a:t>Source:</a:t>
            </a:r>
            <a:r>
              <a:rPr lang="en-GB" sz="1600" dirty="0">
                <a:effectLst/>
                <a:ea typeface="Times New Roman" panose="02020603050405020304" pitchFamily="18" charset="0"/>
              </a:rPr>
              <a:t> Yahoo Finance.</a:t>
            </a:r>
            <a:endParaRPr lang="en-US" sz="1600" dirty="0">
              <a:effectLst/>
              <a:ea typeface="Times New Roman" panose="02020603050405020304" pitchFamily="18" charset="0"/>
            </a:endParaRPr>
          </a:p>
          <a:p>
            <a:pPr marL="0" marR="0" algn="just"/>
            <a:r>
              <a:rPr lang="en-GB" sz="1600" i="1" dirty="0">
                <a:effectLst/>
                <a:ea typeface="Times New Roman" panose="02020603050405020304" pitchFamily="18" charset="0"/>
              </a:rPr>
              <a:t>Note:</a:t>
            </a:r>
            <a:r>
              <a:rPr lang="en-GB" sz="1600" dirty="0">
                <a:effectLst/>
                <a:ea typeface="Times New Roman" panose="02020603050405020304" pitchFamily="18" charset="0"/>
              </a:rPr>
              <a:t> Data are weekly closing prices.</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2702055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68E931-D112-E07D-D8DF-D87674D82D92}"/>
              </a:ext>
            </a:extLst>
          </p:cNvPr>
          <p:cNvPicPr>
            <a:picLocks noChangeAspect="1"/>
          </p:cNvPicPr>
          <p:nvPr/>
        </p:nvPicPr>
        <p:blipFill>
          <a:blip r:embed="rId3"/>
          <a:stretch>
            <a:fillRect/>
          </a:stretch>
        </p:blipFill>
        <p:spPr>
          <a:xfrm>
            <a:off x="1079500" y="967680"/>
            <a:ext cx="6772148" cy="5079111"/>
          </a:xfrm>
          <a:prstGeom prst="rect">
            <a:avLst/>
          </a:prstGeom>
        </p:spPr>
      </p:pic>
      <p:sp>
        <p:nvSpPr>
          <p:cNvPr id="4" name="Title 2">
            <a:extLst>
              <a:ext uri="{FF2B5EF4-FFF2-40B4-BE49-F238E27FC236}">
                <a16:creationId xmlns:a16="http://schemas.microsoft.com/office/drawing/2014/main" id="{9F2D9F61-4AE4-73D1-B90A-C112A9532EF9}"/>
              </a:ext>
            </a:extLst>
          </p:cNvPr>
          <p:cNvSpPr txBox="1">
            <a:spLocks/>
          </p:cNvSpPr>
          <p:nvPr/>
        </p:nvSpPr>
        <p:spPr>
          <a:xfrm>
            <a:off x="628650" y="85344"/>
            <a:ext cx="7886700" cy="804673"/>
          </a:xfrm>
          <a:prstGeom prst="rect">
            <a:avLst/>
          </a:prstGeom>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0.10: Median Worker Earnings vs. Corporate Profits</a:t>
            </a:r>
          </a:p>
        </p:txBody>
      </p:sp>
      <p:sp>
        <p:nvSpPr>
          <p:cNvPr id="6" name="TextBox 5">
            <a:extLst>
              <a:ext uri="{FF2B5EF4-FFF2-40B4-BE49-F238E27FC236}">
                <a16:creationId xmlns:a16="http://schemas.microsoft.com/office/drawing/2014/main" id="{48F18FEC-CDD0-AE0B-1E8F-7505A91FB5BE}"/>
              </a:ext>
            </a:extLst>
          </p:cNvPr>
          <p:cNvSpPr txBox="1"/>
          <p:nvPr/>
        </p:nvSpPr>
        <p:spPr>
          <a:xfrm>
            <a:off x="628650" y="6236932"/>
            <a:ext cx="7991094" cy="584775"/>
          </a:xfrm>
          <a:prstGeom prst="rect">
            <a:avLst/>
          </a:prstGeom>
          <a:noFill/>
        </p:spPr>
        <p:txBody>
          <a:bodyPr wrap="square">
            <a:spAutoFit/>
          </a:bodyPr>
          <a:lstStyle/>
          <a:p>
            <a:pPr marL="0" marR="0" algn="just">
              <a:spcBef>
                <a:spcPts val="1200"/>
              </a:spcBef>
              <a:spcAft>
                <a:spcPts val="120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Federal Reserve Bank of St. Louis, Federal Reserve Economic Data (FRED). “Corporate Profits after Tax” and “Median Usual Weekly Real Earnings”.</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2796638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5AEFAE-72C7-8C04-2548-F859F98067A4}"/>
              </a:ext>
            </a:extLst>
          </p:cNvPr>
          <p:cNvPicPr>
            <a:picLocks noChangeAspect="1"/>
          </p:cNvPicPr>
          <p:nvPr/>
        </p:nvPicPr>
        <p:blipFill>
          <a:blip r:embed="rId3"/>
          <a:stretch>
            <a:fillRect/>
          </a:stretch>
        </p:blipFill>
        <p:spPr>
          <a:xfrm>
            <a:off x="1015746" y="792481"/>
            <a:ext cx="6799326" cy="5099495"/>
          </a:xfrm>
          <a:prstGeom prst="rect">
            <a:avLst/>
          </a:prstGeom>
        </p:spPr>
      </p:pic>
      <p:sp>
        <p:nvSpPr>
          <p:cNvPr id="4" name="Title 2">
            <a:extLst>
              <a:ext uri="{FF2B5EF4-FFF2-40B4-BE49-F238E27FC236}">
                <a16:creationId xmlns:a16="http://schemas.microsoft.com/office/drawing/2014/main" id="{1294CCEE-0D62-591B-3D9C-AC20051CD5C3}"/>
              </a:ext>
            </a:extLst>
          </p:cNvPr>
          <p:cNvSpPr txBox="1">
            <a:spLocks/>
          </p:cNvSpPr>
          <p:nvPr/>
        </p:nvSpPr>
        <p:spPr>
          <a:xfrm>
            <a:off x="628650" y="85344"/>
            <a:ext cx="7886700" cy="804673"/>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0.11: Industrial Concentration Ratios</a:t>
            </a:r>
          </a:p>
        </p:txBody>
      </p:sp>
      <p:sp>
        <p:nvSpPr>
          <p:cNvPr id="6" name="TextBox 5">
            <a:extLst>
              <a:ext uri="{FF2B5EF4-FFF2-40B4-BE49-F238E27FC236}">
                <a16:creationId xmlns:a16="http://schemas.microsoft.com/office/drawing/2014/main" id="{E89D47EA-9B96-F951-F2EB-36C936BBDFE5}"/>
              </a:ext>
            </a:extLst>
          </p:cNvPr>
          <p:cNvSpPr txBox="1"/>
          <p:nvPr/>
        </p:nvSpPr>
        <p:spPr>
          <a:xfrm>
            <a:off x="628650" y="6187881"/>
            <a:ext cx="7658100" cy="584775"/>
          </a:xfrm>
          <a:prstGeom prst="rect">
            <a:avLst/>
          </a:prstGeom>
          <a:noFill/>
        </p:spPr>
        <p:txBody>
          <a:bodyPr wrap="square">
            <a:spAutoFit/>
          </a:bodyPr>
          <a:lstStyle/>
          <a:p>
            <a:pPr marL="0" marR="0">
              <a:spcBef>
                <a:spcPts val="600"/>
              </a:spcBef>
              <a:spcAft>
                <a:spcPts val="60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U.S. Census Bureau. 2017 Economic Census, “Establishment and Firm-Size Statistics for the U.S.</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1153968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95A824-3F07-FB06-1F0B-C9C0ABF31F91}"/>
              </a:ext>
            </a:extLst>
          </p:cNvPr>
          <p:cNvPicPr>
            <a:picLocks noChangeAspect="1"/>
          </p:cNvPicPr>
          <p:nvPr/>
        </p:nvPicPr>
        <p:blipFill>
          <a:blip r:embed="rId3"/>
          <a:stretch>
            <a:fillRect/>
          </a:stretch>
        </p:blipFill>
        <p:spPr>
          <a:xfrm>
            <a:off x="1057306" y="890016"/>
            <a:ext cx="6489542" cy="4867157"/>
          </a:xfrm>
          <a:prstGeom prst="rect">
            <a:avLst/>
          </a:prstGeom>
        </p:spPr>
      </p:pic>
      <p:sp>
        <p:nvSpPr>
          <p:cNvPr id="4" name="Title 2">
            <a:extLst>
              <a:ext uri="{FF2B5EF4-FFF2-40B4-BE49-F238E27FC236}">
                <a16:creationId xmlns:a16="http://schemas.microsoft.com/office/drawing/2014/main" id="{B88ADFCC-C2A6-2C52-8180-2BAA35D82D02}"/>
              </a:ext>
            </a:extLst>
          </p:cNvPr>
          <p:cNvSpPr txBox="1">
            <a:spLocks/>
          </p:cNvSpPr>
          <p:nvPr/>
        </p:nvSpPr>
        <p:spPr>
          <a:xfrm>
            <a:off x="628650" y="85344"/>
            <a:ext cx="7886700" cy="804673"/>
          </a:xfrm>
          <a:prstGeom prst="rect">
            <a:avLst/>
          </a:prstGeom>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0.12: Health Care Systems – International Comparisons</a:t>
            </a:r>
          </a:p>
        </p:txBody>
      </p:sp>
      <p:sp>
        <p:nvSpPr>
          <p:cNvPr id="6" name="TextBox 5">
            <a:extLst>
              <a:ext uri="{FF2B5EF4-FFF2-40B4-BE49-F238E27FC236}">
                <a16:creationId xmlns:a16="http://schemas.microsoft.com/office/drawing/2014/main" id="{9D1F363D-E9DE-7C90-6701-6D2CB7B728D6}"/>
              </a:ext>
            </a:extLst>
          </p:cNvPr>
          <p:cNvSpPr txBox="1"/>
          <p:nvPr/>
        </p:nvSpPr>
        <p:spPr>
          <a:xfrm>
            <a:off x="628650" y="5757174"/>
            <a:ext cx="7886700" cy="1077218"/>
          </a:xfrm>
          <a:prstGeom prst="rect">
            <a:avLst/>
          </a:prstGeom>
          <a:noFill/>
        </p:spPr>
        <p:txBody>
          <a:bodyPr wrap="square">
            <a:spAutoFit/>
          </a:bodyPr>
          <a:lstStyle/>
          <a:p>
            <a:pPr marL="0" marR="0" algn="l">
              <a:spcBef>
                <a:spcPts val="600"/>
              </a:spcBef>
              <a:spcAft>
                <a:spcPts val="60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a:t>
            </a:r>
            <a:r>
              <a:rPr lang="en-GB" sz="1600" dirty="0" err="1">
                <a:effectLst/>
                <a:ea typeface="Times New Roman" panose="02020603050405020304" pitchFamily="18" charset="0"/>
              </a:rPr>
              <a:t>Fullman</a:t>
            </a:r>
            <a:r>
              <a:rPr lang="en-GB" sz="1600" dirty="0">
                <a:effectLst/>
                <a:ea typeface="Times New Roman" panose="02020603050405020304" pitchFamily="18" charset="0"/>
              </a:rPr>
              <a:t>, Nancy, et al. 2018. “Measuring Performance on the Healthcare Access and Quality Index for 195 Countries and Territories and Selected Subnational Locations: A Systematic Analysis from the Global Burden of Disease Study 2016.” </a:t>
            </a:r>
            <a:r>
              <a:rPr lang="en-GB" sz="1600" i="1" dirty="0">
                <a:effectLst/>
                <a:ea typeface="Times New Roman" panose="02020603050405020304" pitchFamily="18" charset="0"/>
              </a:rPr>
              <a:t>The Lancet</a:t>
            </a:r>
            <a:r>
              <a:rPr lang="en-GB" sz="1600" dirty="0">
                <a:effectLst/>
                <a:ea typeface="Times New Roman" panose="02020603050405020304" pitchFamily="18" charset="0"/>
              </a:rPr>
              <a:t>, 391:2236–2271.</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3002414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A8D5D3-CEA2-3E9E-480C-3CA1B2496E0A}"/>
              </a:ext>
            </a:extLst>
          </p:cNvPr>
          <p:cNvPicPr>
            <a:picLocks noChangeAspect="1"/>
          </p:cNvPicPr>
          <p:nvPr/>
        </p:nvPicPr>
        <p:blipFill>
          <a:blip r:embed="rId3"/>
          <a:stretch>
            <a:fillRect/>
          </a:stretch>
        </p:blipFill>
        <p:spPr>
          <a:xfrm>
            <a:off x="1079500" y="809624"/>
            <a:ext cx="7378700" cy="5534025"/>
          </a:xfrm>
          <a:prstGeom prst="rect">
            <a:avLst/>
          </a:prstGeom>
        </p:spPr>
      </p:pic>
      <p:sp>
        <p:nvSpPr>
          <p:cNvPr id="4" name="Title 2">
            <a:extLst>
              <a:ext uri="{FF2B5EF4-FFF2-40B4-BE49-F238E27FC236}">
                <a16:creationId xmlns:a16="http://schemas.microsoft.com/office/drawing/2014/main" id="{D66FA86A-4883-DCBB-BE1E-51A0F4F6699D}"/>
              </a:ext>
            </a:extLst>
          </p:cNvPr>
          <p:cNvSpPr txBox="1">
            <a:spLocks/>
          </p:cNvSpPr>
          <p:nvPr/>
        </p:nvSpPr>
        <p:spPr>
          <a:xfrm>
            <a:off x="628650" y="85344"/>
            <a:ext cx="7886700" cy="804673"/>
          </a:xfrm>
          <a:prstGeom prst="rect">
            <a:avLst/>
          </a:prstGeom>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0.13: Subjective Well-Being – International Comparisons</a:t>
            </a:r>
          </a:p>
        </p:txBody>
      </p:sp>
      <p:sp>
        <p:nvSpPr>
          <p:cNvPr id="6" name="TextBox 5">
            <a:extLst>
              <a:ext uri="{FF2B5EF4-FFF2-40B4-BE49-F238E27FC236}">
                <a16:creationId xmlns:a16="http://schemas.microsoft.com/office/drawing/2014/main" id="{01E0EED8-6A79-A4C1-9880-389CFE5A8F6E}"/>
              </a:ext>
            </a:extLst>
          </p:cNvPr>
          <p:cNvSpPr txBox="1"/>
          <p:nvPr/>
        </p:nvSpPr>
        <p:spPr>
          <a:xfrm>
            <a:off x="1079500" y="6236932"/>
            <a:ext cx="6985000" cy="584775"/>
          </a:xfrm>
          <a:prstGeom prst="rect">
            <a:avLst/>
          </a:prstGeom>
          <a:noFill/>
        </p:spPr>
        <p:txBody>
          <a:bodyPr wrap="square">
            <a:spAutoFit/>
          </a:bodyPr>
          <a:lstStyle/>
          <a:p>
            <a:pPr marL="0" marR="0" algn="l">
              <a:spcBef>
                <a:spcPts val="600"/>
              </a:spcBef>
              <a:spcAft>
                <a:spcPts val="60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Helliwell, John F., </a:t>
            </a:r>
            <a:r>
              <a:rPr lang="en-GB" sz="1600" i="1" dirty="0">
                <a:effectLst/>
                <a:ea typeface="Times New Roman" panose="02020603050405020304" pitchFamily="18" charset="0"/>
              </a:rPr>
              <a:t>et al</a:t>
            </a:r>
            <a:r>
              <a:rPr lang="en-GB" sz="1600" dirty="0">
                <a:effectLst/>
                <a:ea typeface="Times New Roman" panose="02020603050405020304" pitchFamily="18" charset="0"/>
              </a:rPr>
              <a:t>. 2021. </a:t>
            </a:r>
            <a:r>
              <a:rPr lang="en-GB" sz="1600" i="1" dirty="0">
                <a:effectLst/>
                <a:ea typeface="Times New Roman" panose="02020603050405020304" pitchFamily="18" charset="0"/>
              </a:rPr>
              <a:t>World Happiness Report 2021</a:t>
            </a:r>
            <a:r>
              <a:rPr lang="en-GB" sz="1600" dirty="0">
                <a:effectLst/>
                <a:ea typeface="Times New Roman" panose="02020603050405020304" pitchFamily="18" charset="0"/>
              </a:rPr>
              <a:t>. </a:t>
            </a:r>
            <a:r>
              <a:rPr lang="en-GB" sz="1600" dirty="0">
                <a:solidFill>
                  <a:srgbClr val="000000"/>
                </a:solidFill>
                <a:effectLst/>
                <a:ea typeface="Times New Roman" panose="02020603050405020304" pitchFamily="18" charset="0"/>
              </a:rPr>
              <a:t>New York: Sustainable Development Solutions Network.</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2391852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867DD5-FE04-7100-B8F3-EE3543143A86}"/>
              </a:ext>
            </a:extLst>
          </p:cNvPr>
          <p:cNvPicPr>
            <a:picLocks noChangeAspect="1"/>
          </p:cNvPicPr>
          <p:nvPr/>
        </p:nvPicPr>
        <p:blipFill>
          <a:blip r:embed="rId3"/>
          <a:stretch>
            <a:fillRect/>
          </a:stretch>
        </p:blipFill>
        <p:spPr>
          <a:xfrm>
            <a:off x="685800" y="514350"/>
            <a:ext cx="7772400" cy="5829300"/>
          </a:xfrm>
          <a:prstGeom prst="rect">
            <a:avLst/>
          </a:prstGeom>
        </p:spPr>
      </p:pic>
      <p:sp>
        <p:nvSpPr>
          <p:cNvPr id="4" name="Title 2">
            <a:extLst>
              <a:ext uri="{FF2B5EF4-FFF2-40B4-BE49-F238E27FC236}">
                <a16:creationId xmlns:a16="http://schemas.microsoft.com/office/drawing/2014/main" id="{B6D40C78-8831-B3F2-6363-9F2033B25AD8}"/>
              </a:ext>
            </a:extLst>
          </p:cNvPr>
          <p:cNvSpPr txBox="1">
            <a:spLocks/>
          </p:cNvSpPr>
          <p:nvPr/>
        </p:nvSpPr>
        <p:spPr>
          <a:xfrm>
            <a:off x="628650" y="85344"/>
            <a:ext cx="7886700" cy="804673"/>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0.14: Global Carbon Dioxide Emissions</a:t>
            </a:r>
          </a:p>
        </p:txBody>
      </p:sp>
      <p:sp>
        <p:nvSpPr>
          <p:cNvPr id="6" name="TextBox 5">
            <a:extLst>
              <a:ext uri="{FF2B5EF4-FFF2-40B4-BE49-F238E27FC236}">
                <a16:creationId xmlns:a16="http://schemas.microsoft.com/office/drawing/2014/main" id="{04A743A3-421B-49BF-EAD8-2B8E33594D29}"/>
              </a:ext>
            </a:extLst>
          </p:cNvPr>
          <p:cNvSpPr txBox="1"/>
          <p:nvPr/>
        </p:nvSpPr>
        <p:spPr>
          <a:xfrm>
            <a:off x="2383536" y="6210707"/>
            <a:ext cx="5370576" cy="515847"/>
          </a:xfrm>
          <a:prstGeom prst="rect">
            <a:avLst/>
          </a:prstGeom>
          <a:noFill/>
        </p:spPr>
        <p:txBody>
          <a:bodyPr wrap="square">
            <a:spAutoFit/>
          </a:bodyPr>
          <a:lstStyle/>
          <a:p>
            <a:pPr marL="0" marR="0" algn="just">
              <a:lnSpc>
                <a:spcPct val="200000"/>
              </a:lnSpc>
              <a:spcBef>
                <a:spcPts val="1200"/>
              </a:spcBef>
              <a:spcAft>
                <a:spcPts val="1200"/>
              </a:spcAft>
            </a:pPr>
            <a:r>
              <a:rPr lang="en-GB" sz="1600" i="1" dirty="0">
                <a:effectLst/>
                <a:ea typeface="Times New Roman" panose="02020603050405020304" pitchFamily="18" charset="0"/>
              </a:rPr>
              <a:t>Source:</a:t>
            </a:r>
            <a:r>
              <a:rPr lang="en-GB" sz="1600" dirty="0">
                <a:effectLst/>
                <a:ea typeface="Times New Roman" panose="02020603050405020304" pitchFamily="18" charset="0"/>
              </a:rPr>
              <a:t> Global Carbon Project. Global Carbon Atlas.</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3984991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E1DB01-9FDD-B150-3E99-0517616ED6A6}"/>
              </a:ext>
            </a:extLst>
          </p:cNvPr>
          <p:cNvPicPr>
            <a:picLocks noChangeAspect="1"/>
          </p:cNvPicPr>
          <p:nvPr/>
        </p:nvPicPr>
        <p:blipFill>
          <a:blip r:embed="rId3"/>
          <a:stretch>
            <a:fillRect/>
          </a:stretch>
        </p:blipFill>
        <p:spPr>
          <a:xfrm>
            <a:off x="1186688" y="890016"/>
            <a:ext cx="7140447" cy="5355335"/>
          </a:xfrm>
          <a:prstGeom prst="rect">
            <a:avLst/>
          </a:prstGeom>
        </p:spPr>
      </p:pic>
      <p:sp>
        <p:nvSpPr>
          <p:cNvPr id="4" name="Title 2">
            <a:extLst>
              <a:ext uri="{FF2B5EF4-FFF2-40B4-BE49-F238E27FC236}">
                <a16:creationId xmlns:a16="http://schemas.microsoft.com/office/drawing/2014/main" id="{727E7D80-1032-68EB-EA0E-C90309659092}"/>
              </a:ext>
            </a:extLst>
          </p:cNvPr>
          <p:cNvSpPr txBox="1">
            <a:spLocks/>
          </p:cNvSpPr>
          <p:nvPr/>
        </p:nvSpPr>
        <p:spPr>
          <a:xfrm>
            <a:off x="628650" y="85344"/>
            <a:ext cx="7886700" cy="804673"/>
          </a:xfrm>
          <a:prstGeom prst="rect">
            <a:avLst/>
          </a:prstGeom>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Figure 0.15: Per-Capita Carbon Dioxide Emissions-International Comparisons</a:t>
            </a:r>
          </a:p>
        </p:txBody>
      </p:sp>
      <p:sp>
        <p:nvSpPr>
          <p:cNvPr id="6" name="TextBox 5">
            <a:extLst>
              <a:ext uri="{FF2B5EF4-FFF2-40B4-BE49-F238E27FC236}">
                <a16:creationId xmlns:a16="http://schemas.microsoft.com/office/drawing/2014/main" id="{1F4DEEBB-01E7-9E4C-E61E-E106DE31EC50}"/>
              </a:ext>
            </a:extLst>
          </p:cNvPr>
          <p:cNvSpPr txBox="1"/>
          <p:nvPr/>
        </p:nvSpPr>
        <p:spPr>
          <a:xfrm>
            <a:off x="2322576" y="6187881"/>
            <a:ext cx="5297424" cy="584775"/>
          </a:xfrm>
          <a:prstGeom prst="rect">
            <a:avLst/>
          </a:prstGeom>
          <a:noFill/>
        </p:spPr>
        <p:txBody>
          <a:bodyPr wrap="square">
            <a:spAutoFit/>
          </a:bodyPr>
          <a:lstStyle/>
          <a:p>
            <a:pPr marL="0" marR="0">
              <a:spcBef>
                <a:spcPts val="600"/>
              </a:spcBef>
              <a:spcAft>
                <a:spcPts val="600"/>
              </a:spcAft>
            </a:pPr>
            <a:r>
              <a:rPr lang="en-GB" sz="1600" i="1" dirty="0">
                <a:effectLst/>
                <a:ea typeface="Times New Roman" panose="02020603050405020304" pitchFamily="18" charset="0"/>
              </a:rPr>
              <a:t>Source: </a:t>
            </a:r>
            <a:r>
              <a:rPr lang="en-GB" sz="1600" dirty="0">
                <a:effectLst/>
                <a:ea typeface="Times New Roman" panose="02020603050405020304" pitchFamily="18" charset="0"/>
              </a:rPr>
              <a:t>Ritchie, Hannah. 2019. "Where in the World Do People Emit the Most CO2?". Our World in Data, Oct. 4.</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8922280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348</TotalTime>
  <Words>564</Words>
  <Application>Microsoft Macintosh PowerPoint</Application>
  <PresentationFormat>On-screen Show (4:3)</PresentationFormat>
  <Paragraphs>49</Paragraphs>
  <Slides>16</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Figure 0.1: Economic Inequality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Roach, Brian</dc:creator>
  <cp:lastModifiedBy>Pratistha Joshi</cp:lastModifiedBy>
  <cp:revision>19</cp:revision>
  <dcterms:created xsi:type="dcterms:W3CDTF">2021-10-11T18:15:30Z</dcterms:created>
  <dcterms:modified xsi:type="dcterms:W3CDTF">2022-12-28T21:42:03Z</dcterms:modified>
</cp:coreProperties>
</file>