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258" r:id="rId2"/>
    <p:sldId id="395" r:id="rId3"/>
    <p:sldId id="396" r:id="rId4"/>
    <p:sldId id="262" r:id="rId5"/>
    <p:sldId id="347" r:id="rId6"/>
    <p:sldId id="364" r:id="rId7"/>
    <p:sldId id="350" r:id="rId8"/>
    <p:sldId id="380" r:id="rId9"/>
    <p:sldId id="365" r:id="rId10"/>
    <p:sldId id="366" r:id="rId11"/>
    <p:sldId id="265" r:id="rId12"/>
    <p:sldId id="406" r:id="rId13"/>
    <p:sldId id="405" r:id="rId14"/>
    <p:sldId id="411" r:id="rId15"/>
    <p:sldId id="409" r:id="rId16"/>
    <p:sldId id="370" r:id="rId17"/>
    <p:sldId id="372" r:id="rId18"/>
    <p:sldId id="413" r:id="rId19"/>
    <p:sldId id="407" r:id="rId20"/>
    <p:sldId id="408" r:id="rId21"/>
    <p:sldId id="412" r:id="rId22"/>
    <p:sldId id="410" r:id="rId23"/>
    <p:sldId id="404" r:id="rId24"/>
    <p:sldId id="397" r:id="rId25"/>
    <p:sldId id="270" r:id="rId26"/>
    <p:sldId id="403" r:id="rId27"/>
    <p:sldId id="402" r:id="rId28"/>
    <p:sldId id="378" r:id="rId29"/>
    <p:sldId id="387" r:id="rId30"/>
    <p:sldId id="388" r:id="rId31"/>
    <p:sldId id="390" r:id="rId32"/>
    <p:sldId id="391" r:id="rId33"/>
    <p:sldId id="392" r:id="rId34"/>
    <p:sldId id="398" r:id="rId35"/>
    <p:sldId id="374" r:id="rId3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B38"/>
    <a:srgbClr val="52B192"/>
    <a:srgbClr val="62C4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74697" autoAdjust="0"/>
  </p:normalViewPr>
  <p:slideViewPr>
    <p:cSldViewPr snapToGrid="0" snapToObjects="1">
      <p:cViewPr varScale="1">
        <p:scale>
          <a:sx n="79" d="100"/>
          <a:sy n="79" d="100"/>
        </p:scale>
        <p:origin x="1902"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3D160E5-2261-A243-B092-F8C7D4355F7A}" type="datetimeFigureOut">
              <a:rPr lang="en-US"/>
              <a:pPr>
                <a:defRPr/>
              </a:pPr>
              <a:t>1/30/2025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08D63D0-D587-1445-AEA0-C1B5EB1768C4}" type="slidenum">
              <a:rPr lang="en-US"/>
              <a:pPr>
                <a:defRPr/>
              </a:pPr>
              <a:t>‹#›</a:t>
            </a:fld>
            <a:endParaRPr lang="en-US"/>
          </a:p>
        </p:txBody>
      </p:sp>
    </p:spTree>
    <p:extLst>
      <p:ext uri="{BB962C8B-B14F-4D97-AF65-F5344CB8AC3E}">
        <p14:creationId xmlns:p14="http://schemas.microsoft.com/office/powerpoint/2010/main" val="26642091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5187E25-5E8D-F248-8CEF-2E975660216A}" type="datetimeFigureOut">
              <a:rPr lang="en-US"/>
              <a:pPr>
                <a:defRPr/>
              </a:pPr>
              <a:t>1/30/2025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1E1510E-3534-2646-A4E3-DE062A9007B0}" type="slidenum">
              <a:rPr lang="en-US"/>
              <a:pPr>
                <a:defRPr/>
              </a:pPr>
              <a:t>‹#›</a:t>
            </a:fld>
            <a:endParaRPr lang="en-US"/>
          </a:p>
        </p:txBody>
      </p:sp>
    </p:spTree>
    <p:extLst>
      <p:ext uri="{BB962C8B-B14F-4D97-AF65-F5344CB8AC3E}">
        <p14:creationId xmlns:p14="http://schemas.microsoft.com/office/powerpoint/2010/main" val="92510645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revising this paper for resubmission and we’re excited to present today to get everyone’s thoughts on </a:t>
            </a:r>
            <a:r>
              <a:rPr lang="en-US"/>
              <a:t>our updates.</a:t>
            </a:r>
            <a:endParaRPr lang="en-US" dirty="0"/>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1</a:t>
            </a:fld>
            <a:endParaRPr lang="en-US"/>
          </a:p>
        </p:txBody>
      </p:sp>
    </p:spTree>
    <p:extLst>
      <p:ext uri="{BB962C8B-B14F-4D97-AF65-F5344CB8AC3E}">
        <p14:creationId xmlns:p14="http://schemas.microsoft.com/office/powerpoint/2010/main" val="4159785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Small sample size but focusing within industry, estimating </a:t>
            </a:r>
            <a:r>
              <a:rPr lang="en-US" dirty="0" err="1"/>
              <a:t>coefs</a:t>
            </a:r>
            <a:r>
              <a:rPr lang="en-US" dirty="0"/>
              <a:t> with probably the same amount of variation as when you include industry fixed effects, and focusing on sample of firms that will be sensitive to the tax incentives we are studying.</a:t>
            </a:r>
          </a:p>
          <a:p>
            <a:endParaRPr lang="en-US" dirty="0"/>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10</a:t>
            </a:fld>
            <a:endParaRPr lang="en-US"/>
          </a:p>
        </p:txBody>
      </p:sp>
    </p:spTree>
    <p:extLst>
      <p:ext uri="{BB962C8B-B14F-4D97-AF65-F5344CB8AC3E}">
        <p14:creationId xmlns:p14="http://schemas.microsoft.com/office/powerpoint/2010/main" val="336229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11</a:t>
            </a:fld>
            <a:endParaRPr lang="en-US"/>
          </a:p>
        </p:txBody>
      </p:sp>
    </p:spTree>
    <p:extLst>
      <p:ext uri="{BB962C8B-B14F-4D97-AF65-F5344CB8AC3E}">
        <p14:creationId xmlns:p14="http://schemas.microsoft.com/office/powerpoint/2010/main" val="298032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At least in our regulated utilities sample</a:t>
            </a:r>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13</a:t>
            </a:fld>
            <a:endParaRPr lang="en-US"/>
          </a:p>
        </p:txBody>
      </p:sp>
    </p:spTree>
    <p:extLst>
      <p:ext uri="{BB962C8B-B14F-4D97-AF65-F5344CB8AC3E}">
        <p14:creationId xmlns:p14="http://schemas.microsoft.com/office/powerpoint/2010/main" val="157336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
                <a:srgbClr val="CC0000"/>
              </a:buClr>
              <a:buSzTx/>
              <a:buFont typeface="Wingdings" charset="2"/>
              <a:buChar char="§"/>
              <a:tabLst/>
              <a:defRPr/>
            </a:pPr>
            <a:endParaRPr lang="en-US" sz="1200" dirty="0"/>
          </a:p>
        </p:txBody>
      </p:sp>
      <p:sp>
        <p:nvSpPr>
          <p:cNvPr id="4" name="Slide Number Placeholder 3"/>
          <p:cNvSpPr>
            <a:spLocks noGrp="1"/>
          </p:cNvSpPr>
          <p:nvPr>
            <p:ph type="sldNum" sz="quarter" idx="5"/>
          </p:nvPr>
        </p:nvSpPr>
        <p:spPr/>
        <p:txBody>
          <a:bodyPr/>
          <a:lstStyle/>
          <a:p>
            <a:pPr>
              <a:defRPr/>
            </a:pPr>
            <a:fld id="{DD32FE92-180F-AB42-A5A7-EC0C18110263}" type="slidenum">
              <a:rPr lang="en-US" altLang="en-US" smtClean="0"/>
              <a:pPr>
                <a:defRPr/>
              </a:pPr>
              <a:t>16</a:t>
            </a:fld>
            <a:endParaRPr lang="en-US" altLang="en-US"/>
          </a:p>
        </p:txBody>
      </p:sp>
    </p:spTree>
    <p:extLst>
      <p:ext uri="{BB962C8B-B14F-4D97-AF65-F5344CB8AC3E}">
        <p14:creationId xmlns:p14="http://schemas.microsoft.com/office/powerpoint/2010/main" val="4289430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
                <a:srgbClr val="CC0000"/>
              </a:buClr>
              <a:buSzTx/>
              <a:buFont typeface="Wingdings" charset="2"/>
              <a:buChar char="§"/>
              <a:tabLst/>
              <a:defRPr/>
            </a:pPr>
            <a:endParaRPr lang="en-US" sz="1200" dirty="0"/>
          </a:p>
        </p:txBody>
      </p:sp>
      <p:sp>
        <p:nvSpPr>
          <p:cNvPr id="4" name="Slide Number Placeholder 3"/>
          <p:cNvSpPr>
            <a:spLocks noGrp="1"/>
          </p:cNvSpPr>
          <p:nvPr>
            <p:ph type="sldNum" sz="quarter" idx="5"/>
          </p:nvPr>
        </p:nvSpPr>
        <p:spPr/>
        <p:txBody>
          <a:bodyPr/>
          <a:lstStyle/>
          <a:p>
            <a:pPr>
              <a:defRPr/>
            </a:pPr>
            <a:fld id="{DD32FE92-180F-AB42-A5A7-EC0C18110263}" type="slidenum">
              <a:rPr lang="en-US" altLang="en-US" smtClean="0"/>
              <a:pPr>
                <a:defRPr/>
              </a:pPr>
              <a:t>17</a:t>
            </a:fld>
            <a:endParaRPr lang="en-US" altLang="en-US"/>
          </a:p>
        </p:txBody>
      </p:sp>
    </p:spTree>
    <p:extLst>
      <p:ext uri="{BB962C8B-B14F-4D97-AF65-F5344CB8AC3E}">
        <p14:creationId xmlns:p14="http://schemas.microsoft.com/office/powerpoint/2010/main" val="1066743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23</a:t>
            </a:fld>
            <a:endParaRPr lang="en-US"/>
          </a:p>
        </p:txBody>
      </p:sp>
    </p:spTree>
    <p:extLst>
      <p:ext uri="{BB962C8B-B14F-4D97-AF65-F5344CB8AC3E}">
        <p14:creationId xmlns:p14="http://schemas.microsoft.com/office/powerpoint/2010/main" val="111605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24</a:t>
            </a:fld>
            <a:endParaRPr lang="en-US"/>
          </a:p>
        </p:txBody>
      </p:sp>
    </p:spTree>
    <p:extLst>
      <p:ext uri="{BB962C8B-B14F-4D97-AF65-F5344CB8AC3E}">
        <p14:creationId xmlns:p14="http://schemas.microsoft.com/office/powerpoint/2010/main" val="2006535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25</a:t>
            </a:fld>
            <a:endParaRPr lang="en-US"/>
          </a:p>
        </p:txBody>
      </p:sp>
    </p:spTree>
    <p:extLst>
      <p:ext uri="{BB962C8B-B14F-4D97-AF65-F5344CB8AC3E}">
        <p14:creationId xmlns:p14="http://schemas.microsoft.com/office/powerpoint/2010/main" val="1110325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26</a:t>
            </a:fld>
            <a:endParaRPr lang="en-US"/>
          </a:p>
        </p:txBody>
      </p:sp>
    </p:spTree>
    <p:extLst>
      <p:ext uri="{BB962C8B-B14F-4D97-AF65-F5344CB8AC3E}">
        <p14:creationId xmlns:p14="http://schemas.microsoft.com/office/powerpoint/2010/main" val="2497667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
                <a:srgbClr val="CC0000"/>
              </a:buClr>
              <a:buSzTx/>
              <a:buFont typeface="Wingdings" charset="2"/>
              <a:buChar char="§"/>
              <a:tabLst/>
              <a:defRPr/>
            </a:pPr>
            <a:r>
              <a:rPr lang="en-US" sz="1200" dirty="0"/>
              <a:t>Eligible tech</a:t>
            </a:r>
          </a:p>
        </p:txBody>
      </p:sp>
      <p:sp>
        <p:nvSpPr>
          <p:cNvPr id="4" name="Slide Number Placeholder 3"/>
          <p:cNvSpPr>
            <a:spLocks noGrp="1"/>
          </p:cNvSpPr>
          <p:nvPr>
            <p:ph type="sldNum" sz="quarter" idx="5"/>
          </p:nvPr>
        </p:nvSpPr>
        <p:spPr/>
        <p:txBody>
          <a:bodyPr/>
          <a:lstStyle/>
          <a:p>
            <a:pPr>
              <a:defRPr/>
            </a:pPr>
            <a:fld id="{DD32FE92-180F-AB42-A5A7-EC0C18110263}" type="slidenum">
              <a:rPr lang="en-US" altLang="en-US" smtClean="0"/>
              <a:pPr>
                <a:defRPr/>
              </a:pPr>
              <a:t>27</a:t>
            </a:fld>
            <a:endParaRPr lang="en-US" altLang="en-US"/>
          </a:p>
        </p:txBody>
      </p:sp>
    </p:spTree>
    <p:extLst>
      <p:ext uri="{BB962C8B-B14F-4D97-AF65-F5344CB8AC3E}">
        <p14:creationId xmlns:p14="http://schemas.microsoft.com/office/powerpoint/2010/main" val="43619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https://www.epa.gov/ghgreporting/ghgrp-reported-data</a:t>
            </a:r>
          </a:p>
          <a:p>
            <a:r>
              <a:rPr lang="en-US" dirty="0"/>
              <a:t>Power plants have the majority of direct GHG emissions in the US</a:t>
            </a:r>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2</a:t>
            </a:fld>
            <a:endParaRPr lang="en-US"/>
          </a:p>
        </p:txBody>
      </p:sp>
    </p:spTree>
    <p:extLst>
      <p:ext uri="{BB962C8B-B14F-4D97-AF65-F5344CB8AC3E}">
        <p14:creationId xmlns:p14="http://schemas.microsoft.com/office/powerpoint/2010/main" val="3063724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
                <a:srgbClr val="CC0000"/>
              </a:buClr>
              <a:buSzTx/>
              <a:buFont typeface="Wingdings" charset="2"/>
              <a:buChar char="§"/>
              <a:tabLst/>
              <a:defRPr/>
            </a:pPr>
            <a:endParaRPr lang="en-US" sz="1200" dirty="0"/>
          </a:p>
        </p:txBody>
      </p:sp>
      <p:sp>
        <p:nvSpPr>
          <p:cNvPr id="4" name="Slide Number Placeholder 3"/>
          <p:cNvSpPr>
            <a:spLocks noGrp="1"/>
          </p:cNvSpPr>
          <p:nvPr>
            <p:ph type="sldNum" sz="quarter" idx="5"/>
          </p:nvPr>
        </p:nvSpPr>
        <p:spPr/>
        <p:txBody>
          <a:bodyPr/>
          <a:lstStyle/>
          <a:p>
            <a:pPr>
              <a:defRPr/>
            </a:pPr>
            <a:fld id="{DD32FE92-180F-AB42-A5A7-EC0C18110263}" type="slidenum">
              <a:rPr lang="en-US" altLang="en-US" smtClean="0"/>
              <a:pPr>
                <a:defRPr/>
              </a:pPr>
              <a:t>31</a:t>
            </a:fld>
            <a:endParaRPr lang="en-US" altLang="en-US"/>
          </a:p>
        </p:txBody>
      </p:sp>
    </p:spTree>
    <p:extLst>
      <p:ext uri="{BB962C8B-B14F-4D97-AF65-F5344CB8AC3E}">
        <p14:creationId xmlns:p14="http://schemas.microsoft.com/office/powerpoint/2010/main" val="2793428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
                <a:srgbClr val="CC0000"/>
              </a:buClr>
              <a:buSzTx/>
              <a:buFont typeface="Wingdings" charset="2"/>
              <a:buChar char="§"/>
              <a:tabLst/>
              <a:defRPr/>
            </a:pPr>
            <a:endParaRPr lang="en-US" sz="1200" dirty="0"/>
          </a:p>
        </p:txBody>
      </p:sp>
      <p:sp>
        <p:nvSpPr>
          <p:cNvPr id="4" name="Slide Number Placeholder 3"/>
          <p:cNvSpPr>
            <a:spLocks noGrp="1"/>
          </p:cNvSpPr>
          <p:nvPr>
            <p:ph type="sldNum" sz="quarter" idx="5"/>
          </p:nvPr>
        </p:nvSpPr>
        <p:spPr/>
        <p:txBody>
          <a:bodyPr/>
          <a:lstStyle/>
          <a:p>
            <a:pPr>
              <a:defRPr/>
            </a:pPr>
            <a:fld id="{DD32FE92-180F-AB42-A5A7-EC0C18110263}" type="slidenum">
              <a:rPr lang="en-US" altLang="en-US" smtClean="0"/>
              <a:pPr>
                <a:defRPr/>
              </a:pPr>
              <a:t>32</a:t>
            </a:fld>
            <a:endParaRPr lang="en-US" altLang="en-US"/>
          </a:p>
        </p:txBody>
      </p:sp>
    </p:spTree>
    <p:extLst>
      <p:ext uri="{BB962C8B-B14F-4D97-AF65-F5344CB8AC3E}">
        <p14:creationId xmlns:p14="http://schemas.microsoft.com/office/powerpoint/2010/main" val="2650731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
                <a:srgbClr val="CC0000"/>
              </a:buClr>
              <a:buSzTx/>
              <a:buFont typeface="Wingdings" charset="2"/>
              <a:buChar char="§"/>
              <a:tabLst/>
              <a:defRPr/>
            </a:pPr>
            <a:endParaRPr lang="en-US" sz="1200" dirty="0"/>
          </a:p>
        </p:txBody>
      </p:sp>
      <p:sp>
        <p:nvSpPr>
          <p:cNvPr id="4" name="Slide Number Placeholder 3"/>
          <p:cNvSpPr>
            <a:spLocks noGrp="1"/>
          </p:cNvSpPr>
          <p:nvPr>
            <p:ph type="sldNum" sz="quarter" idx="5"/>
          </p:nvPr>
        </p:nvSpPr>
        <p:spPr/>
        <p:txBody>
          <a:bodyPr/>
          <a:lstStyle/>
          <a:p>
            <a:pPr>
              <a:defRPr/>
            </a:pPr>
            <a:fld id="{DD32FE92-180F-AB42-A5A7-EC0C18110263}" type="slidenum">
              <a:rPr lang="en-US" altLang="en-US" smtClean="0"/>
              <a:pPr>
                <a:defRPr/>
              </a:pPr>
              <a:t>33</a:t>
            </a:fld>
            <a:endParaRPr lang="en-US" altLang="en-US"/>
          </a:p>
        </p:txBody>
      </p:sp>
    </p:spTree>
    <p:extLst>
      <p:ext uri="{BB962C8B-B14F-4D97-AF65-F5344CB8AC3E}">
        <p14:creationId xmlns:p14="http://schemas.microsoft.com/office/powerpoint/2010/main" val="3512665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https://www.eia.gov/energyexplained/us-energy-facts/</a:t>
            </a:r>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34</a:t>
            </a:fld>
            <a:endParaRPr lang="en-US"/>
          </a:p>
        </p:txBody>
      </p:sp>
    </p:spTree>
    <p:extLst>
      <p:ext uri="{BB962C8B-B14F-4D97-AF65-F5344CB8AC3E}">
        <p14:creationId xmlns:p14="http://schemas.microsoft.com/office/powerpoint/2010/main" val="2057108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
                <a:srgbClr val="CC0000"/>
              </a:buClr>
              <a:buSzTx/>
              <a:buFont typeface="Wingdings" charset="2"/>
              <a:buChar char="§"/>
              <a:tabLst/>
              <a:defRPr/>
            </a:pPr>
            <a:endParaRPr lang="en-US" sz="1200" dirty="0"/>
          </a:p>
        </p:txBody>
      </p:sp>
      <p:sp>
        <p:nvSpPr>
          <p:cNvPr id="4" name="Slide Number Placeholder 3"/>
          <p:cNvSpPr>
            <a:spLocks noGrp="1"/>
          </p:cNvSpPr>
          <p:nvPr>
            <p:ph type="sldNum" sz="quarter" idx="5"/>
          </p:nvPr>
        </p:nvSpPr>
        <p:spPr/>
        <p:txBody>
          <a:bodyPr/>
          <a:lstStyle/>
          <a:p>
            <a:pPr>
              <a:defRPr/>
            </a:pPr>
            <a:fld id="{DD32FE92-180F-AB42-A5A7-EC0C18110263}" type="slidenum">
              <a:rPr lang="en-US" altLang="en-US" smtClean="0"/>
              <a:pPr>
                <a:defRPr/>
              </a:pPr>
              <a:t>35</a:t>
            </a:fld>
            <a:endParaRPr lang="en-US" altLang="en-US"/>
          </a:p>
        </p:txBody>
      </p:sp>
    </p:spTree>
    <p:extLst>
      <p:ext uri="{BB962C8B-B14F-4D97-AF65-F5344CB8AC3E}">
        <p14:creationId xmlns:p14="http://schemas.microsoft.com/office/powerpoint/2010/main" val="324333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https://www.epa.gov/ghgreporting/ghgrp-reported-data</a:t>
            </a:r>
          </a:p>
          <a:p>
            <a:r>
              <a:rPr lang="en-US" dirty="0"/>
              <a:t>Another way of looking at firms impact on environment </a:t>
            </a:r>
          </a:p>
          <a:p>
            <a:r>
              <a:rPr lang="en-US" dirty="0"/>
              <a:t>So, it’s important to study utilities and include utilities in any plan to reduce emissions, even though they are often dropped in other studies </a:t>
            </a:r>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3</a:t>
            </a:fld>
            <a:endParaRPr lang="en-US"/>
          </a:p>
        </p:txBody>
      </p:sp>
    </p:spTree>
    <p:extLst>
      <p:ext uri="{BB962C8B-B14F-4D97-AF65-F5344CB8AC3E}">
        <p14:creationId xmlns:p14="http://schemas.microsoft.com/office/powerpoint/2010/main" val="100917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rPr>
              <a:t>The utilities industry is also economically significant, largest US electric and gas utilities plan to spend a record-breaking $169.4 billion in 2023” on various capital projects (Deloitte 2022). </a:t>
            </a:r>
            <a:endParaRPr lang="en-US" sz="1800" dirty="0">
              <a:effectLst/>
              <a:latin typeface="Times New Roman" panose="02020603050405020304"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rPr>
              <a:t>They are also significant in terms of the tax incentives provided by the government to transition to clean energy. Despite this, there is little evidence on their effectiveness.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rPr>
              <a:t>Association effect – can you infer that these are green firms if they take ITC based on real outcomes? We find that their “type” is that they are poor performers on environment dimensions (GHG and generation mix).</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rPr>
              <a:t>We use </a:t>
            </a:r>
            <a:r>
              <a:rPr lang="en-US" sz="1800" dirty="0" err="1">
                <a:effectLst/>
                <a:latin typeface="Times New Roman" panose="02020603050405020304" pitchFamily="18" charset="0"/>
              </a:rPr>
              <a:t>DiD</a:t>
            </a:r>
            <a:r>
              <a:rPr lang="en-US" sz="1800" dirty="0">
                <a:effectLst/>
                <a:latin typeface="Times New Roman" panose="02020603050405020304" pitchFamily="18" charset="0"/>
              </a:rPr>
              <a:t> analyses, but power issues and difficult to claim causal evidence. However, there is a lack of empirical evidence in this area and our small sample does give us the flexibility to look at each firm in a granular way. We can describe the firms that choose to take ITC and what happens and consider how that meets policy goals. Prior papers in evaluating ITC are from econ using structural models and highlight the complexity of this setting. </a:t>
            </a: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4</a:t>
            </a:fld>
            <a:endParaRPr lang="en-US"/>
          </a:p>
        </p:txBody>
      </p:sp>
    </p:spTree>
    <p:extLst>
      <p:ext uri="{BB962C8B-B14F-4D97-AF65-F5344CB8AC3E}">
        <p14:creationId xmlns:p14="http://schemas.microsoft.com/office/powerpoint/2010/main" val="403437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Coal projects must be pre-approved and plan to sequester at least 65% of carbon emissions (among other criteria)</a:t>
            </a:r>
            <a:endParaRPr lang="en-US" sz="2800" dirty="0">
              <a:effectLst/>
              <a:latin typeface="Times New Roman" panose="02020603050405020304" pitchFamily="18" charset="0"/>
              <a:ea typeface="Calibri" panose="020F0502020204030204" pitchFamily="34" charset="0"/>
            </a:endParaRPr>
          </a:p>
          <a:p>
            <a:endParaRPr lang="en-US" sz="2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With IRA, both ITCs and PTCs will be transferable under the same Tax Credit Transfer Program (Latham and Watkins 2022) and the tax credit in its current form is expected to be available through “at least 2025”, though additional labor requirements are in force for relatively large (&gt;1 Megawatt) projects.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Beginning in 2025, the Inflation Reduction Act replaces the ITC with the Clean Energy Investment Tax Credit which remove project level technology restrictions in favor of a technology agnostic approach that incentivizes any project with zero greenhouse gas emissions (EPA 2023). </a:t>
            </a:r>
          </a:p>
          <a:p>
            <a:endParaRPr lang="en-US" sz="1800" b="0" i="0" u="none" strike="noStrike" baseline="0" dirty="0">
              <a:solidFill>
                <a:srgbClr val="000000"/>
              </a:solidFill>
              <a:latin typeface="Karla" panose="020B0604020202020204" pitchFamily="2" charset="0"/>
            </a:endParaRPr>
          </a:p>
          <a:p>
            <a:r>
              <a:rPr lang="en-US" sz="1800" b="1" i="0" u="none" strike="noStrike" baseline="0" dirty="0">
                <a:solidFill>
                  <a:srgbClr val="292929"/>
                </a:solidFill>
                <a:latin typeface="Karla" panose="020B0604020202020204" pitchFamily="2" charset="0"/>
              </a:rPr>
              <a:t>Which is right for me, the ITC or the PTC? </a:t>
            </a:r>
            <a:endParaRPr lang="en-US" sz="1800" b="0" i="0" u="none" strike="noStrike" baseline="0" dirty="0">
              <a:solidFill>
                <a:srgbClr val="292929"/>
              </a:solidFill>
              <a:latin typeface="Karla" panose="020B0604020202020204" pitchFamily="2" charset="0"/>
            </a:endParaRPr>
          </a:p>
          <a:p>
            <a:r>
              <a:rPr lang="en-US" sz="1800" b="0" i="0" u="none" strike="noStrike" baseline="0" dirty="0">
                <a:solidFill>
                  <a:srgbClr val="292929"/>
                </a:solidFill>
                <a:latin typeface="Karla" panose="020B0604020202020204" pitchFamily="2" charset="0"/>
              </a:rPr>
              <a:t>The ITC is an upfront tax credit that does not vary by system performance, while the PTC can provide a more attractive cash flow, as the tax credits are earned over time. Whether to choose the ITC or the PTC depends largely on the cost of the project, the amount of sunlight available, and whether it is eligible for any bonus tax credits. See an example calculation below. </a:t>
            </a:r>
          </a:p>
          <a:p>
            <a:r>
              <a:rPr lang="en-US" sz="1800" b="0" i="0" u="none" strike="noStrike" baseline="0" dirty="0">
                <a:solidFill>
                  <a:srgbClr val="292929"/>
                </a:solidFill>
                <a:latin typeface="Karla" panose="020B0604020202020204" pitchFamily="2" charset="0"/>
              </a:rPr>
              <a:t>In general, large-scale PV projects will receive more value if they opt for the PTC in sunny places, while projects located in less sunny areas, that incur high installation costs, or that qualify for bonus tax credits, are more likely to benefit from the ITC. </a:t>
            </a:r>
          </a:p>
          <a:p>
            <a:r>
              <a:rPr lang="en-US" sz="1800" b="0" i="0" u="none" strike="noStrike" baseline="0" dirty="0">
                <a:solidFill>
                  <a:srgbClr val="292929"/>
                </a:solidFill>
                <a:latin typeface="Karla" panose="020B0604020202020204" pitchFamily="2" charset="0"/>
              </a:rPr>
              <a:t>Smaller-scale PV projects and CSP projects generally receive more value utilizing the ITC, particularly if they can utilize a low-income bonus, which is not available with a PTC. However, as installed PV and CSP system costs reduce over time (or generate more electricity), the PTC may become more attractive for all sectors. </a:t>
            </a:r>
            <a:endParaRPr lang="en-US" dirty="0"/>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5</a:t>
            </a:fld>
            <a:endParaRPr lang="en-US"/>
          </a:p>
        </p:txBody>
      </p:sp>
    </p:spTree>
    <p:extLst>
      <p:ext uri="{BB962C8B-B14F-4D97-AF65-F5344CB8AC3E}">
        <p14:creationId xmlns:p14="http://schemas.microsoft.com/office/powerpoint/2010/main" val="385368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6</a:t>
            </a:fld>
            <a:endParaRPr lang="en-US"/>
          </a:p>
        </p:txBody>
      </p:sp>
    </p:spTree>
    <p:extLst>
      <p:ext uri="{BB962C8B-B14F-4D97-AF65-F5344CB8AC3E}">
        <p14:creationId xmlns:p14="http://schemas.microsoft.com/office/powerpoint/2010/main" val="33987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base" latinLnBrk="0" hangingPunct="1">
              <a:lnSpc>
                <a:spcPct val="100000"/>
              </a:lnSpc>
              <a:spcBef>
                <a:spcPct val="30000"/>
              </a:spcBef>
              <a:spcAft>
                <a:spcPct val="0"/>
              </a:spcAft>
              <a:buClrTx/>
              <a:buSzTx/>
              <a:buFontTx/>
              <a:buChar char="-"/>
              <a:tabLst/>
              <a:defRPr/>
            </a:pPr>
            <a:r>
              <a:rPr lang="en-US" sz="1200" dirty="0"/>
              <a:t>ESG - </a:t>
            </a:r>
            <a:r>
              <a:rPr lang="en-US" sz="1200" dirty="0">
                <a:sym typeface="Wingdings" panose="05000000000000000000" pitchFamily="2" charset="2"/>
              </a:rPr>
              <a:t>Contribute by examining how tax incentives shape corporate sustainability reporting and operating behavior</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Hutchens, Richter, Stomberg and Williams (2021) investigate the determinants and consequences of the Work Opportunity Tax Credit (“WOTC”), a federal tax program that rewards businesses for hiring underrepresented workers. They find that firms disclosing WOTC receive higher ESG ratings on social issues and are more likely to be owned by socially responsible investment funds. </a:t>
            </a:r>
          </a:p>
          <a:p>
            <a:pPr marL="285750" marR="0" lvl="0" indent="-285750" algn="l" defTabSz="457200" rtl="0" eaLnBrk="1" fontAlgn="base" latinLnBrk="0" hangingPunct="1">
              <a:lnSpc>
                <a:spcPct val="100000"/>
              </a:lnSpc>
              <a:spcBef>
                <a:spcPct val="30000"/>
              </a:spcBef>
              <a:spcAft>
                <a:spcPct val="0"/>
              </a:spcAft>
              <a:buClrTx/>
              <a:buSzTx/>
              <a:buFontTx/>
              <a:buChar char="-"/>
              <a:tabLst/>
              <a:defRP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Hepfer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Judd, and Rice (2021) test whether firms can signal the innovation quality by claiming R&amp;D tax credits in an IPO setting. They find that these firms realize higher IPO proceeds. Furthermore, results are concentrated among firms limited in their ability to obtain tax benefits from the credit, providing evidence of non-tax signaling benefits. </a:t>
            </a: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7</a:t>
            </a:fld>
            <a:endParaRPr lang="en-US"/>
          </a:p>
        </p:txBody>
      </p:sp>
    </p:spTree>
    <p:extLst>
      <p:ext uri="{BB962C8B-B14F-4D97-AF65-F5344CB8AC3E}">
        <p14:creationId xmlns:p14="http://schemas.microsoft.com/office/powerpoint/2010/main" val="4014588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To the extent ITC subsidies successfully adjust the prices of polluting energy sources up relative to non-polluting energy sources, we would expect electric utilities claiming these ITCs to exhibit greater increases in renewable power generation and steeper declines in greenhouse gas emissions relative to peer firms (Metcalf 2009).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However, it is possible that ITC usage had little effect due to interactions with other federal and state renewable energy policies and investor pressure to shift power generation portfolios. Given that utilities claim ITCs as a percentage of their eligible cost basis, projects for which firms claim ITC rather than the PTC may require substantial capital expenditures and be relatively inefficient.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Finally, it is possible that ITC is associated with a lower percentage of energy generated from renewable sources and higher emissions. It is difficult to design subsidies such that they equalize the cost per unit of emissions for all electricity-producing technologies, which could have distorting effects </a:t>
            </a:r>
            <a:endParaRPr lang="en-US" dirty="0"/>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8</a:t>
            </a:fld>
            <a:endParaRPr lang="en-US"/>
          </a:p>
        </p:txBody>
      </p:sp>
    </p:spTree>
    <p:extLst>
      <p:ext uri="{BB962C8B-B14F-4D97-AF65-F5344CB8AC3E}">
        <p14:creationId xmlns:p14="http://schemas.microsoft.com/office/powerpoint/2010/main" val="361882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currently in the middle of rephrasing this as a research question.</a:t>
            </a:r>
          </a:p>
        </p:txBody>
      </p:sp>
      <p:sp>
        <p:nvSpPr>
          <p:cNvPr id="4" name="Slide Number Placeholder 3"/>
          <p:cNvSpPr>
            <a:spLocks noGrp="1"/>
          </p:cNvSpPr>
          <p:nvPr>
            <p:ph type="sldNum" sz="quarter" idx="5"/>
          </p:nvPr>
        </p:nvSpPr>
        <p:spPr/>
        <p:txBody>
          <a:bodyPr/>
          <a:lstStyle/>
          <a:p>
            <a:pPr>
              <a:defRPr/>
            </a:pPr>
            <a:fld id="{F1E1510E-3534-2646-A4E3-DE062A9007B0}" type="slidenum">
              <a:rPr lang="en-US" smtClean="0"/>
              <a:pPr>
                <a:defRPr/>
              </a:pPr>
              <a:t>9</a:t>
            </a:fld>
            <a:endParaRPr lang="en-US"/>
          </a:p>
        </p:txBody>
      </p:sp>
    </p:spTree>
    <p:extLst>
      <p:ext uri="{BB962C8B-B14F-4D97-AF65-F5344CB8AC3E}">
        <p14:creationId xmlns:p14="http://schemas.microsoft.com/office/powerpoint/2010/main" val="3129248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2.emf"/><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6.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883A61C-D877-EC46-BEE0-B87CB3259E05}"/>
              </a:ext>
            </a:extLst>
          </p:cNvPr>
          <p:cNvPicPr>
            <a:picLocks noChangeAspect="1"/>
          </p:cNvPicPr>
          <p:nvPr userDrawn="1"/>
        </p:nvPicPr>
        <p:blipFill>
          <a:blip r:embed="rId3"/>
          <a:stretch>
            <a:fillRect/>
          </a:stretch>
        </p:blipFill>
        <p:spPr>
          <a:xfrm>
            <a:off x="0" y="-25400"/>
            <a:ext cx="12192000" cy="6883400"/>
          </a:xfrm>
          <a:prstGeom prst="rect">
            <a:avLst/>
          </a:prstGeom>
        </p:spPr>
      </p:pic>
      <p:sp>
        <p:nvSpPr>
          <p:cNvPr id="2" name="Title 1"/>
          <p:cNvSpPr>
            <a:spLocks noGrp="1"/>
          </p:cNvSpPr>
          <p:nvPr>
            <p:ph type="ctrTitle" hasCustomPrompt="1"/>
          </p:nvPr>
        </p:nvSpPr>
        <p:spPr>
          <a:xfrm>
            <a:off x="5229877" y="995269"/>
            <a:ext cx="5908024" cy="3390900"/>
          </a:xfrm>
        </p:spPr>
        <p:txBody>
          <a:bodyPr>
            <a:noAutofit/>
          </a:bodyPr>
          <a:lstStyle>
            <a:lvl1pPr>
              <a:lnSpc>
                <a:spcPct val="70000"/>
              </a:lnSpc>
              <a:spcBef>
                <a:spcPts val="0"/>
              </a:spcBef>
              <a:spcAft>
                <a:spcPts val="0"/>
              </a:spcAft>
              <a:defRPr sz="9000" b="1" i="0" kern="0" spc="0" baseline="0">
                <a:solidFill>
                  <a:srgbClr val="A32B38"/>
                </a:solidFill>
                <a:latin typeface="Impact" panose="020B0806030902050204" pitchFamily="34" charset="0"/>
                <a:cs typeface="Arial" panose="020B0604020202020204" pitchFamily="34" charset="0"/>
              </a:defRPr>
            </a:lvl1pPr>
          </a:lstStyle>
          <a:p>
            <a:r>
              <a:rPr lang="en-US" dirty="0"/>
              <a:t>PUT YOUR OWN TITLE IN THIS BOX</a:t>
            </a:r>
          </a:p>
        </p:txBody>
      </p:sp>
      <p:sp>
        <p:nvSpPr>
          <p:cNvPr id="3" name="Subtitle 2"/>
          <p:cNvSpPr>
            <a:spLocks noGrp="1"/>
          </p:cNvSpPr>
          <p:nvPr>
            <p:ph type="subTitle" idx="1" hasCustomPrompt="1"/>
          </p:nvPr>
        </p:nvSpPr>
        <p:spPr>
          <a:xfrm>
            <a:off x="5229876" y="4122908"/>
            <a:ext cx="6022323" cy="936351"/>
          </a:xfrm>
        </p:spPr>
        <p:txBody>
          <a:bodyPr/>
          <a:lstStyle>
            <a:lvl1pPr marL="0" indent="0" algn="l">
              <a:lnSpc>
                <a:spcPct val="60000"/>
              </a:lnSpc>
              <a:buNone/>
              <a:defRPr sz="2400" b="1" i="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80000"/>
              </a:lnSpc>
            </a:pPr>
            <a:r>
              <a:rPr lang="en-US" sz="2800" dirty="0"/>
              <a:t>Put Your Own Subtitle in This Box</a:t>
            </a:r>
          </a:p>
        </p:txBody>
      </p:sp>
      <p:pic>
        <p:nvPicPr>
          <p:cNvPr id="4" name="Picture 3">
            <a:extLst>
              <a:ext uri="{FF2B5EF4-FFF2-40B4-BE49-F238E27FC236}">
                <a16:creationId xmlns:a16="http://schemas.microsoft.com/office/drawing/2014/main" id="{E25EC940-AE6E-5349-870A-1CE2A872F55D}"/>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9246" b="-9839"/>
          <a:stretch/>
        </p:blipFill>
        <p:spPr>
          <a:xfrm>
            <a:off x="609600" y="6070872"/>
            <a:ext cx="950976" cy="507380"/>
          </a:xfrm>
          <a:prstGeom prst="rect">
            <a:avLst/>
          </a:prstGeom>
        </p:spPr>
      </p:pic>
      <p:pic>
        <p:nvPicPr>
          <p:cNvPr id="10" name="Picture 9">
            <a:extLst>
              <a:ext uri="{FF2B5EF4-FFF2-40B4-BE49-F238E27FC236}">
                <a16:creationId xmlns:a16="http://schemas.microsoft.com/office/drawing/2014/main" id="{2FE1FB86-A3C6-D045-9C68-2DD09E346C66}"/>
              </a:ext>
            </a:extLst>
          </p:cNvPr>
          <p:cNvPicPr>
            <a:picLocks noChangeAspect="1"/>
          </p:cNvPicPr>
          <p:nvPr userDrawn="1"/>
        </p:nvPicPr>
        <p:blipFill>
          <a:blip r:embed="rId5"/>
          <a:stretch>
            <a:fillRect/>
          </a:stretch>
        </p:blipFill>
        <p:spPr>
          <a:xfrm>
            <a:off x="8534516" y="6257632"/>
            <a:ext cx="3047884" cy="133860"/>
          </a:xfrm>
          <a:prstGeom prst="rect">
            <a:avLst/>
          </a:prstGeom>
        </p:spPr>
      </p:pic>
    </p:spTree>
    <p:extLst>
      <p:ext uri="{BB962C8B-B14F-4D97-AF65-F5344CB8AC3E}">
        <p14:creationId xmlns:p14="http://schemas.microsoft.com/office/powerpoint/2010/main" val="165332013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4775" y="1235585"/>
            <a:ext cx="1129991" cy="551366"/>
          </a:xfrm>
        </p:spPr>
        <p:txBody>
          <a:bodyPr/>
          <a:lstStyle>
            <a:lvl1pPr>
              <a:lnSpc>
                <a:spcPct val="80000"/>
              </a:lnSpc>
              <a:defRPr>
                <a:latin typeface="Impact" panose="020B0806030902050204" pitchFamily="34" charset="0"/>
              </a:defRPr>
            </a:lvl1pPr>
          </a:lstStyle>
          <a:p>
            <a:r>
              <a:rPr lang="en-US" dirty="0"/>
              <a:t>1</a:t>
            </a:r>
          </a:p>
        </p:txBody>
      </p:sp>
      <p:sp>
        <p:nvSpPr>
          <p:cNvPr id="6" name="Slide Number Placeholder 5"/>
          <p:cNvSpPr>
            <a:spLocks noGrp="1"/>
          </p:cNvSpPr>
          <p:nvPr>
            <p:ph type="sldNum" sz="quarter" idx="12"/>
          </p:nvPr>
        </p:nvSpPr>
        <p:spPr>
          <a:xfrm>
            <a:off x="4673600" y="6126164"/>
            <a:ext cx="2844800" cy="365125"/>
          </a:xfrm>
        </p:spPr>
        <p:txBody>
          <a:bodyPr/>
          <a:lstStyle>
            <a:lvl1pPr>
              <a:defRPr/>
            </a:lvl1pPr>
          </a:lstStyle>
          <a:p>
            <a:pPr>
              <a:defRPr/>
            </a:pPr>
            <a:fld id="{79625273-BE34-CF40-A6B2-154B9E634A10}" type="slidenum">
              <a:rPr lang="en-US"/>
              <a:pPr>
                <a:defRPr/>
              </a:pPr>
              <a:t>‹#›</a:t>
            </a:fld>
            <a:endParaRPr lang="en-US"/>
          </a:p>
        </p:txBody>
      </p:sp>
      <p:sp>
        <p:nvSpPr>
          <p:cNvPr id="12" name="Text Placeholder 11">
            <a:extLst>
              <a:ext uri="{FF2B5EF4-FFF2-40B4-BE49-F238E27FC236}">
                <a16:creationId xmlns:a16="http://schemas.microsoft.com/office/drawing/2014/main" id="{EA5EFFAB-240B-CF47-B119-CF6FF864B346}"/>
              </a:ext>
            </a:extLst>
          </p:cNvPr>
          <p:cNvSpPr>
            <a:spLocks noGrp="1"/>
          </p:cNvSpPr>
          <p:nvPr>
            <p:ph type="body" sz="quarter" idx="13" hasCustomPrompt="1"/>
          </p:nvPr>
        </p:nvSpPr>
        <p:spPr>
          <a:xfrm>
            <a:off x="692223" y="2624138"/>
            <a:ext cx="3287112" cy="2798762"/>
          </a:xfrm>
        </p:spPr>
        <p:txBody>
          <a:bodyPr/>
          <a:lstStyle>
            <a:lvl1pPr marL="0" indent="0" algn="l">
              <a:buNone/>
              <a:defRPr lang="en-US" sz="1800" b="0"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Put your body copy in this box, try to keep it </a:t>
            </a:r>
            <a:r>
              <a:rPr lang="en-US" dirty="0" err="1"/>
              <a:t>consice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br>
              <a:rPr lang="en-US" dirty="0"/>
            </a:br>
            <a:br>
              <a:rPr lang="en-US" dirty="0"/>
            </a:br>
            <a:r>
              <a:rPr lang="en-US" dirty="0" err="1"/>
              <a:t>Eiusmod</a:t>
            </a:r>
            <a:r>
              <a:rPr lang="en-US" dirty="0"/>
              <a:t> </a:t>
            </a:r>
            <a:r>
              <a:rPr lang="en-US" dirty="0" err="1"/>
              <a:t>tempor</a:t>
            </a:r>
            <a:r>
              <a:rPr lang="en-US" dirty="0"/>
              <a:t> </a:t>
            </a:r>
            <a:r>
              <a:rPr lang="en-US" dirty="0" err="1"/>
              <a:t>icididunt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14" name="Text Placeholder 11">
            <a:extLst>
              <a:ext uri="{FF2B5EF4-FFF2-40B4-BE49-F238E27FC236}">
                <a16:creationId xmlns:a16="http://schemas.microsoft.com/office/drawing/2014/main" id="{FD828F9A-7E16-054A-8B0D-644332FD74B0}"/>
              </a:ext>
            </a:extLst>
          </p:cNvPr>
          <p:cNvSpPr>
            <a:spLocks noGrp="1"/>
          </p:cNvSpPr>
          <p:nvPr>
            <p:ph type="body" sz="quarter" idx="14" hasCustomPrompt="1"/>
          </p:nvPr>
        </p:nvSpPr>
        <p:spPr>
          <a:xfrm>
            <a:off x="692222" y="1821155"/>
            <a:ext cx="2891367" cy="588962"/>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Put Your First Title In This Box</a:t>
            </a:r>
          </a:p>
        </p:txBody>
      </p:sp>
      <p:sp>
        <p:nvSpPr>
          <p:cNvPr id="21" name="Text Placeholder 11">
            <a:extLst>
              <a:ext uri="{FF2B5EF4-FFF2-40B4-BE49-F238E27FC236}">
                <a16:creationId xmlns:a16="http://schemas.microsoft.com/office/drawing/2014/main" id="{D59EBBD5-0EFA-DD48-9BC9-C95F55B4191F}"/>
              </a:ext>
            </a:extLst>
          </p:cNvPr>
          <p:cNvSpPr>
            <a:spLocks noGrp="1"/>
          </p:cNvSpPr>
          <p:nvPr>
            <p:ph type="body" sz="quarter" idx="15" hasCustomPrompt="1"/>
          </p:nvPr>
        </p:nvSpPr>
        <p:spPr>
          <a:xfrm>
            <a:off x="4519156" y="2624138"/>
            <a:ext cx="3287112" cy="2798762"/>
          </a:xfrm>
        </p:spPr>
        <p:txBody>
          <a:bodyPr/>
          <a:lstStyle>
            <a:lvl1pPr marL="0" indent="0" algn="l">
              <a:buNone/>
              <a:defRPr lang="en-US" sz="1800" b="0"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Put your body copy in this box, try to keep it </a:t>
            </a:r>
            <a:r>
              <a:rPr lang="en-US" dirty="0" err="1"/>
              <a:t>consice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br>
              <a:rPr lang="en-US" dirty="0"/>
            </a:br>
            <a:br>
              <a:rPr lang="en-US" dirty="0"/>
            </a:br>
            <a:r>
              <a:rPr lang="en-US" dirty="0" err="1"/>
              <a:t>Eiusmod</a:t>
            </a:r>
            <a:r>
              <a:rPr lang="en-US" dirty="0"/>
              <a:t> </a:t>
            </a:r>
            <a:r>
              <a:rPr lang="en-US" dirty="0" err="1"/>
              <a:t>tempor</a:t>
            </a:r>
            <a:r>
              <a:rPr lang="en-US" dirty="0"/>
              <a:t> </a:t>
            </a:r>
            <a:r>
              <a:rPr lang="en-US" dirty="0" err="1"/>
              <a:t>icididunt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22" name="Text Placeholder 11">
            <a:extLst>
              <a:ext uri="{FF2B5EF4-FFF2-40B4-BE49-F238E27FC236}">
                <a16:creationId xmlns:a16="http://schemas.microsoft.com/office/drawing/2014/main" id="{E579FBAA-DF80-B44F-AE31-FAA57877FEE6}"/>
              </a:ext>
            </a:extLst>
          </p:cNvPr>
          <p:cNvSpPr>
            <a:spLocks noGrp="1"/>
          </p:cNvSpPr>
          <p:nvPr>
            <p:ph type="body" sz="quarter" idx="16" hasCustomPrompt="1"/>
          </p:nvPr>
        </p:nvSpPr>
        <p:spPr>
          <a:xfrm>
            <a:off x="4519155" y="1821155"/>
            <a:ext cx="2891367" cy="588962"/>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Put Your Second Title In This Box</a:t>
            </a:r>
          </a:p>
        </p:txBody>
      </p:sp>
      <p:sp>
        <p:nvSpPr>
          <p:cNvPr id="24" name="Text Placeholder 11">
            <a:extLst>
              <a:ext uri="{FF2B5EF4-FFF2-40B4-BE49-F238E27FC236}">
                <a16:creationId xmlns:a16="http://schemas.microsoft.com/office/drawing/2014/main" id="{6A13532A-6764-224F-AD37-E98FC2FF53C1}"/>
              </a:ext>
            </a:extLst>
          </p:cNvPr>
          <p:cNvSpPr>
            <a:spLocks noGrp="1"/>
          </p:cNvSpPr>
          <p:nvPr>
            <p:ph type="body" sz="quarter" idx="17" hasCustomPrompt="1"/>
          </p:nvPr>
        </p:nvSpPr>
        <p:spPr>
          <a:xfrm>
            <a:off x="8363023" y="2624138"/>
            <a:ext cx="3287112" cy="2798762"/>
          </a:xfrm>
        </p:spPr>
        <p:txBody>
          <a:bodyPr/>
          <a:lstStyle>
            <a:lvl1pPr marL="0" indent="0" algn="l">
              <a:buNone/>
              <a:defRPr lang="en-US" sz="1800" b="0"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Put your body copy in this box, try to keep it </a:t>
            </a:r>
            <a:r>
              <a:rPr lang="en-US" dirty="0" err="1"/>
              <a:t>consice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br>
              <a:rPr lang="en-US" dirty="0"/>
            </a:br>
            <a:br>
              <a:rPr lang="en-US" dirty="0"/>
            </a:br>
            <a:r>
              <a:rPr lang="en-US" dirty="0" err="1"/>
              <a:t>Eiusmod</a:t>
            </a:r>
            <a:r>
              <a:rPr lang="en-US" dirty="0"/>
              <a:t> </a:t>
            </a:r>
            <a:r>
              <a:rPr lang="en-US" dirty="0" err="1"/>
              <a:t>tempor</a:t>
            </a:r>
            <a:r>
              <a:rPr lang="en-US" dirty="0"/>
              <a:t> </a:t>
            </a:r>
            <a:r>
              <a:rPr lang="en-US" dirty="0" err="1"/>
              <a:t>icididunt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25" name="Text Placeholder 11">
            <a:extLst>
              <a:ext uri="{FF2B5EF4-FFF2-40B4-BE49-F238E27FC236}">
                <a16:creationId xmlns:a16="http://schemas.microsoft.com/office/drawing/2014/main" id="{3B5A77A6-0E40-7B48-80FD-65AB026FB739}"/>
              </a:ext>
            </a:extLst>
          </p:cNvPr>
          <p:cNvSpPr>
            <a:spLocks noGrp="1"/>
          </p:cNvSpPr>
          <p:nvPr>
            <p:ph type="body" sz="quarter" idx="18" hasCustomPrompt="1"/>
          </p:nvPr>
        </p:nvSpPr>
        <p:spPr>
          <a:xfrm>
            <a:off x="8363022" y="1821155"/>
            <a:ext cx="2891367" cy="588962"/>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Put Your Third Title In This Box</a:t>
            </a:r>
          </a:p>
        </p:txBody>
      </p:sp>
      <p:cxnSp>
        <p:nvCxnSpPr>
          <p:cNvPr id="9" name="Straight Connector 8">
            <a:extLst>
              <a:ext uri="{FF2B5EF4-FFF2-40B4-BE49-F238E27FC236}">
                <a16:creationId xmlns:a16="http://schemas.microsoft.com/office/drawing/2014/main" id="{A72C426C-95EF-B645-A4FC-9C5341BA2638}"/>
              </a:ext>
            </a:extLst>
          </p:cNvPr>
          <p:cNvCxnSpPr/>
          <p:nvPr userDrawn="1"/>
        </p:nvCxnSpPr>
        <p:spPr>
          <a:xfrm>
            <a:off x="4216400" y="1235586"/>
            <a:ext cx="0" cy="427621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42BB977-FE9A-7245-9B56-E1460B728382}"/>
              </a:ext>
            </a:extLst>
          </p:cNvPr>
          <p:cNvCxnSpPr/>
          <p:nvPr userDrawn="1"/>
        </p:nvCxnSpPr>
        <p:spPr>
          <a:xfrm>
            <a:off x="8060267" y="1235586"/>
            <a:ext cx="0" cy="427621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34" name="Picture 33">
            <a:extLst>
              <a:ext uri="{FF2B5EF4-FFF2-40B4-BE49-F238E27FC236}">
                <a16:creationId xmlns:a16="http://schemas.microsoft.com/office/drawing/2014/main" id="{4F1648D1-23FC-654C-A68E-5A8091E5225C}"/>
              </a:ext>
            </a:extLst>
          </p:cNvPr>
          <p:cNvPicPr>
            <a:picLocks noChangeAspect="1"/>
          </p:cNvPicPr>
          <p:nvPr userDrawn="1"/>
        </p:nvPicPr>
        <p:blipFill>
          <a:blip r:embed="rId2"/>
          <a:stretch>
            <a:fillRect/>
          </a:stretch>
        </p:blipFill>
        <p:spPr>
          <a:xfrm>
            <a:off x="8534516" y="6257632"/>
            <a:ext cx="3047884" cy="133860"/>
          </a:xfrm>
          <a:prstGeom prst="rect">
            <a:avLst/>
          </a:prstGeom>
        </p:spPr>
      </p:pic>
      <p:sp>
        <p:nvSpPr>
          <p:cNvPr id="38" name="Date Placeholder 3">
            <a:extLst>
              <a:ext uri="{FF2B5EF4-FFF2-40B4-BE49-F238E27FC236}">
                <a16:creationId xmlns:a16="http://schemas.microsoft.com/office/drawing/2014/main" id="{5B5B1479-3521-874F-A4C6-17666CB1602A}"/>
              </a:ext>
            </a:extLst>
          </p:cNvPr>
          <p:cNvSpPr>
            <a:spLocks noGrp="1"/>
          </p:cNvSpPr>
          <p:nvPr>
            <p:ph type="dt" sz="half" idx="10"/>
          </p:nvPr>
        </p:nvSpPr>
        <p:spPr>
          <a:xfrm>
            <a:off x="8826500" y="245537"/>
            <a:ext cx="2844800" cy="106096"/>
          </a:xfrm>
          <a:prstGeom prst="rect">
            <a:avLst/>
          </a:prstGeom>
        </p:spPr>
        <p:txBody>
          <a:bodyPr/>
          <a:lstStyle>
            <a:lvl1pPr>
              <a:defRPr sz="1000">
                <a:solidFill>
                  <a:schemeClr val="tx1"/>
                </a:solidFill>
              </a:defRPr>
            </a:lvl1pPr>
          </a:lstStyle>
          <a:p>
            <a:pPr>
              <a:defRPr/>
            </a:pPr>
            <a:r>
              <a:rPr lang="en-US"/>
              <a:t>8/2/2022</a:t>
            </a:r>
            <a:endParaRPr lang="en-US" dirty="0"/>
          </a:p>
        </p:txBody>
      </p:sp>
      <p:sp>
        <p:nvSpPr>
          <p:cNvPr id="39" name="Footer Placeholder 4">
            <a:extLst>
              <a:ext uri="{FF2B5EF4-FFF2-40B4-BE49-F238E27FC236}">
                <a16:creationId xmlns:a16="http://schemas.microsoft.com/office/drawing/2014/main" id="{420B9CB1-2B0F-524C-87CF-8E31FB35EABB}"/>
              </a:ext>
            </a:extLst>
          </p:cNvPr>
          <p:cNvSpPr>
            <a:spLocks noGrp="1"/>
          </p:cNvSpPr>
          <p:nvPr>
            <p:ph type="ftr" sz="quarter" idx="11"/>
          </p:nvPr>
        </p:nvSpPr>
        <p:spPr>
          <a:xfrm>
            <a:off x="546100" y="266493"/>
            <a:ext cx="3860800" cy="80696"/>
          </a:xfrm>
          <a:prstGeom prst="rect">
            <a:avLst/>
          </a:prstGeom>
        </p:spPr>
        <p:txBody>
          <a:bodyPr/>
          <a:lstStyle>
            <a:lvl1pPr>
              <a:defRPr sz="1000" b="1" i="0">
                <a:solidFill>
                  <a:schemeClr val="tx1"/>
                </a:solidFill>
                <a:latin typeface="Arial" panose="020B0604020202020204" pitchFamily="34" charset="0"/>
                <a:cs typeface="Arial" panose="020B0604020202020204" pitchFamily="34" charset="0"/>
              </a:defRPr>
            </a:lvl1pPr>
          </a:lstStyle>
          <a:p>
            <a:pPr>
              <a:defRPr/>
            </a:pPr>
            <a:r>
              <a:rPr lang="en-US"/>
              <a:t>The Effect of Scrutiny on Tax Disclosure</a:t>
            </a:r>
            <a:endParaRPr lang="en-US" dirty="0"/>
          </a:p>
        </p:txBody>
      </p:sp>
      <p:cxnSp>
        <p:nvCxnSpPr>
          <p:cNvPr id="40" name="Straight Connector 39">
            <a:extLst>
              <a:ext uri="{FF2B5EF4-FFF2-40B4-BE49-F238E27FC236}">
                <a16:creationId xmlns:a16="http://schemas.microsoft.com/office/drawing/2014/main" id="{8699473C-E2FA-3244-B4D2-14E9FA137B43}"/>
              </a:ext>
            </a:extLst>
          </p:cNvPr>
          <p:cNvCxnSpPr/>
          <p:nvPr userDrawn="1"/>
        </p:nvCxnSpPr>
        <p:spPr>
          <a:xfrm>
            <a:off x="609600" y="431801"/>
            <a:ext cx="109728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638AEC02-7D05-7143-B0C3-841BCE4B0EAA}"/>
              </a:ext>
            </a:extLst>
          </p:cNvPr>
          <p:cNvSpPr>
            <a:spLocks noGrp="1"/>
          </p:cNvSpPr>
          <p:nvPr>
            <p:ph type="body" sz="quarter" idx="19" hasCustomPrompt="1"/>
          </p:nvPr>
        </p:nvSpPr>
        <p:spPr>
          <a:xfrm>
            <a:off x="4519155" y="1158631"/>
            <a:ext cx="606179" cy="551366"/>
          </a:xfrm>
        </p:spPr>
        <p:txBody>
          <a:bodyPr/>
          <a:lstStyle>
            <a:lvl1pPr marL="0" indent="0">
              <a:buNone/>
              <a:defRPr sz="3600" b="1">
                <a:solidFill>
                  <a:srgbClr val="A32B38"/>
                </a:solidFill>
                <a:latin typeface="Impact" panose="020B080603090205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27" name="Text Placeholder 3">
            <a:extLst>
              <a:ext uri="{FF2B5EF4-FFF2-40B4-BE49-F238E27FC236}">
                <a16:creationId xmlns:a16="http://schemas.microsoft.com/office/drawing/2014/main" id="{C03513A6-E118-814D-8569-FA5AA2B56684}"/>
              </a:ext>
            </a:extLst>
          </p:cNvPr>
          <p:cNvSpPr>
            <a:spLocks noGrp="1"/>
          </p:cNvSpPr>
          <p:nvPr>
            <p:ph type="body" sz="quarter" idx="20" hasCustomPrompt="1"/>
          </p:nvPr>
        </p:nvSpPr>
        <p:spPr>
          <a:xfrm>
            <a:off x="8382817" y="1158631"/>
            <a:ext cx="606179" cy="551366"/>
          </a:xfrm>
        </p:spPr>
        <p:txBody>
          <a:bodyPr/>
          <a:lstStyle>
            <a:lvl1pPr marL="0" indent="0">
              <a:buNone/>
              <a:defRPr sz="3600" b="1">
                <a:solidFill>
                  <a:srgbClr val="A32B38"/>
                </a:solidFill>
                <a:latin typeface="Impact" panose="020B080603090205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pic>
        <p:nvPicPr>
          <p:cNvPr id="19" name="Picture 18">
            <a:extLst>
              <a:ext uri="{FF2B5EF4-FFF2-40B4-BE49-F238E27FC236}">
                <a16:creationId xmlns:a16="http://schemas.microsoft.com/office/drawing/2014/main" id="{22503D9A-D02B-4CA4-ACB2-E878DD9C9B8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9246" b="-9839"/>
          <a:stretch/>
        </p:blipFill>
        <p:spPr>
          <a:xfrm>
            <a:off x="609600" y="6070872"/>
            <a:ext cx="950976" cy="507380"/>
          </a:xfrm>
          <a:prstGeom prst="rect">
            <a:avLst/>
          </a:prstGeom>
        </p:spPr>
      </p:pic>
    </p:spTree>
    <p:extLst>
      <p:ext uri="{BB962C8B-B14F-4D97-AF65-F5344CB8AC3E}">
        <p14:creationId xmlns:p14="http://schemas.microsoft.com/office/powerpoint/2010/main" val="323975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4773" y="713962"/>
            <a:ext cx="10917627" cy="1117599"/>
          </a:xfrm>
        </p:spPr>
        <p:txBody>
          <a:bodyPr/>
          <a:lstStyle>
            <a:lvl1pPr>
              <a:defRPr>
                <a:latin typeface="Impact" panose="020B0806030902050204" pitchFamily="34" charset="0"/>
              </a:defRPr>
            </a:lvl1pPr>
          </a:lstStyle>
          <a:p>
            <a:r>
              <a:rPr lang="en-US" dirty="0"/>
              <a:t>USE THIS SLIDE WHEN YOU NEED </a:t>
            </a:r>
            <a:br>
              <a:rPr lang="en-US" dirty="0"/>
            </a:br>
            <a:r>
              <a:rPr lang="en-US" dirty="0"/>
              <a:t>TO MAKE A SIMPLE TIMELINE</a:t>
            </a:r>
          </a:p>
        </p:txBody>
      </p:sp>
      <p:sp>
        <p:nvSpPr>
          <p:cNvPr id="6" name="Slide Number Placeholder 5"/>
          <p:cNvSpPr>
            <a:spLocks noGrp="1"/>
          </p:cNvSpPr>
          <p:nvPr>
            <p:ph type="sldNum" sz="quarter" idx="12"/>
          </p:nvPr>
        </p:nvSpPr>
        <p:spPr>
          <a:xfrm>
            <a:off x="4673600" y="6126164"/>
            <a:ext cx="2844800" cy="365125"/>
          </a:xfrm>
        </p:spPr>
        <p:txBody>
          <a:bodyPr/>
          <a:lstStyle>
            <a:lvl1pPr>
              <a:defRPr/>
            </a:lvl1pPr>
          </a:lstStyle>
          <a:p>
            <a:pPr>
              <a:defRPr/>
            </a:pPr>
            <a:fld id="{79625273-BE34-CF40-A6B2-154B9E634A10}" type="slidenum">
              <a:rPr lang="en-US"/>
              <a:pPr>
                <a:defRPr/>
              </a:pPr>
              <a:t>‹#›</a:t>
            </a:fld>
            <a:endParaRPr lang="en-US"/>
          </a:p>
        </p:txBody>
      </p:sp>
      <p:pic>
        <p:nvPicPr>
          <p:cNvPr id="12" name="Picture 11">
            <a:extLst>
              <a:ext uri="{FF2B5EF4-FFF2-40B4-BE49-F238E27FC236}">
                <a16:creationId xmlns:a16="http://schemas.microsoft.com/office/drawing/2014/main" id="{CB1B7071-8DE2-8343-81C6-F7FA1DB69D27}"/>
              </a:ext>
            </a:extLst>
          </p:cNvPr>
          <p:cNvPicPr>
            <a:picLocks noChangeAspect="1"/>
          </p:cNvPicPr>
          <p:nvPr userDrawn="1"/>
        </p:nvPicPr>
        <p:blipFill>
          <a:blip r:embed="rId2"/>
          <a:stretch>
            <a:fillRect/>
          </a:stretch>
        </p:blipFill>
        <p:spPr>
          <a:xfrm>
            <a:off x="8534516" y="6257632"/>
            <a:ext cx="3047884" cy="133860"/>
          </a:xfrm>
          <a:prstGeom prst="rect">
            <a:avLst/>
          </a:prstGeom>
        </p:spPr>
      </p:pic>
      <p:cxnSp>
        <p:nvCxnSpPr>
          <p:cNvPr id="9" name="Straight Connector 8">
            <a:extLst>
              <a:ext uri="{FF2B5EF4-FFF2-40B4-BE49-F238E27FC236}">
                <a16:creationId xmlns:a16="http://schemas.microsoft.com/office/drawing/2014/main" id="{693746F0-DA4E-1B40-A347-7325FEA12B86}"/>
              </a:ext>
            </a:extLst>
          </p:cNvPr>
          <p:cNvCxnSpPr/>
          <p:nvPr userDrawn="1"/>
        </p:nvCxnSpPr>
        <p:spPr>
          <a:xfrm>
            <a:off x="667269" y="3911600"/>
            <a:ext cx="10099831"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1">
            <a:extLst>
              <a:ext uri="{FF2B5EF4-FFF2-40B4-BE49-F238E27FC236}">
                <a16:creationId xmlns:a16="http://schemas.microsoft.com/office/drawing/2014/main" id="{4E98AF58-0580-4D4F-9C33-222272D78BC5}"/>
              </a:ext>
            </a:extLst>
          </p:cNvPr>
          <p:cNvSpPr>
            <a:spLocks noGrp="1"/>
          </p:cNvSpPr>
          <p:nvPr>
            <p:ph type="body" sz="quarter" idx="14" hasCustomPrompt="1"/>
          </p:nvPr>
        </p:nvSpPr>
        <p:spPr>
          <a:xfrm>
            <a:off x="1065134" y="2493403"/>
            <a:ext cx="1107085" cy="326834"/>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March</a:t>
            </a:r>
          </a:p>
        </p:txBody>
      </p:sp>
      <p:sp>
        <p:nvSpPr>
          <p:cNvPr id="19" name="Text Placeholder 11">
            <a:extLst>
              <a:ext uri="{FF2B5EF4-FFF2-40B4-BE49-F238E27FC236}">
                <a16:creationId xmlns:a16="http://schemas.microsoft.com/office/drawing/2014/main" id="{9CA273B1-9311-6F44-B03B-89756FB4E199}"/>
              </a:ext>
            </a:extLst>
          </p:cNvPr>
          <p:cNvSpPr>
            <a:spLocks noGrp="1"/>
          </p:cNvSpPr>
          <p:nvPr>
            <p:ph type="body" sz="quarter" idx="13" hasCustomPrompt="1"/>
          </p:nvPr>
        </p:nvSpPr>
        <p:spPr>
          <a:xfrm>
            <a:off x="1065134" y="2969195"/>
            <a:ext cx="1462166" cy="598566"/>
          </a:xfrm>
        </p:spPr>
        <p:txBody>
          <a:bodyPr/>
          <a:lstStyle>
            <a:lvl1pPr marL="0" indent="0" algn="l">
              <a:buNone/>
              <a:defRPr lang="en-US" sz="1800" b="0"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 Short Title Goes Here</a:t>
            </a:r>
          </a:p>
        </p:txBody>
      </p:sp>
      <p:sp>
        <p:nvSpPr>
          <p:cNvPr id="20" name="Text Placeholder 11">
            <a:extLst>
              <a:ext uri="{FF2B5EF4-FFF2-40B4-BE49-F238E27FC236}">
                <a16:creationId xmlns:a16="http://schemas.microsoft.com/office/drawing/2014/main" id="{C43EF25A-CDF0-3C4C-9EEE-C800A788DF30}"/>
              </a:ext>
            </a:extLst>
          </p:cNvPr>
          <p:cNvSpPr>
            <a:spLocks noGrp="1"/>
          </p:cNvSpPr>
          <p:nvPr>
            <p:ph type="body" sz="quarter" idx="15" hasCustomPrompt="1"/>
          </p:nvPr>
        </p:nvSpPr>
        <p:spPr>
          <a:xfrm>
            <a:off x="4684634" y="2493403"/>
            <a:ext cx="1107085" cy="326834"/>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May</a:t>
            </a:r>
          </a:p>
        </p:txBody>
      </p:sp>
      <p:sp>
        <p:nvSpPr>
          <p:cNvPr id="21" name="Text Placeholder 11">
            <a:extLst>
              <a:ext uri="{FF2B5EF4-FFF2-40B4-BE49-F238E27FC236}">
                <a16:creationId xmlns:a16="http://schemas.microsoft.com/office/drawing/2014/main" id="{C844D70B-6457-0E4C-A1D5-7833FBA64422}"/>
              </a:ext>
            </a:extLst>
          </p:cNvPr>
          <p:cNvSpPr>
            <a:spLocks noGrp="1"/>
          </p:cNvSpPr>
          <p:nvPr>
            <p:ph type="body" sz="quarter" idx="16" hasCustomPrompt="1"/>
          </p:nvPr>
        </p:nvSpPr>
        <p:spPr>
          <a:xfrm>
            <a:off x="4684634" y="2969195"/>
            <a:ext cx="1462166" cy="598566"/>
          </a:xfrm>
        </p:spPr>
        <p:txBody>
          <a:bodyPr/>
          <a:lstStyle>
            <a:lvl1pPr marL="0" indent="0" algn="l">
              <a:buNone/>
              <a:defRPr lang="en-US" sz="1800" b="0"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 Short Title Goes Here</a:t>
            </a:r>
          </a:p>
        </p:txBody>
      </p:sp>
      <p:sp>
        <p:nvSpPr>
          <p:cNvPr id="22" name="Text Placeholder 11">
            <a:extLst>
              <a:ext uri="{FF2B5EF4-FFF2-40B4-BE49-F238E27FC236}">
                <a16:creationId xmlns:a16="http://schemas.microsoft.com/office/drawing/2014/main" id="{2335902C-6F2D-A044-A500-806D4DB443FE}"/>
              </a:ext>
            </a:extLst>
          </p:cNvPr>
          <p:cNvSpPr>
            <a:spLocks noGrp="1"/>
          </p:cNvSpPr>
          <p:nvPr>
            <p:ph type="body" sz="quarter" idx="17" hasCustomPrompt="1"/>
          </p:nvPr>
        </p:nvSpPr>
        <p:spPr>
          <a:xfrm>
            <a:off x="8266034" y="2493403"/>
            <a:ext cx="1107085" cy="326834"/>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July</a:t>
            </a:r>
          </a:p>
        </p:txBody>
      </p:sp>
      <p:sp>
        <p:nvSpPr>
          <p:cNvPr id="23" name="Text Placeholder 11">
            <a:extLst>
              <a:ext uri="{FF2B5EF4-FFF2-40B4-BE49-F238E27FC236}">
                <a16:creationId xmlns:a16="http://schemas.microsoft.com/office/drawing/2014/main" id="{DF4A2A63-D99A-8349-B55F-0ABA1E9A1C99}"/>
              </a:ext>
            </a:extLst>
          </p:cNvPr>
          <p:cNvSpPr>
            <a:spLocks noGrp="1"/>
          </p:cNvSpPr>
          <p:nvPr>
            <p:ph type="body" sz="quarter" idx="18" hasCustomPrompt="1"/>
          </p:nvPr>
        </p:nvSpPr>
        <p:spPr>
          <a:xfrm>
            <a:off x="8266034" y="2969195"/>
            <a:ext cx="1462166" cy="598566"/>
          </a:xfrm>
        </p:spPr>
        <p:txBody>
          <a:bodyPr/>
          <a:lstStyle>
            <a:lvl1pPr marL="0" indent="0" algn="l">
              <a:buNone/>
              <a:defRPr lang="en-US" sz="1800" b="0"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 Short Title Goes Here</a:t>
            </a:r>
          </a:p>
        </p:txBody>
      </p:sp>
      <p:sp>
        <p:nvSpPr>
          <p:cNvPr id="24" name="Text Placeholder 11">
            <a:extLst>
              <a:ext uri="{FF2B5EF4-FFF2-40B4-BE49-F238E27FC236}">
                <a16:creationId xmlns:a16="http://schemas.microsoft.com/office/drawing/2014/main" id="{F7DB6D6E-F85E-4D46-B6ED-2EEF80821240}"/>
              </a:ext>
            </a:extLst>
          </p:cNvPr>
          <p:cNvSpPr>
            <a:spLocks noGrp="1"/>
          </p:cNvSpPr>
          <p:nvPr>
            <p:ph type="body" sz="quarter" idx="19" hasCustomPrompt="1"/>
          </p:nvPr>
        </p:nvSpPr>
        <p:spPr>
          <a:xfrm>
            <a:off x="2906634" y="4258703"/>
            <a:ext cx="1107085" cy="326834"/>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April</a:t>
            </a:r>
          </a:p>
        </p:txBody>
      </p:sp>
      <p:sp>
        <p:nvSpPr>
          <p:cNvPr id="25" name="Text Placeholder 11">
            <a:extLst>
              <a:ext uri="{FF2B5EF4-FFF2-40B4-BE49-F238E27FC236}">
                <a16:creationId xmlns:a16="http://schemas.microsoft.com/office/drawing/2014/main" id="{97B92F51-385D-3E4D-A705-5B60B96B7612}"/>
              </a:ext>
            </a:extLst>
          </p:cNvPr>
          <p:cNvSpPr>
            <a:spLocks noGrp="1"/>
          </p:cNvSpPr>
          <p:nvPr>
            <p:ph type="body" sz="quarter" idx="20" hasCustomPrompt="1"/>
          </p:nvPr>
        </p:nvSpPr>
        <p:spPr>
          <a:xfrm>
            <a:off x="2906634" y="4734495"/>
            <a:ext cx="1462166" cy="598566"/>
          </a:xfrm>
        </p:spPr>
        <p:txBody>
          <a:bodyPr/>
          <a:lstStyle>
            <a:lvl1pPr marL="0" indent="0" algn="l">
              <a:buNone/>
              <a:defRPr lang="en-US" sz="1800" b="0"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 Short Title Goes Here</a:t>
            </a:r>
          </a:p>
        </p:txBody>
      </p:sp>
      <p:sp>
        <p:nvSpPr>
          <p:cNvPr id="26" name="Text Placeholder 11">
            <a:extLst>
              <a:ext uri="{FF2B5EF4-FFF2-40B4-BE49-F238E27FC236}">
                <a16:creationId xmlns:a16="http://schemas.microsoft.com/office/drawing/2014/main" id="{7AA2148B-A551-5A42-BADE-4432005BF80A}"/>
              </a:ext>
            </a:extLst>
          </p:cNvPr>
          <p:cNvSpPr>
            <a:spLocks noGrp="1"/>
          </p:cNvSpPr>
          <p:nvPr>
            <p:ph type="body" sz="quarter" idx="21" hasCustomPrompt="1"/>
          </p:nvPr>
        </p:nvSpPr>
        <p:spPr>
          <a:xfrm>
            <a:off x="6500734" y="4258703"/>
            <a:ext cx="1107085" cy="326834"/>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June</a:t>
            </a:r>
          </a:p>
        </p:txBody>
      </p:sp>
      <p:sp>
        <p:nvSpPr>
          <p:cNvPr id="27" name="Text Placeholder 11">
            <a:extLst>
              <a:ext uri="{FF2B5EF4-FFF2-40B4-BE49-F238E27FC236}">
                <a16:creationId xmlns:a16="http://schemas.microsoft.com/office/drawing/2014/main" id="{294D6124-4635-D24E-ADDD-AE0FAB12D562}"/>
              </a:ext>
            </a:extLst>
          </p:cNvPr>
          <p:cNvSpPr>
            <a:spLocks noGrp="1"/>
          </p:cNvSpPr>
          <p:nvPr>
            <p:ph type="body" sz="quarter" idx="22" hasCustomPrompt="1"/>
          </p:nvPr>
        </p:nvSpPr>
        <p:spPr>
          <a:xfrm>
            <a:off x="6500734" y="4734495"/>
            <a:ext cx="1462166" cy="598566"/>
          </a:xfrm>
        </p:spPr>
        <p:txBody>
          <a:bodyPr/>
          <a:lstStyle>
            <a:lvl1pPr marL="0" indent="0" algn="l">
              <a:buNone/>
              <a:defRPr lang="en-US" sz="1800" b="0"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 Short Title Goes Here</a:t>
            </a:r>
          </a:p>
        </p:txBody>
      </p:sp>
      <p:sp>
        <p:nvSpPr>
          <p:cNvPr id="28" name="Text Placeholder 11">
            <a:extLst>
              <a:ext uri="{FF2B5EF4-FFF2-40B4-BE49-F238E27FC236}">
                <a16:creationId xmlns:a16="http://schemas.microsoft.com/office/drawing/2014/main" id="{74AB5D01-F0B5-0F4F-947F-3D65F40BB8C6}"/>
              </a:ext>
            </a:extLst>
          </p:cNvPr>
          <p:cNvSpPr>
            <a:spLocks noGrp="1"/>
          </p:cNvSpPr>
          <p:nvPr>
            <p:ph type="body" sz="quarter" idx="23" hasCustomPrompt="1"/>
          </p:nvPr>
        </p:nvSpPr>
        <p:spPr>
          <a:xfrm>
            <a:off x="10120234" y="4258703"/>
            <a:ext cx="1107085" cy="326834"/>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August</a:t>
            </a:r>
          </a:p>
        </p:txBody>
      </p:sp>
      <p:sp>
        <p:nvSpPr>
          <p:cNvPr id="29" name="Text Placeholder 11">
            <a:extLst>
              <a:ext uri="{FF2B5EF4-FFF2-40B4-BE49-F238E27FC236}">
                <a16:creationId xmlns:a16="http://schemas.microsoft.com/office/drawing/2014/main" id="{F45518E2-FC5C-2A49-8F48-E90AF6CD3F26}"/>
              </a:ext>
            </a:extLst>
          </p:cNvPr>
          <p:cNvSpPr>
            <a:spLocks noGrp="1"/>
          </p:cNvSpPr>
          <p:nvPr>
            <p:ph type="body" sz="quarter" idx="24" hasCustomPrompt="1"/>
          </p:nvPr>
        </p:nvSpPr>
        <p:spPr>
          <a:xfrm>
            <a:off x="10120234" y="4734495"/>
            <a:ext cx="1462166" cy="598566"/>
          </a:xfrm>
        </p:spPr>
        <p:txBody>
          <a:bodyPr/>
          <a:lstStyle>
            <a:lvl1pPr marL="0" indent="0" algn="l">
              <a:buNone/>
              <a:defRPr lang="en-US" sz="1800" b="0"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 Short Title Goes Here</a:t>
            </a:r>
          </a:p>
        </p:txBody>
      </p:sp>
      <p:grpSp>
        <p:nvGrpSpPr>
          <p:cNvPr id="34" name="Group 33">
            <a:extLst>
              <a:ext uri="{FF2B5EF4-FFF2-40B4-BE49-F238E27FC236}">
                <a16:creationId xmlns:a16="http://schemas.microsoft.com/office/drawing/2014/main" id="{83873A51-BCEE-F84C-905C-9F12E0236E82}"/>
              </a:ext>
            </a:extLst>
          </p:cNvPr>
          <p:cNvGrpSpPr/>
          <p:nvPr userDrawn="1"/>
        </p:nvGrpSpPr>
        <p:grpSpPr>
          <a:xfrm>
            <a:off x="1065134" y="3588583"/>
            <a:ext cx="341234" cy="493634"/>
            <a:chOff x="1065134" y="3588583"/>
            <a:chExt cx="341234" cy="493634"/>
          </a:xfrm>
        </p:grpSpPr>
        <p:cxnSp>
          <p:nvCxnSpPr>
            <p:cNvPr id="30" name="Straight Connector 29">
              <a:extLst>
                <a:ext uri="{FF2B5EF4-FFF2-40B4-BE49-F238E27FC236}">
                  <a16:creationId xmlns:a16="http://schemas.microsoft.com/office/drawing/2014/main" id="{3066EBCF-6E8D-1346-B2E5-B75DE9235EA1}"/>
                </a:ext>
              </a:extLst>
            </p:cNvPr>
            <p:cNvCxnSpPr>
              <a:cxnSpLocks/>
            </p:cNvCxnSpPr>
            <p:nvPr userDrawn="1"/>
          </p:nvCxnSpPr>
          <p:spPr>
            <a:xfrm>
              <a:off x="1231900" y="3588583"/>
              <a:ext cx="0" cy="323017"/>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4BB82A78-6530-4043-9539-E001E42AAAD8}"/>
                </a:ext>
              </a:extLst>
            </p:cNvPr>
            <p:cNvSpPr/>
            <p:nvPr userDrawn="1"/>
          </p:nvSpPr>
          <p:spPr>
            <a:xfrm>
              <a:off x="1065134" y="3740983"/>
              <a:ext cx="341234" cy="341234"/>
            </a:xfrm>
            <a:prstGeom prst="ellipse">
              <a:avLst/>
            </a:prstGeom>
            <a:solidFill>
              <a:srgbClr val="62C4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B5485D00-32FB-3249-BE36-E79877DF4376}"/>
              </a:ext>
            </a:extLst>
          </p:cNvPr>
          <p:cNvGrpSpPr/>
          <p:nvPr userDrawn="1"/>
        </p:nvGrpSpPr>
        <p:grpSpPr>
          <a:xfrm rot="10800000">
            <a:off x="2893934" y="3739207"/>
            <a:ext cx="341234" cy="493634"/>
            <a:chOff x="1065134" y="3588583"/>
            <a:chExt cx="341234" cy="493634"/>
          </a:xfrm>
        </p:grpSpPr>
        <p:cxnSp>
          <p:nvCxnSpPr>
            <p:cNvPr id="36" name="Straight Connector 35">
              <a:extLst>
                <a:ext uri="{FF2B5EF4-FFF2-40B4-BE49-F238E27FC236}">
                  <a16:creationId xmlns:a16="http://schemas.microsoft.com/office/drawing/2014/main" id="{34FAD7B3-253B-8649-8531-3C7A72C429F5}"/>
                </a:ext>
              </a:extLst>
            </p:cNvPr>
            <p:cNvCxnSpPr>
              <a:cxnSpLocks/>
            </p:cNvCxnSpPr>
            <p:nvPr userDrawn="1"/>
          </p:nvCxnSpPr>
          <p:spPr>
            <a:xfrm>
              <a:off x="1231900" y="3588583"/>
              <a:ext cx="0" cy="323017"/>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477C5B1A-5F5E-704D-8008-9F8E7EB819F6}"/>
                </a:ext>
              </a:extLst>
            </p:cNvPr>
            <p:cNvSpPr/>
            <p:nvPr userDrawn="1"/>
          </p:nvSpPr>
          <p:spPr>
            <a:xfrm>
              <a:off x="1065134" y="3740983"/>
              <a:ext cx="341234" cy="341234"/>
            </a:xfrm>
            <a:prstGeom prst="ellipse">
              <a:avLst/>
            </a:prstGeom>
            <a:solidFill>
              <a:srgbClr val="62C4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F848A4E0-DEFC-EB43-8DC8-1BA63A2D0358}"/>
              </a:ext>
            </a:extLst>
          </p:cNvPr>
          <p:cNvGrpSpPr/>
          <p:nvPr userDrawn="1"/>
        </p:nvGrpSpPr>
        <p:grpSpPr>
          <a:xfrm>
            <a:off x="4671934" y="3588583"/>
            <a:ext cx="341234" cy="493634"/>
            <a:chOff x="1065134" y="3588583"/>
            <a:chExt cx="341234" cy="493634"/>
          </a:xfrm>
        </p:grpSpPr>
        <p:cxnSp>
          <p:nvCxnSpPr>
            <p:cNvPr id="39" name="Straight Connector 38">
              <a:extLst>
                <a:ext uri="{FF2B5EF4-FFF2-40B4-BE49-F238E27FC236}">
                  <a16:creationId xmlns:a16="http://schemas.microsoft.com/office/drawing/2014/main" id="{E0B9E3BB-020D-5D43-A0E4-1D1223C3EDCC}"/>
                </a:ext>
              </a:extLst>
            </p:cNvPr>
            <p:cNvCxnSpPr>
              <a:cxnSpLocks/>
            </p:cNvCxnSpPr>
            <p:nvPr userDrawn="1"/>
          </p:nvCxnSpPr>
          <p:spPr>
            <a:xfrm>
              <a:off x="1231900" y="3588583"/>
              <a:ext cx="0" cy="323017"/>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01CE0F05-71CC-1248-A14B-A6784B463F9F}"/>
                </a:ext>
              </a:extLst>
            </p:cNvPr>
            <p:cNvSpPr/>
            <p:nvPr userDrawn="1"/>
          </p:nvSpPr>
          <p:spPr>
            <a:xfrm>
              <a:off x="1065134" y="3740983"/>
              <a:ext cx="341234" cy="341234"/>
            </a:xfrm>
            <a:prstGeom prst="ellipse">
              <a:avLst/>
            </a:prstGeom>
            <a:solidFill>
              <a:srgbClr val="62C4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5D0845BA-D434-A644-8662-B09BE5C5C4FE}"/>
              </a:ext>
            </a:extLst>
          </p:cNvPr>
          <p:cNvGrpSpPr/>
          <p:nvPr userDrawn="1"/>
        </p:nvGrpSpPr>
        <p:grpSpPr>
          <a:xfrm>
            <a:off x="8278734" y="3588583"/>
            <a:ext cx="341234" cy="493634"/>
            <a:chOff x="1065134" y="3588583"/>
            <a:chExt cx="341234" cy="493634"/>
          </a:xfrm>
        </p:grpSpPr>
        <p:cxnSp>
          <p:nvCxnSpPr>
            <p:cNvPr id="45" name="Straight Connector 44">
              <a:extLst>
                <a:ext uri="{FF2B5EF4-FFF2-40B4-BE49-F238E27FC236}">
                  <a16:creationId xmlns:a16="http://schemas.microsoft.com/office/drawing/2014/main" id="{989F1007-44D0-3C4A-821D-6746222A3CE0}"/>
                </a:ext>
              </a:extLst>
            </p:cNvPr>
            <p:cNvCxnSpPr>
              <a:cxnSpLocks/>
            </p:cNvCxnSpPr>
            <p:nvPr userDrawn="1"/>
          </p:nvCxnSpPr>
          <p:spPr>
            <a:xfrm>
              <a:off x="1231900" y="3588583"/>
              <a:ext cx="0" cy="323017"/>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778B77A3-44A9-164C-9D0C-A40715E5C688}"/>
                </a:ext>
              </a:extLst>
            </p:cNvPr>
            <p:cNvSpPr/>
            <p:nvPr userDrawn="1"/>
          </p:nvSpPr>
          <p:spPr>
            <a:xfrm>
              <a:off x="1065134" y="3740983"/>
              <a:ext cx="341234" cy="341234"/>
            </a:xfrm>
            <a:prstGeom prst="ellipse">
              <a:avLst/>
            </a:prstGeom>
            <a:solidFill>
              <a:srgbClr val="62C4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D30911BC-E721-E441-9030-FCF9BCB045FF}"/>
              </a:ext>
            </a:extLst>
          </p:cNvPr>
          <p:cNvGrpSpPr/>
          <p:nvPr userDrawn="1"/>
        </p:nvGrpSpPr>
        <p:grpSpPr>
          <a:xfrm rot="10800000">
            <a:off x="6500734" y="3739207"/>
            <a:ext cx="341234" cy="493634"/>
            <a:chOff x="1065134" y="3588583"/>
            <a:chExt cx="341234" cy="493634"/>
          </a:xfrm>
        </p:grpSpPr>
        <p:cxnSp>
          <p:nvCxnSpPr>
            <p:cNvPr id="51" name="Straight Connector 50">
              <a:extLst>
                <a:ext uri="{FF2B5EF4-FFF2-40B4-BE49-F238E27FC236}">
                  <a16:creationId xmlns:a16="http://schemas.microsoft.com/office/drawing/2014/main" id="{674C8C28-25E5-BB43-8E20-3016096C9959}"/>
                </a:ext>
              </a:extLst>
            </p:cNvPr>
            <p:cNvCxnSpPr>
              <a:cxnSpLocks/>
            </p:cNvCxnSpPr>
            <p:nvPr userDrawn="1"/>
          </p:nvCxnSpPr>
          <p:spPr>
            <a:xfrm>
              <a:off x="1231900" y="3588583"/>
              <a:ext cx="0" cy="323017"/>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2" name="Oval 51">
              <a:extLst>
                <a:ext uri="{FF2B5EF4-FFF2-40B4-BE49-F238E27FC236}">
                  <a16:creationId xmlns:a16="http://schemas.microsoft.com/office/drawing/2014/main" id="{6FA30ED0-4937-4E4B-B7BE-4E8255AB57CF}"/>
                </a:ext>
              </a:extLst>
            </p:cNvPr>
            <p:cNvSpPr/>
            <p:nvPr userDrawn="1"/>
          </p:nvSpPr>
          <p:spPr>
            <a:xfrm>
              <a:off x="1065134" y="3740983"/>
              <a:ext cx="341234" cy="341234"/>
            </a:xfrm>
            <a:prstGeom prst="ellipse">
              <a:avLst/>
            </a:prstGeom>
            <a:solidFill>
              <a:srgbClr val="62C4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4B7C027A-CD78-AE4C-906D-04292E13956A}"/>
              </a:ext>
            </a:extLst>
          </p:cNvPr>
          <p:cNvGrpSpPr/>
          <p:nvPr userDrawn="1"/>
        </p:nvGrpSpPr>
        <p:grpSpPr>
          <a:xfrm rot="10800000">
            <a:off x="10107534" y="3739207"/>
            <a:ext cx="341234" cy="493634"/>
            <a:chOff x="1065134" y="3588583"/>
            <a:chExt cx="341234" cy="493634"/>
          </a:xfrm>
        </p:grpSpPr>
        <p:cxnSp>
          <p:nvCxnSpPr>
            <p:cNvPr id="54" name="Straight Connector 53">
              <a:extLst>
                <a:ext uri="{FF2B5EF4-FFF2-40B4-BE49-F238E27FC236}">
                  <a16:creationId xmlns:a16="http://schemas.microsoft.com/office/drawing/2014/main" id="{30C3E7A6-7C56-FF47-ADE7-88542992A807}"/>
                </a:ext>
              </a:extLst>
            </p:cNvPr>
            <p:cNvCxnSpPr>
              <a:cxnSpLocks/>
            </p:cNvCxnSpPr>
            <p:nvPr userDrawn="1"/>
          </p:nvCxnSpPr>
          <p:spPr>
            <a:xfrm>
              <a:off x="1231900" y="3588583"/>
              <a:ext cx="0" cy="323017"/>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5" name="Oval 54">
              <a:extLst>
                <a:ext uri="{FF2B5EF4-FFF2-40B4-BE49-F238E27FC236}">
                  <a16:creationId xmlns:a16="http://schemas.microsoft.com/office/drawing/2014/main" id="{E9BB69B6-A490-2A49-B11D-DD7B70A3FEA1}"/>
                </a:ext>
              </a:extLst>
            </p:cNvPr>
            <p:cNvSpPr/>
            <p:nvPr userDrawn="1"/>
          </p:nvSpPr>
          <p:spPr>
            <a:xfrm>
              <a:off x="1065134" y="3740983"/>
              <a:ext cx="341234" cy="341234"/>
            </a:xfrm>
            <a:prstGeom prst="ellipse">
              <a:avLst/>
            </a:prstGeom>
            <a:solidFill>
              <a:srgbClr val="62C4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 name="Date Placeholder 3">
            <a:extLst>
              <a:ext uri="{FF2B5EF4-FFF2-40B4-BE49-F238E27FC236}">
                <a16:creationId xmlns:a16="http://schemas.microsoft.com/office/drawing/2014/main" id="{D4485E2A-7D32-9641-81CF-18FCB3AF776D}"/>
              </a:ext>
            </a:extLst>
          </p:cNvPr>
          <p:cNvSpPr>
            <a:spLocks noGrp="1"/>
          </p:cNvSpPr>
          <p:nvPr>
            <p:ph type="dt" sz="half" idx="10"/>
          </p:nvPr>
        </p:nvSpPr>
        <p:spPr>
          <a:xfrm>
            <a:off x="8826500" y="245537"/>
            <a:ext cx="2844800" cy="106096"/>
          </a:xfrm>
          <a:prstGeom prst="rect">
            <a:avLst/>
          </a:prstGeom>
        </p:spPr>
        <p:txBody>
          <a:bodyPr/>
          <a:lstStyle>
            <a:lvl1pPr>
              <a:defRPr sz="1000">
                <a:solidFill>
                  <a:schemeClr val="tx1"/>
                </a:solidFill>
              </a:defRPr>
            </a:lvl1pPr>
          </a:lstStyle>
          <a:p>
            <a:pPr>
              <a:defRPr/>
            </a:pPr>
            <a:r>
              <a:rPr lang="en-US"/>
              <a:t>8/2/2022</a:t>
            </a:r>
            <a:endParaRPr lang="en-US" dirty="0"/>
          </a:p>
        </p:txBody>
      </p:sp>
      <p:sp>
        <p:nvSpPr>
          <p:cNvPr id="57" name="Footer Placeholder 4">
            <a:extLst>
              <a:ext uri="{FF2B5EF4-FFF2-40B4-BE49-F238E27FC236}">
                <a16:creationId xmlns:a16="http://schemas.microsoft.com/office/drawing/2014/main" id="{062EDDB9-BC80-8F4A-8E16-95D850D0B768}"/>
              </a:ext>
            </a:extLst>
          </p:cNvPr>
          <p:cNvSpPr>
            <a:spLocks noGrp="1"/>
          </p:cNvSpPr>
          <p:nvPr>
            <p:ph type="ftr" sz="quarter" idx="11"/>
          </p:nvPr>
        </p:nvSpPr>
        <p:spPr>
          <a:xfrm>
            <a:off x="546100" y="266493"/>
            <a:ext cx="3860800" cy="80696"/>
          </a:xfrm>
          <a:prstGeom prst="rect">
            <a:avLst/>
          </a:prstGeom>
        </p:spPr>
        <p:txBody>
          <a:bodyPr/>
          <a:lstStyle>
            <a:lvl1pPr>
              <a:defRPr sz="1000" b="1" i="0">
                <a:solidFill>
                  <a:schemeClr val="tx1"/>
                </a:solidFill>
                <a:latin typeface="Arial" panose="020B0604020202020204" pitchFamily="34" charset="0"/>
                <a:cs typeface="Arial" panose="020B0604020202020204" pitchFamily="34" charset="0"/>
              </a:defRPr>
            </a:lvl1pPr>
          </a:lstStyle>
          <a:p>
            <a:pPr>
              <a:defRPr/>
            </a:pPr>
            <a:r>
              <a:rPr lang="en-US"/>
              <a:t>The Effect of Scrutiny on Tax Disclosure</a:t>
            </a:r>
            <a:endParaRPr lang="en-US" dirty="0"/>
          </a:p>
        </p:txBody>
      </p:sp>
      <p:cxnSp>
        <p:nvCxnSpPr>
          <p:cNvPr id="58" name="Straight Connector 57">
            <a:extLst>
              <a:ext uri="{FF2B5EF4-FFF2-40B4-BE49-F238E27FC236}">
                <a16:creationId xmlns:a16="http://schemas.microsoft.com/office/drawing/2014/main" id="{ADCD4C00-B646-CA47-A9E5-768A54072626}"/>
              </a:ext>
            </a:extLst>
          </p:cNvPr>
          <p:cNvCxnSpPr/>
          <p:nvPr userDrawn="1"/>
        </p:nvCxnSpPr>
        <p:spPr>
          <a:xfrm>
            <a:off x="609600" y="431801"/>
            <a:ext cx="109728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1" name="Picture 40">
            <a:extLst>
              <a:ext uri="{FF2B5EF4-FFF2-40B4-BE49-F238E27FC236}">
                <a16:creationId xmlns:a16="http://schemas.microsoft.com/office/drawing/2014/main" id="{205429BE-C75F-47B2-BB33-AE0D1BF3207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9246" b="-9839"/>
          <a:stretch/>
        </p:blipFill>
        <p:spPr>
          <a:xfrm>
            <a:off x="609600" y="6070872"/>
            <a:ext cx="950976" cy="507380"/>
          </a:xfrm>
          <a:prstGeom prst="rect">
            <a:avLst/>
          </a:prstGeom>
        </p:spPr>
      </p:pic>
    </p:spTree>
    <p:extLst>
      <p:ext uri="{BB962C8B-B14F-4D97-AF65-F5344CB8AC3E}">
        <p14:creationId xmlns:p14="http://schemas.microsoft.com/office/powerpoint/2010/main" val="216478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rgbClr val="A32B3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362077"/>
            <a:ext cx="10274300" cy="4452789"/>
          </a:xfrm>
        </p:spPr>
        <p:txBody>
          <a:bodyPr/>
          <a:lstStyle>
            <a:lvl1pPr>
              <a:lnSpc>
                <a:spcPct val="80000"/>
              </a:lnSpc>
              <a:defRPr sz="12000">
                <a:solidFill>
                  <a:schemeClr val="bg1">
                    <a:lumMod val="95000"/>
                  </a:schemeClr>
                </a:solidFill>
                <a:latin typeface="Impact" panose="020B0806030902050204" pitchFamily="34" charset="0"/>
              </a:defRPr>
            </a:lvl1pPr>
          </a:lstStyle>
          <a:p>
            <a:r>
              <a:rPr lang="en-US" dirty="0"/>
              <a:t>THIS PAGE </a:t>
            </a:r>
            <a:br>
              <a:rPr lang="en-US" dirty="0"/>
            </a:br>
            <a:r>
              <a:rPr lang="en-US" dirty="0"/>
              <a:t>IS A SECTION DIVIDER</a:t>
            </a:r>
          </a:p>
        </p:txBody>
      </p:sp>
      <p:sp>
        <p:nvSpPr>
          <p:cNvPr id="6" name="Slide Number Placeholder 5"/>
          <p:cNvSpPr>
            <a:spLocks noGrp="1"/>
          </p:cNvSpPr>
          <p:nvPr>
            <p:ph type="sldNum" sz="quarter" idx="12"/>
          </p:nvPr>
        </p:nvSpPr>
        <p:spPr>
          <a:xfrm>
            <a:off x="4673600" y="6126164"/>
            <a:ext cx="2844800" cy="365125"/>
          </a:xfrm>
        </p:spPr>
        <p:txBody>
          <a:bodyPr/>
          <a:lstStyle>
            <a:lvl1pPr>
              <a:defRPr/>
            </a:lvl1pPr>
          </a:lstStyle>
          <a:p>
            <a:pPr>
              <a:defRPr/>
            </a:pPr>
            <a:fld id="{79625273-BE34-CF40-A6B2-154B9E634A10}" type="slidenum">
              <a:rPr lang="en-US"/>
              <a:pPr>
                <a:defRPr/>
              </a:pPr>
              <a:t>‹#›</a:t>
            </a:fld>
            <a:endParaRPr lang="en-US"/>
          </a:p>
        </p:txBody>
      </p:sp>
      <p:pic>
        <p:nvPicPr>
          <p:cNvPr id="21" name="Picture 20">
            <a:extLst>
              <a:ext uri="{FF2B5EF4-FFF2-40B4-BE49-F238E27FC236}">
                <a16:creationId xmlns:a16="http://schemas.microsoft.com/office/drawing/2014/main" id="{5A97E7FA-3F80-5243-906B-08F6D6942DAE}"/>
              </a:ext>
            </a:extLst>
          </p:cNvPr>
          <p:cNvPicPr>
            <a:picLocks noChangeAspect="1"/>
          </p:cNvPicPr>
          <p:nvPr userDrawn="1"/>
        </p:nvPicPr>
        <p:blipFill>
          <a:blip r:embed="rId2"/>
          <a:stretch>
            <a:fillRect/>
          </a:stretch>
        </p:blipFill>
        <p:spPr>
          <a:xfrm>
            <a:off x="8534517" y="6257632"/>
            <a:ext cx="3047883" cy="133860"/>
          </a:xfrm>
          <a:prstGeom prst="rect">
            <a:avLst/>
          </a:prstGeom>
        </p:spPr>
      </p:pic>
      <p:sp>
        <p:nvSpPr>
          <p:cNvPr id="10" name="Date Placeholder 3">
            <a:extLst>
              <a:ext uri="{FF2B5EF4-FFF2-40B4-BE49-F238E27FC236}">
                <a16:creationId xmlns:a16="http://schemas.microsoft.com/office/drawing/2014/main" id="{B2078DD8-1174-6849-9EB6-0158F8D89873}"/>
              </a:ext>
            </a:extLst>
          </p:cNvPr>
          <p:cNvSpPr>
            <a:spLocks noGrp="1"/>
          </p:cNvSpPr>
          <p:nvPr>
            <p:ph type="dt" sz="half" idx="10"/>
          </p:nvPr>
        </p:nvSpPr>
        <p:spPr>
          <a:xfrm>
            <a:off x="8826500" y="245537"/>
            <a:ext cx="2844800" cy="106096"/>
          </a:xfrm>
          <a:prstGeom prst="rect">
            <a:avLst/>
          </a:prstGeom>
        </p:spPr>
        <p:txBody>
          <a:bodyPr/>
          <a:lstStyle>
            <a:lvl1pPr>
              <a:defRPr sz="1000">
                <a:solidFill>
                  <a:schemeClr val="bg1"/>
                </a:solidFill>
              </a:defRPr>
            </a:lvl1pPr>
          </a:lstStyle>
          <a:p>
            <a:pPr>
              <a:defRPr/>
            </a:pPr>
            <a:r>
              <a:rPr lang="en-US"/>
              <a:t>8/2/2022</a:t>
            </a:r>
            <a:endParaRPr lang="en-US" dirty="0"/>
          </a:p>
        </p:txBody>
      </p:sp>
      <p:sp>
        <p:nvSpPr>
          <p:cNvPr id="11" name="Footer Placeholder 4">
            <a:extLst>
              <a:ext uri="{FF2B5EF4-FFF2-40B4-BE49-F238E27FC236}">
                <a16:creationId xmlns:a16="http://schemas.microsoft.com/office/drawing/2014/main" id="{C26E329C-5131-AE43-A7F9-96C7C8B06CFA}"/>
              </a:ext>
            </a:extLst>
          </p:cNvPr>
          <p:cNvSpPr>
            <a:spLocks noGrp="1"/>
          </p:cNvSpPr>
          <p:nvPr>
            <p:ph type="ftr" sz="quarter" idx="11"/>
          </p:nvPr>
        </p:nvSpPr>
        <p:spPr>
          <a:xfrm>
            <a:off x="546100" y="266493"/>
            <a:ext cx="3860800" cy="80696"/>
          </a:xfrm>
          <a:prstGeom prst="rect">
            <a:avLst/>
          </a:prstGeom>
        </p:spPr>
        <p:txBody>
          <a:bodyPr/>
          <a:lstStyle>
            <a:lvl1pPr>
              <a:defRPr sz="1000" b="1" i="0">
                <a:solidFill>
                  <a:schemeClr val="bg1"/>
                </a:solidFill>
                <a:latin typeface="Arial" panose="020B0604020202020204" pitchFamily="34" charset="0"/>
                <a:cs typeface="Arial" panose="020B0604020202020204" pitchFamily="34" charset="0"/>
              </a:defRPr>
            </a:lvl1pPr>
          </a:lstStyle>
          <a:p>
            <a:pPr>
              <a:defRPr/>
            </a:pPr>
            <a:r>
              <a:rPr lang="en-US"/>
              <a:t>The Effect of Scrutiny on Tax Disclosure</a:t>
            </a:r>
            <a:endParaRPr lang="en-US" dirty="0"/>
          </a:p>
        </p:txBody>
      </p:sp>
      <p:cxnSp>
        <p:nvCxnSpPr>
          <p:cNvPr id="13" name="Straight Connector 12">
            <a:extLst>
              <a:ext uri="{FF2B5EF4-FFF2-40B4-BE49-F238E27FC236}">
                <a16:creationId xmlns:a16="http://schemas.microsoft.com/office/drawing/2014/main" id="{0CF82E70-2CE2-6442-ABFD-8EAD4B2D58F7}"/>
              </a:ext>
            </a:extLst>
          </p:cNvPr>
          <p:cNvCxnSpPr/>
          <p:nvPr userDrawn="1"/>
        </p:nvCxnSpPr>
        <p:spPr>
          <a:xfrm>
            <a:off x="609600" y="431801"/>
            <a:ext cx="1097280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EBC4D79-BE61-4D4A-8239-4C447E06CF9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928" r="-171"/>
          <a:stretch/>
        </p:blipFill>
        <p:spPr>
          <a:xfrm>
            <a:off x="502508" y="6097136"/>
            <a:ext cx="950976" cy="421436"/>
          </a:xfrm>
          <a:prstGeom prst="rect">
            <a:avLst/>
          </a:prstGeom>
        </p:spPr>
      </p:pic>
    </p:spTree>
    <p:extLst>
      <p:ext uri="{BB962C8B-B14F-4D97-AF65-F5344CB8AC3E}">
        <p14:creationId xmlns:p14="http://schemas.microsoft.com/office/powerpoint/2010/main" val="2629685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77389B2-595A-C34F-BBF2-4A12F5DB238E}"/>
              </a:ext>
            </a:extLst>
          </p:cNvPr>
          <p:cNvSpPr>
            <a:spLocks noGrp="1"/>
          </p:cNvSpPr>
          <p:nvPr>
            <p:ph type="sldNum" sz="quarter" idx="12"/>
          </p:nvPr>
        </p:nvSpPr>
        <p:spPr>
          <a:xfrm>
            <a:off x="4673600" y="6126164"/>
            <a:ext cx="2844800" cy="365125"/>
          </a:xfrm>
        </p:spPr>
        <p:txBody>
          <a:bodyPr/>
          <a:lstStyle>
            <a:lvl1pPr>
              <a:defRPr/>
            </a:lvl1pPr>
          </a:lstStyle>
          <a:p>
            <a:pPr>
              <a:defRPr/>
            </a:pPr>
            <a:fld id="{79625273-BE34-CF40-A6B2-154B9E634A10}" type="slidenum">
              <a:rPr lang="en-US"/>
              <a:pPr>
                <a:defRPr/>
              </a:pPr>
              <a:t>‹#›</a:t>
            </a:fld>
            <a:endParaRPr lang="en-US"/>
          </a:p>
        </p:txBody>
      </p:sp>
      <p:sp>
        <p:nvSpPr>
          <p:cNvPr id="12" name="Rectangle 11">
            <a:extLst>
              <a:ext uri="{FF2B5EF4-FFF2-40B4-BE49-F238E27FC236}">
                <a16:creationId xmlns:a16="http://schemas.microsoft.com/office/drawing/2014/main" id="{DA74FC85-7176-B541-A156-F5765CBCF2CD}"/>
              </a:ext>
            </a:extLst>
          </p:cNvPr>
          <p:cNvSpPr/>
          <p:nvPr userDrawn="1"/>
        </p:nvSpPr>
        <p:spPr>
          <a:xfrm>
            <a:off x="0" y="0"/>
            <a:ext cx="12192000" cy="457200"/>
          </a:xfrm>
          <a:prstGeom prst="rect">
            <a:avLst/>
          </a:prstGeom>
          <a:solidFill>
            <a:srgbClr val="62C4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734E5CB4-06E5-3245-9EA2-E7B4356F0D89}"/>
              </a:ext>
            </a:extLst>
          </p:cNvPr>
          <p:cNvSpPr>
            <a:spLocks noGrp="1"/>
          </p:cNvSpPr>
          <p:nvPr>
            <p:ph type="dt" sz="half" idx="10"/>
          </p:nvPr>
        </p:nvSpPr>
        <p:spPr>
          <a:xfrm>
            <a:off x="8737600" y="92076"/>
            <a:ext cx="2844800" cy="365125"/>
          </a:xfrm>
          <a:prstGeom prst="rect">
            <a:avLst/>
          </a:prstGeom>
        </p:spPr>
        <p:txBody>
          <a:bodyPr/>
          <a:lstStyle>
            <a:lvl1pPr>
              <a:defRPr sz="1000">
                <a:solidFill>
                  <a:schemeClr val="bg1"/>
                </a:solidFill>
              </a:defRPr>
            </a:lvl1pPr>
          </a:lstStyle>
          <a:p>
            <a:pPr>
              <a:defRPr/>
            </a:pPr>
            <a:r>
              <a:rPr lang="en-US"/>
              <a:t>8/2/2022</a:t>
            </a:r>
            <a:endParaRPr lang="en-US" dirty="0"/>
          </a:p>
        </p:txBody>
      </p:sp>
      <p:sp>
        <p:nvSpPr>
          <p:cNvPr id="14" name="Footer Placeholder 4">
            <a:extLst>
              <a:ext uri="{FF2B5EF4-FFF2-40B4-BE49-F238E27FC236}">
                <a16:creationId xmlns:a16="http://schemas.microsoft.com/office/drawing/2014/main" id="{7F49D06F-DB20-5142-BC14-B65016928E88}"/>
              </a:ext>
            </a:extLst>
          </p:cNvPr>
          <p:cNvSpPr>
            <a:spLocks noGrp="1"/>
          </p:cNvSpPr>
          <p:nvPr>
            <p:ph type="ftr" sz="quarter" idx="11"/>
          </p:nvPr>
        </p:nvSpPr>
        <p:spPr>
          <a:xfrm>
            <a:off x="609600" y="66676"/>
            <a:ext cx="3860800" cy="365125"/>
          </a:xfrm>
          <a:prstGeom prst="rect">
            <a:avLst/>
          </a:prstGeom>
        </p:spPr>
        <p:txBody>
          <a:bodyPr/>
          <a:lstStyle>
            <a:lvl1pPr>
              <a:defRPr sz="1000" b="1" i="0">
                <a:solidFill>
                  <a:schemeClr val="bg1"/>
                </a:solidFill>
                <a:latin typeface="Arial" panose="020B0604020202020204" pitchFamily="34" charset="0"/>
                <a:cs typeface="Arial" panose="020B0604020202020204" pitchFamily="34" charset="0"/>
              </a:defRPr>
            </a:lvl1pPr>
          </a:lstStyle>
          <a:p>
            <a:pPr>
              <a:defRPr/>
            </a:pPr>
            <a:r>
              <a:rPr lang="en-US"/>
              <a:t>The Effect of Scrutiny on Tax Disclosure</a:t>
            </a:r>
            <a:endParaRPr lang="en-US" dirty="0"/>
          </a:p>
        </p:txBody>
      </p:sp>
      <p:pic>
        <p:nvPicPr>
          <p:cNvPr id="17" name="Picture 16">
            <a:extLst>
              <a:ext uri="{FF2B5EF4-FFF2-40B4-BE49-F238E27FC236}">
                <a16:creationId xmlns:a16="http://schemas.microsoft.com/office/drawing/2014/main" id="{3C798C16-2F43-DE49-B29E-D0572EC7B6CB}"/>
              </a:ext>
            </a:extLst>
          </p:cNvPr>
          <p:cNvPicPr>
            <a:picLocks noChangeAspect="1"/>
          </p:cNvPicPr>
          <p:nvPr userDrawn="1"/>
        </p:nvPicPr>
        <p:blipFill>
          <a:blip r:embed="rId2"/>
          <a:stretch>
            <a:fillRect/>
          </a:stretch>
        </p:blipFill>
        <p:spPr>
          <a:xfrm>
            <a:off x="8534516" y="6257632"/>
            <a:ext cx="3047884" cy="133860"/>
          </a:xfrm>
          <a:prstGeom prst="rect">
            <a:avLst/>
          </a:prstGeom>
        </p:spPr>
      </p:pic>
      <p:pic>
        <p:nvPicPr>
          <p:cNvPr id="8" name="Picture 7">
            <a:extLst>
              <a:ext uri="{FF2B5EF4-FFF2-40B4-BE49-F238E27FC236}">
                <a16:creationId xmlns:a16="http://schemas.microsoft.com/office/drawing/2014/main" id="{E4D3C4A7-6D7E-4FD9-8282-487F6EB067A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9246" b="-9839"/>
          <a:stretch/>
        </p:blipFill>
        <p:spPr>
          <a:xfrm>
            <a:off x="609600" y="6070872"/>
            <a:ext cx="950976" cy="507380"/>
          </a:xfrm>
          <a:prstGeom prst="rect">
            <a:avLst/>
          </a:prstGeom>
        </p:spPr>
      </p:pic>
    </p:spTree>
    <p:extLst>
      <p:ext uri="{BB962C8B-B14F-4D97-AF65-F5344CB8AC3E}">
        <p14:creationId xmlns:p14="http://schemas.microsoft.com/office/powerpoint/2010/main" val="393017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12AACA-D1B3-BE49-B1C9-90365F7A8881}"/>
              </a:ext>
            </a:extLst>
          </p:cNvPr>
          <p:cNvSpPr/>
          <p:nvPr userDrawn="1"/>
        </p:nvSpPr>
        <p:spPr>
          <a:xfrm>
            <a:off x="0" y="-9308"/>
            <a:ext cx="12192000" cy="6858000"/>
          </a:xfrm>
          <a:prstGeom prst="rect">
            <a:avLst/>
          </a:prstGeom>
          <a:solidFill>
            <a:srgbClr val="A32B3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hasCustomPrompt="1"/>
          </p:nvPr>
        </p:nvSpPr>
        <p:spPr>
          <a:xfrm>
            <a:off x="-164219" y="1148240"/>
            <a:ext cx="9613019" cy="4493952"/>
          </a:xfrm>
        </p:spPr>
        <p:txBody>
          <a:bodyPr>
            <a:noAutofit/>
          </a:bodyPr>
          <a:lstStyle>
            <a:lvl1pPr>
              <a:lnSpc>
                <a:spcPct val="70000"/>
              </a:lnSpc>
              <a:spcBef>
                <a:spcPts val="0"/>
              </a:spcBef>
              <a:spcAft>
                <a:spcPts val="0"/>
              </a:spcAft>
              <a:defRPr sz="12000" b="1" i="0" kern="0" spc="0" baseline="0">
                <a:solidFill>
                  <a:schemeClr val="tx1"/>
                </a:solidFill>
                <a:latin typeface="Impact" panose="020B0806030902050204" pitchFamily="34" charset="0"/>
                <a:cs typeface="Arial" panose="020B0604020202020204" pitchFamily="34" charset="0"/>
              </a:defRPr>
            </a:lvl1pPr>
          </a:lstStyle>
          <a:p>
            <a:r>
              <a:rPr lang="en-US" dirty="0"/>
              <a:t>PUT YOUR OWN TITLE IN THIS BOX</a:t>
            </a:r>
          </a:p>
        </p:txBody>
      </p:sp>
      <p:sp>
        <p:nvSpPr>
          <p:cNvPr id="3" name="Subtitle 2"/>
          <p:cNvSpPr>
            <a:spLocks noGrp="1"/>
          </p:cNvSpPr>
          <p:nvPr>
            <p:ph type="subTitle" idx="1" hasCustomPrompt="1"/>
          </p:nvPr>
        </p:nvSpPr>
        <p:spPr>
          <a:xfrm>
            <a:off x="2655181" y="4361998"/>
            <a:ext cx="6103584" cy="500068"/>
          </a:xfrm>
        </p:spPr>
        <p:txBody>
          <a:bodyPr/>
          <a:lstStyle>
            <a:lvl1pPr marL="0" indent="0" algn="l">
              <a:lnSpc>
                <a:spcPct val="60000"/>
              </a:lnSpc>
              <a:buNone/>
              <a:defRPr sz="2800" b="1" i="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7529776E-0145-5249-B850-8230F2779521}"/>
              </a:ext>
            </a:extLst>
          </p:cNvPr>
          <p:cNvPicPr>
            <a:picLocks noChangeAspect="1"/>
          </p:cNvPicPr>
          <p:nvPr userDrawn="1"/>
        </p:nvPicPr>
        <p:blipFill>
          <a:blip r:embed="rId3"/>
          <a:stretch>
            <a:fillRect/>
          </a:stretch>
        </p:blipFill>
        <p:spPr>
          <a:xfrm>
            <a:off x="8337819" y="6257632"/>
            <a:ext cx="3047883" cy="133860"/>
          </a:xfrm>
          <a:prstGeom prst="rect">
            <a:avLst/>
          </a:prstGeom>
        </p:spPr>
      </p:pic>
      <p:pic>
        <p:nvPicPr>
          <p:cNvPr id="7" name="Picture 6">
            <a:extLst>
              <a:ext uri="{FF2B5EF4-FFF2-40B4-BE49-F238E27FC236}">
                <a16:creationId xmlns:a16="http://schemas.microsoft.com/office/drawing/2014/main" id="{9F44C836-D7A2-4374-8BA7-41C5B81FE98D}"/>
              </a:ext>
            </a:extLst>
          </p:cNvPr>
          <p:cNvPicPr>
            <a:picLocks noChangeAspect="1"/>
          </p:cNvPicPr>
          <p:nvPr userDrawn="1"/>
        </p:nvPicPr>
        <p:blipFill rotWithShape="1">
          <a:blip r:embed="rId4">
            <a:extLst>
              <a:ext uri="{28A0092B-C50C-407E-A947-70E740481C1C}">
                <a14:useLocalDpi xmlns:a14="http://schemas.microsoft.com/office/drawing/2010/main"/>
              </a:ext>
            </a:extLst>
          </a:blip>
          <a:srcRect l="-928" r="-171"/>
          <a:stretch/>
        </p:blipFill>
        <p:spPr>
          <a:xfrm>
            <a:off x="502508" y="6097136"/>
            <a:ext cx="950976" cy="421436"/>
          </a:xfrm>
          <a:prstGeom prst="rect">
            <a:avLst/>
          </a:prstGeom>
        </p:spPr>
      </p:pic>
    </p:spTree>
    <p:extLst>
      <p:ext uri="{BB962C8B-B14F-4D97-AF65-F5344CB8AC3E}">
        <p14:creationId xmlns:p14="http://schemas.microsoft.com/office/powerpoint/2010/main" val="53471956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0572F2-4C6A-BD40-B7EF-63CE9E6DFC9E}"/>
              </a:ext>
            </a:extLst>
          </p:cNvPr>
          <p:cNvSpPr/>
          <p:nvPr userDrawn="1"/>
        </p:nvSpPr>
        <p:spPr>
          <a:xfrm rot="16200000">
            <a:off x="-1021977" y="1021977"/>
            <a:ext cx="6858001" cy="4814047"/>
          </a:xfrm>
          <a:prstGeom prst="rect">
            <a:avLst/>
          </a:prstGeom>
          <a:solidFill>
            <a:srgbClr val="62C4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673600" y="6126164"/>
            <a:ext cx="2844800" cy="365125"/>
          </a:xfrm>
        </p:spPr>
        <p:txBody>
          <a:bodyPr/>
          <a:lstStyle>
            <a:lvl1pPr>
              <a:defRPr/>
            </a:lvl1pPr>
          </a:lstStyle>
          <a:p>
            <a:pPr>
              <a:defRPr/>
            </a:pPr>
            <a:fld id="{79625273-BE34-CF40-A6B2-154B9E634A10}" type="slidenum">
              <a:rPr lang="en-US"/>
              <a:pPr>
                <a:defRPr/>
              </a:pPr>
              <a:t>‹#›</a:t>
            </a:fld>
            <a:endParaRPr lang="en-US"/>
          </a:p>
        </p:txBody>
      </p:sp>
      <p:pic>
        <p:nvPicPr>
          <p:cNvPr id="12" name="Picture 11">
            <a:extLst>
              <a:ext uri="{FF2B5EF4-FFF2-40B4-BE49-F238E27FC236}">
                <a16:creationId xmlns:a16="http://schemas.microsoft.com/office/drawing/2014/main" id="{CB1B7071-8DE2-8343-81C6-F7FA1DB69D27}"/>
              </a:ext>
            </a:extLst>
          </p:cNvPr>
          <p:cNvPicPr>
            <a:picLocks noChangeAspect="1"/>
          </p:cNvPicPr>
          <p:nvPr userDrawn="1"/>
        </p:nvPicPr>
        <p:blipFill>
          <a:blip r:embed="rId2"/>
          <a:stretch>
            <a:fillRect/>
          </a:stretch>
        </p:blipFill>
        <p:spPr>
          <a:xfrm>
            <a:off x="8534516" y="6257632"/>
            <a:ext cx="3047884" cy="133860"/>
          </a:xfrm>
          <a:prstGeom prst="rect">
            <a:avLst/>
          </a:prstGeom>
        </p:spPr>
      </p:pic>
      <p:sp>
        <p:nvSpPr>
          <p:cNvPr id="15" name="Date Placeholder 3">
            <a:extLst>
              <a:ext uri="{FF2B5EF4-FFF2-40B4-BE49-F238E27FC236}">
                <a16:creationId xmlns:a16="http://schemas.microsoft.com/office/drawing/2014/main" id="{1C837EC4-22F5-9E43-84C3-1A5AAC6A7DF4}"/>
              </a:ext>
            </a:extLst>
          </p:cNvPr>
          <p:cNvSpPr>
            <a:spLocks noGrp="1"/>
          </p:cNvSpPr>
          <p:nvPr>
            <p:ph type="dt" sz="half" idx="10"/>
          </p:nvPr>
        </p:nvSpPr>
        <p:spPr>
          <a:xfrm>
            <a:off x="8826500" y="245537"/>
            <a:ext cx="2844800" cy="106096"/>
          </a:xfrm>
          <a:prstGeom prst="rect">
            <a:avLst/>
          </a:prstGeom>
        </p:spPr>
        <p:txBody>
          <a:bodyPr/>
          <a:lstStyle>
            <a:lvl1pPr>
              <a:defRPr sz="1000">
                <a:solidFill>
                  <a:schemeClr val="tx1"/>
                </a:solidFill>
              </a:defRPr>
            </a:lvl1pPr>
          </a:lstStyle>
          <a:p>
            <a:pPr>
              <a:defRPr/>
            </a:pPr>
            <a:r>
              <a:rPr lang="en-US"/>
              <a:t>8/2/2022</a:t>
            </a:r>
            <a:endParaRPr lang="en-US" dirty="0"/>
          </a:p>
        </p:txBody>
      </p:sp>
      <p:sp>
        <p:nvSpPr>
          <p:cNvPr id="16" name="Footer Placeholder 4">
            <a:extLst>
              <a:ext uri="{FF2B5EF4-FFF2-40B4-BE49-F238E27FC236}">
                <a16:creationId xmlns:a16="http://schemas.microsoft.com/office/drawing/2014/main" id="{11533DB3-1916-424C-AA57-0F84ADFE5CC9}"/>
              </a:ext>
            </a:extLst>
          </p:cNvPr>
          <p:cNvSpPr>
            <a:spLocks noGrp="1"/>
          </p:cNvSpPr>
          <p:nvPr>
            <p:ph type="ftr" sz="quarter" idx="11"/>
          </p:nvPr>
        </p:nvSpPr>
        <p:spPr>
          <a:xfrm>
            <a:off x="546100" y="266493"/>
            <a:ext cx="3860800" cy="80696"/>
          </a:xfrm>
          <a:prstGeom prst="rect">
            <a:avLst/>
          </a:prstGeom>
        </p:spPr>
        <p:txBody>
          <a:bodyPr/>
          <a:lstStyle>
            <a:lvl1pPr>
              <a:defRPr sz="1000" b="1" i="0">
                <a:solidFill>
                  <a:schemeClr val="bg1"/>
                </a:solidFill>
                <a:latin typeface="Arial" panose="020B0604020202020204" pitchFamily="34" charset="0"/>
                <a:cs typeface="Arial" panose="020B0604020202020204" pitchFamily="34" charset="0"/>
              </a:defRPr>
            </a:lvl1pPr>
          </a:lstStyle>
          <a:p>
            <a:pPr>
              <a:defRPr/>
            </a:pPr>
            <a:r>
              <a:rPr lang="en-US"/>
              <a:t>The Effect of Scrutiny on Tax Disclosure</a:t>
            </a:r>
            <a:endParaRPr lang="en-US" dirty="0"/>
          </a:p>
        </p:txBody>
      </p:sp>
      <p:cxnSp>
        <p:nvCxnSpPr>
          <p:cNvPr id="17" name="Straight Connector 16">
            <a:extLst>
              <a:ext uri="{FF2B5EF4-FFF2-40B4-BE49-F238E27FC236}">
                <a16:creationId xmlns:a16="http://schemas.microsoft.com/office/drawing/2014/main" id="{D59AB774-8A76-CA46-B4E3-9885480C035F}"/>
              </a:ext>
            </a:extLst>
          </p:cNvPr>
          <p:cNvCxnSpPr/>
          <p:nvPr userDrawn="1"/>
        </p:nvCxnSpPr>
        <p:spPr>
          <a:xfrm>
            <a:off x="609600" y="431801"/>
            <a:ext cx="109728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A70A6E9F-D58E-7549-B453-264D50D571F7}"/>
              </a:ext>
            </a:extLst>
          </p:cNvPr>
          <p:cNvSpPr txBox="1"/>
          <p:nvPr userDrawn="1"/>
        </p:nvSpPr>
        <p:spPr>
          <a:xfrm>
            <a:off x="853887" y="2828835"/>
            <a:ext cx="3106271" cy="1200329"/>
          </a:xfrm>
          <a:prstGeom prst="rect">
            <a:avLst/>
          </a:prstGeom>
          <a:noFill/>
        </p:spPr>
        <p:txBody>
          <a:bodyPr wrap="square" rtlCol="0">
            <a:spAutoFit/>
          </a:bodyPr>
          <a:lstStyle/>
          <a:p>
            <a:r>
              <a:rPr lang="en-US" sz="7200" b="1" dirty="0">
                <a:solidFill>
                  <a:schemeClr val="bg1"/>
                </a:solidFill>
                <a:latin typeface="Impact" panose="020B0806030902050204" pitchFamily="34" charset="0"/>
              </a:rPr>
              <a:t>AGENDA</a:t>
            </a:r>
          </a:p>
        </p:txBody>
      </p:sp>
      <p:sp>
        <p:nvSpPr>
          <p:cNvPr id="13" name="Title 1">
            <a:extLst>
              <a:ext uri="{FF2B5EF4-FFF2-40B4-BE49-F238E27FC236}">
                <a16:creationId xmlns:a16="http://schemas.microsoft.com/office/drawing/2014/main" id="{E5B66AE5-2719-254F-9C71-8796F1EDC4E7}"/>
              </a:ext>
            </a:extLst>
          </p:cNvPr>
          <p:cNvSpPr>
            <a:spLocks noGrp="1"/>
          </p:cNvSpPr>
          <p:nvPr>
            <p:ph type="title" hasCustomPrompt="1"/>
          </p:nvPr>
        </p:nvSpPr>
        <p:spPr>
          <a:xfrm>
            <a:off x="5667935" y="998595"/>
            <a:ext cx="1129991" cy="551366"/>
          </a:xfrm>
        </p:spPr>
        <p:txBody>
          <a:bodyPr/>
          <a:lstStyle>
            <a:lvl1pPr>
              <a:lnSpc>
                <a:spcPct val="80000"/>
              </a:lnSpc>
              <a:defRPr>
                <a:latin typeface="Impact" panose="020B0806030902050204" pitchFamily="34" charset="0"/>
              </a:defRPr>
            </a:lvl1pPr>
          </a:lstStyle>
          <a:p>
            <a:r>
              <a:rPr lang="en-US" dirty="0"/>
              <a:t>1</a:t>
            </a:r>
          </a:p>
        </p:txBody>
      </p:sp>
      <p:sp>
        <p:nvSpPr>
          <p:cNvPr id="14" name="Text Placeholder 11">
            <a:extLst>
              <a:ext uri="{FF2B5EF4-FFF2-40B4-BE49-F238E27FC236}">
                <a16:creationId xmlns:a16="http://schemas.microsoft.com/office/drawing/2014/main" id="{7D225756-DD91-B44A-B03F-3CFBF9847C43}"/>
              </a:ext>
            </a:extLst>
          </p:cNvPr>
          <p:cNvSpPr>
            <a:spLocks noGrp="1"/>
          </p:cNvSpPr>
          <p:nvPr>
            <p:ph type="body" sz="quarter" idx="14" hasCustomPrompt="1"/>
          </p:nvPr>
        </p:nvSpPr>
        <p:spPr>
          <a:xfrm>
            <a:off x="5668489" y="1557271"/>
            <a:ext cx="2469278" cy="567598"/>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 Of First Topic Goes In This Box</a:t>
            </a:r>
          </a:p>
        </p:txBody>
      </p:sp>
      <p:sp>
        <p:nvSpPr>
          <p:cNvPr id="19" name="Text Placeholder 11">
            <a:extLst>
              <a:ext uri="{FF2B5EF4-FFF2-40B4-BE49-F238E27FC236}">
                <a16:creationId xmlns:a16="http://schemas.microsoft.com/office/drawing/2014/main" id="{4A506422-AC83-F24B-A67B-7C45F1FAD020}"/>
              </a:ext>
            </a:extLst>
          </p:cNvPr>
          <p:cNvSpPr>
            <a:spLocks noGrp="1"/>
          </p:cNvSpPr>
          <p:nvPr>
            <p:ph type="body" sz="quarter" idx="15" hasCustomPrompt="1"/>
          </p:nvPr>
        </p:nvSpPr>
        <p:spPr>
          <a:xfrm>
            <a:off x="5668488" y="3222557"/>
            <a:ext cx="2588005" cy="619563"/>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 Of Second Topic Goes In This Box</a:t>
            </a:r>
          </a:p>
        </p:txBody>
      </p:sp>
      <p:sp>
        <p:nvSpPr>
          <p:cNvPr id="23" name="Text Placeholder 11">
            <a:extLst>
              <a:ext uri="{FF2B5EF4-FFF2-40B4-BE49-F238E27FC236}">
                <a16:creationId xmlns:a16="http://schemas.microsoft.com/office/drawing/2014/main" id="{7EF7516D-6C07-0E47-BC44-57A08AD291DE}"/>
              </a:ext>
            </a:extLst>
          </p:cNvPr>
          <p:cNvSpPr>
            <a:spLocks noGrp="1"/>
          </p:cNvSpPr>
          <p:nvPr>
            <p:ph type="body" sz="quarter" idx="16" hasCustomPrompt="1"/>
          </p:nvPr>
        </p:nvSpPr>
        <p:spPr>
          <a:xfrm>
            <a:off x="5668489" y="4939808"/>
            <a:ext cx="2469278" cy="619563"/>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 Of Third Topic Goes In This Box</a:t>
            </a:r>
          </a:p>
        </p:txBody>
      </p:sp>
      <p:sp>
        <p:nvSpPr>
          <p:cNvPr id="25" name="Text Placeholder 11">
            <a:extLst>
              <a:ext uri="{FF2B5EF4-FFF2-40B4-BE49-F238E27FC236}">
                <a16:creationId xmlns:a16="http://schemas.microsoft.com/office/drawing/2014/main" id="{5BF8BF19-E2CB-F643-8593-91137F518292}"/>
              </a:ext>
            </a:extLst>
          </p:cNvPr>
          <p:cNvSpPr>
            <a:spLocks noGrp="1"/>
          </p:cNvSpPr>
          <p:nvPr>
            <p:ph type="body" sz="quarter" idx="17" hasCustomPrompt="1"/>
          </p:nvPr>
        </p:nvSpPr>
        <p:spPr>
          <a:xfrm>
            <a:off x="9113122" y="1557271"/>
            <a:ext cx="2469278" cy="567598"/>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 Of Fourth Topic Goes In This Box</a:t>
            </a:r>
          </a:p>
        </p:txBody>
      </p:sp>
      <p:sp>
        <p:nvSpPr>
          <p:cNvPr id="27" name="Text Placeholder 11">
            <a:extLst>
              <a:ext uri="{FF2B5EF4-FFF2-40B4-BE49-F238E27FC236}">
                <a16:creationId xmlns:a16="http://schemas.microsoft.com/office/drawing/2014/main" id="{37F00C9A-1BE7-D74C-BB50-353280B151EB}"/>
              </a:ext>
            </a:extLst>
          </p:cNvPr>
          <p:cNvSpPr>
            <a:spLocks noGrp="1"/>
          </p:cNvSpPr>
          <p:nvPr>
            <p:ph type="body" sz="quarter" idx="18" hasCustomPrompt="1"/>
          </p:nvPr>
        </p:nvSpPr>
        <p:spPr>
          <a:xfrm>
            <a:off x="9113122" y="3222557"/>
            <a:ext cx="2469278" cy="619563"/>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 Of Fifth Topic Goes In This Box</a:t>
            </a:r>
          </a:p>
        </p:txBody>
      </p:sp>
      <p:sp>
        <p:nvSpPr>
          <p:cNvPr id="29" name="Text Placeholder 11">
            <a:extLst>
              <a:ext uri="{FF2B5EF4-FFF2-40B4-BE49-F238E27FC236}">
                <a16:creationId xmlns:a16="http://schemas.microsoft.com/office/drawing/2014/main" id="{DC9253C4-F152-484C-8B72-2321E28DC3B5}"/>
              </a:ext>
            </a:extLst>
          </p:cNvPr>
          <p:cNvSpPr>
            <a:spLocks noGrp="1"/>
          </p:cNvSpPr>
          <p:nvPr>
            <p:ph type="body" sz="quarter" idx="19" hasCustomPrompt="1"/>
          </p:nvPr>
        </p:nvSpPr>
        <p:spPr>
          <a:xfrm>
            <a:off x="9113122" y="4939808"/>
            <a:ext cx="2469278" cy="619563"/>
          </a:xfrm>
        </p:spPr>
        <p:txBody>
          <a:bodyPr/>
          <a:lstStyle>
            <a:lvl1pPr marL="0" indent="0" algn="l">
              <a:buNone/>
              <a:defRPr lang="en-US" sz="1800" b="1"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 Of Sixth Topic Goes In This Box</a:t>
            </a:r>
          </a:p>
        </p:txBody>
      </p:sp>
      <p:cxnSp>
        <p:nvCxnSpPr>
          <p:cNvPr id="30" name="Straight Connector 29">
            <a:extLst>
              <a:ext uri="{FF2B5EF4-FFF2-40B4-BE49-F238E27FC236}">
                <a16:creationId xmlns:a16="http://schemas.microsoft.com/office/drawing/2014/main" id="{88B1FB9F-63E9-1745-BC2E-AF6BFDB67ABE}"/>
              </a:ext>
            </a:extLst>
          </p:cNvPr>
          <p:cNvCxnSpPr>
            <a:cxnSpLocks/>
          </p:cNvCxnSpPr>
          <p:nvPr userDrawn="1"/>
        </p:nvCxnSpPr>
        <p:spPr>
          <a:xfrm>
            <a:off x="8627783" y="837086"/>
            <a:ext cx="0" cy="502583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a:extLst>
              <a:ext uri="{FF2B5EF4-FFF2-40B4-BE49-F238E27FC236}">
                <a16:creationId xmlns:a16="http://schemas.microsoft.com/office/drawing/2014/main" id="{B31FFC26-C2AA-6D47-B09A-5260CB9A19B0}"/>
              </a:ext>
            </a:extLst>
          </p:cNvPr>
          <p:cNvSpPr>
            <a:spLocks noGrp="1"/>
          </p:cNvSpPr>
          <p:nvPr>
            <p:ph type="body" sz="quarter" idx="20" hasCustomPrompt="1"/>
          </p:nvPr>
        </p:nvSpPr>
        <p:spPr>
          <a:xfrm>
            <a:off x="5667935" y="2603432"/>
            <a:ext cx="1411288" cy="619125"/>
          </a:xfrm>
        </p:spPr>
        <p:txBody>
          <a:bodyPr/>
          <a:lstStyle>
            <a:lvl1pPr marL="0" indent="0">
              <a:buNone/>
              <a:defRPr sz="3600">
                <a:solidFill>
                  <a:srgbClr val="A32B38"/>
                </a:solidFill>
                <a:latin typeface="Impact" panose="020B0806030902050204" pitchFamily="34" charset="0"/>
              </a:defRPr>
            </a:lvl1pPr>
            <a:lvl2pPr marL="457200" indent="0">
              <a:buNone/>
              <a:defRPr>
                <a:latin typeface="Impact" panose="020B0806030902050204" pitchFamily="34" charset="0"/>
              </a:defRPr>
            </a:lvl2pPr>
            <a:lvl3pPr marL="914400" indent="0">
              <a:buNone/>
              <a:defRPr>
                <a:latin typeface="Impact" panose="020B0806030902050204" pitchFamily="34" charset="0"/>
              </a:defRPr>
            </a:lvl3pPr>
            <a:lvl4pPr marL="1371600" indent="0">
              <a:buNone/>
              <a:defRPr>
                <a:latin typeface="Impact" panose="020B0806030902050204" pitchFamily="34" charset="0"/>
              </a:defRPr>
            </a:lvl4pPr>
            <a:lvl5pPr marL="1828800" indent="0">
              <a:buNone/>
              <a:defRPr>
                <a:latin typeface="Impact" panose="020B0806030902050204" pitchFamily="34" charset="0"/>
              </a:defRPr>
            </a:lvl5pPr>
          </a:lstStyle>
          <a:p>
            <a:pPr lvl="0"/>
            <a:r>
              <a:rPr lang="en-US" dirty="0"/>
              <a:t>2</a:t>
            </a:r>
          </a:p>
        </p:txBody>
      </p:sp>
      <p:sp>
        <p:nvSpPr>
          <p:cNvPr id="31" name="Text Placeholder 7">
            <a:extLst>
              <a:ext uri="{FF2B5EF4-FFF2-40B4-BE49-F238E27FC236}">
                <a16:creationId xmlns:a16="http://schemas.microsoft.com/office/drawing/2014/main" id="{93C53705-05BE-3E43-8348-287EFB379A4C}"/>
              </a:ext>
            </a:extLst>
          </p:cNvPr>
          <p:cNvSpPr>
            <a:spLocks noGrp="1"/>
          </p:cNvSpPr>
          <p:nvPr>
            <p:ph type="body" sz="quarter" idx="21" hasCustomPrompt="1"/>
          </p:nvPr>
        </p:nvSpPr>
        <p:spPr>
          <a:xfrm>
            <a:off x="5667935" y="4297762"/>
            <a:ext cx="1411288" cy="619125"/>
          </a:xfrm>
        </p:spPr>
        <p:txBody>
          <a:bodyPr/>
          <a:lstStyle>
            <a:lvl1pPr marL="0" indent="0">
              <a:buNone/>
              <a:defRPr sz="3600">
                <a:solidFill>
                  <a:srgbClr val="A32B38"/>
                </a:solidFill>
                <a:latin typeface="Impact" panose="020B0806030902050204" pitchFamily="34" charset="0"/>
              </a:defRPr>
            </a:lvl1pPr>
            <a:lvl2pPr marL="457200" indent="0">
              <a:buNone/>
              <a:defRPr>
                <a:latin typeface="Impact" panose="020B0806030902050204" pitchFamily="34" charset="0"/>
              </a:defRPr>
            </a:lvl2pPr>
            <a:lvl3pPr marL="914400" indent="0">
              <a:buNone/>
              <a:defRPr>
                <a:latin typeface="Impact" panose="020B0806030902050204" pitchFamily="34" charset="0"/>
              </a:defRPr>
            </a:lvl3pPr>
            <a:lvl4pPr marL="1371600" indent="0">
              <a:buNone/>
              <a:defRPr>
                <a:latin typeface="Impact" panose="020B0806030902050204" pitchFamily="34" charset="0"/>
              </a:defRPr>
            </a:lvl4pPr>
            <a:lvl5pPr marL="1828800" indent="0">
              <a:buNone/>
              <a:defRPr>
                <a:latin typeface="Impact" panose="020B0806030902050204" pitchFamily="34" charset="0"/>
              </a:defRPr>
            </a:lvl5pPr>
          </a:lstStyle>
          <a:p>
            <a:pPr lvl="0"/>
            <a:r>
              <a:rPr lang="en-US" dirty="0"/>
              <a:t>3</a:t>
            </a:r>
          </a:p>
        </p:txBody>
      </p:sp>
      <p:sp>
        <p:nvSpPr>
          <p:cNvPr id="32" name="Text Placeholder 7">
            <a:extLst>
              <a:ext uri="{FF2B5EF4-FFF2-40B4-BE49-F238E27FC236}">
                <a16:creationId xmlns:a16="http://schemas.microsoft.com/office/drawing/2014/main" id="{1EB57398-9CB0-594E-822D-A4539153F6C1}"/>
              </a:ext>
            </a:extLst>
          </p:cNvPr>
          <p:cNvSpPr>
            <a:spLocks noGrp="1"/>
          </p:cNvSpPr>
          <p:nvPr>
            <p:ph type="body" sz="quarter" idx="22" hasCustomPrompt="1"/>
          </p:nvPr>
        </p:nvSpPr>
        <p:spPr>
          <a:xfrm>
            <a:off x="9096935" y="2603432"/>
            <a:ext cx="1411288" cy="619125"/>
          </a:xfrm>
        </p:spPr>
        <p:txBody>
          <a:bodyPr/>
          <a:lstStyle>
            <a:lvl1pPr marL="0" indent="0">
              <a:buNone/>
              <a:defRPr sz="3600">
                <a:solidFill>
                  <a:srgbClr val="A32B38"/>
                </a:solidFill>
                <a:latin typeface="Impact" panose="020B0806030902050204" pitchFamily="34" charset="0"/>
              </a:defRPr>
            </a:lvl1pPr>
            <a:lvl2pPr marL="457200" indent="0">
              <a:buNone/>
              <a:defRPr>
                <a:latin typeface="Impact" panose="020B0806030902050204" pitchFamily="34" charset="0"/>
              </a:defRPr>
            </a:lvl2pPr>
            <a:lvl3pPr marL="914400" indent="0">
              <a:buNone/>
              <a:defRPr>
                <a:latin typeface="Impact" panose="020B0806030902050204" pitchFamily="34" charset="0"/>
              </a:defRPr>
            </a:lvl3pPr>
            <a:lvl4pPr marL="1371600" indent="0">
              <a:buNone/>
              <a:defRPr>
                <a:latin typeface="Impact" panose="020B0806030902050204" pitchFamily="34" charset="0"/>
              </a:defRPr>
            </a:lvl4pPr>
            <a:lvl5pPr marL="1828800" indent="0">
              <a:buNone/>
              <a:defRPr>
                <a:latin typeface="Impact" panose="020B0806030902050204" pitchFamily="34" charset="0"/>
              </a:defRPr>
            </a:lvl5pPr>
          </a:lstStyle>
          <a:p>
            <a:pPr lvl="0"/>
            <a:r>
              <a:rPr lang="en-US" dirty="0"/>
              <a:t>5</a:t>
            </a:r>
          </a:p>
        </p:txBody>
      </p:sp>
      <p:sp>
        <p:nvSpPr>
          <p:cNvPr id="33" name="Text Placeholder 7">
            <a:extLst>
              <a:ext uri="{FF2B5EF4-FFF2-40B4-BE49-F238E27FC236}">
                <a16:creationId xmlns:a16="http://schemas.microsoft.com/office/drawing/2014/main" id="{7A1519BD-B13F-7840-90F2-0175CC375A55}"/>
              </a:ext>
            </a:extLst>
          </p:cNvPr>
          <p:cNvSpPr>
            <a:spLocks noGrp="1"/>
          </p:cNvSpPr>
          <p:nvPr>
            <p:ph type="body" sz="quarter" idx="23" hasCustomPrompt="1"/>
          </p:nvPr>
        </p:nvSpPr>
        <p:spPr>
          <a:xfrm>
            <a:off x="9096935" y="922550"/>
            <a:ext cx="1411288" cy="619125"/>
          </a:xfrm>
        </p:spPr>
        <p:txBody>
          <a:bodyPr/>
          <a:lstStyle>
            <a:lvl1pPr marL="0" indent="0">
              <a:buNone/>
              <a:defRPr sz="3600">
                <a:solidFill>
                  <a:srgbClr val="A32B38"/>
                </a:solidFill>
                <a:latin typeface="Impact" panose="020B0806030902050204" pitchFamily="34" charset="0"/>
              </a:defRPr>
            </a:lvl1pPr>
            <a:lvl2pPr marL="457200" indent="0">
              <a:buNone/>
              <a:defRPr>
                <a:latin typeface="Impact" panose="020B0806030902050204" pitchFamily="34" charset="0"/>
              </a:defRPr>
            </a:lvl2pPr>
            <a:lvl3pPr marL="914400" indent="0">
              <a:buNone/>
              <a:defRPr>
                <a:latin typeface="Impact" panose="020B0806030902050204" pitchFamily="34" charset="0"/>
              </a:defRPr>
            </a:lvl3pPr>
            <a:lvl4pPr marL="1371600" indent="0">
              <a:buNone/>
              <a:defRPr>
                <a:latin typeface="Impact" panose="020B0806030902050204" pitchFamily="34" charset="0"/>
              </a:defRPr>
            </a:lvl4pPr>
            <a:lvl5pPr marL="1828800" indent="0">
              <a:buNone/>
              <a:defRPr>
                <a:latin typeface="Impact" panose="020B0806030902050204" pitchFamily="34" charset="0"/>
              </a:defRPr>
            </a:lvl5pPr>
          </a:lstStyle>
          <a:p>
            <a:pPr lvl="0"/>
            <a:r>
              <a:rPr lang="en-US" dirty="0"/>
              <a:t>4</a:t>
            </a:r>
          </a:p>
        </p:txBody>
      </p:sp>
      <p:sp>
        <p:nvSpPr>
          <p:cNvPr id="34" name="Text Placeholder 7">
            <a:extLst>
              <a:ext uri="{FF2B5EF4-FFF2-40B4-BE49-F238E27FC236}">
                <a16:creationId xmlns:a16="http://schemas.microsoft.com/office/drawing/2014/main" id="{605E5713-4943-634C-8988-A28B0D9B5B3C}"/>
              </a:ext>
            </a:extLst>
          </p:cNvPr>
          <p:cNvSpPr>
            <a:spLocks noGrp="1"/>
          </p:cNvSpPr>
          <p:nvPr>
            <p:ph type="body" sz="quarter" idx="24" hasCustomPrompt="1"/>
          </p:nvPr>
        </p:nvSpPr>
        <p:spPr>
          <a:xfrm>
            <a:off x="9096935" y="4324656"/>
            <a:ext cx="1411288" cy="619125"/>
          </a:xfrm>
        </p:spPr>
        <p:txBody>
          <a:bodyPr/>
          <a:lstStyle>
            <a:lvl1pPr marL="0" indent="0">
              <a:buNone/>
              <a:defRPr sz="3600">
                <a:solidFill>
                  <a:srgbClr val="A32B38"/>
                </a:solidFill>
                <a:latin typeface="Impact" panose="020B0806030902050204" pitchFamily="34" charset="0"/>
              </a:defRPr>
            </a:lvl1pPr>
            <a:lvl2pPr marL="457200" indent="0">
              <a:buNone/>
              <a:defRPr>
                <a:latin typeface="Impact" panose="020B0806030902050204" pitchFamily="34" charset="0"/>
              </a:defRPr>
            </a:lvl2pPr>
            <a:lvl3pPr marL="914400" indent="0">
              <a:buNone/>
              <a:defRPr>
                <a:latin typeface="Impact" panose="020B0806030902050204" pitchFamily="34" charset="0"/>
              </a:defRPr>
            </a:lvl3pPr>
            <a:lvl4pPr marL="1371600" indent="0">
              <a:buNone/>
              <a:defRPr>
                <a:latin typeface="Impact" panose="020B0806030902050204" pitchFamily="34" charset="0"/>
              </a:defRPr>
            </a:lvl4pPr>
            <a:lvl5pPr marL="1828800" indent="0">
              <a:buNone/>
              <a:defRPr>
                <a:latin typeface="Impact" panose="020B0806030902050204" pitchFamily="34" charset="0"/>
              </a:defRPr>
            </a:lvl5pPr>
          </a:lstStyle>
          <a:p>
            <a:pPr lvl="0"/>
            <a:r>
              <a:rPr lang="en-US" dirty="0"/>
              <a:t>6</a:t>
            </a:r>
          </a:p>
        </p:txBody>
      </p:sp>
      <p:cxnSp>
        <p:nvCxnSpPr>
          <p:cNvPr id="35" name="Straight Connector 34">
            <a:extLst>
              <a:ext uri="{FF2B5EF4-FFF2-40B4-BE49-F238E27FC236}">
                <a16:creationId xmlns:a16="http://schemas.microsoft.com/office/drawing/2014/main" id="{3AACECB6-3BE5-D34C-A747-348752A9C71D}"/>
              </a:ext>
            </a:extLst>
          </p:cNvPr>
          <p:cNvCxnSpPr>
            <a:cxnSpLocks/>
          </p:cNvCxnSpPr>
          <p:nvPr userDrawn="1"/>
        </p:nvCxnSpPr>
        <p:spPr>
          <a:xfrm>
            <a:off x="609600" y="431801"/>
            <a:ext cx="420444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a:extLst>
              <a:ext uri="{FF2B5EF4-FFF2-40B4-BE49-F238E27FC236}">
                <a16:creationId xmlns:a16="http://schemas.microsoft.com/office/drawing/2014/main" id="{0CF8E506-989A-4A26-8348-674253C92A4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9246" b="-9839"/>
          <a:stretch/>
        </p:blipFill>
        <p:spPr>
          <a:xfrm>
            <a:off x="609600" y="6070872"/>
            <a:ext cx="950976" cy="507380"/>
          </a:xfrm>
          <a:prstGeom prst="rect">
            <a:avLst/>
          </a:prstGeom>
        </p:spPr>
      </p:pic>
    </p:spTree>
    <p:extLst>
      <p:ext uri="{BB962C8B-B14F-4D97-AF65-F5344CB8AC3E}">
        <p14:creationId xmlns:p14="http://schemas.microsoft.com/office/powerpoint/2010/main" val="281037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4773" y="838200"/>
            <a:ext cx="10917627" cy="803275"/>
          </a:xfrm>
        </p:spPr>
        <p:txBody>
          <a:bodyPr/>
          <a:lstStyle>
            <a:lvl1pPr>
              <a:defRPr sz="4800">
                <a:latin typeface="Impact" panose="020B080603090205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64774" y="2059439"/>
            <a:ext cx="8682426" cy="3827463"/>
          </a:xfrm>
        </p:spPr>
        <p:txBody>
          <a:bodyPr/>
          <a:lstStyle>
            <a:lvl1pPr marL="0" indent="0">
              <a:buFont typeface="Arial" panose="020B0604020202020204" pitchFamily="34" charset="0"/>
              <a:buNone/>
              <a:defRPr sz="24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Put your body copy in this box.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br>
              <a:rPr lang="en-US" dirty="0"/>
            </a:br>
            <a:br>
              <a:rPr lang="en-US" dirty="0"/>
            </a:b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en-US" dirty="0"/>
          </a:p>
        </p:txBody>
      </p:sp>
      <p:sp>
        <p:nvSpPr>
          <p:cNvPr id="6" name="Slide Number Placeholder 5"/>
          <p:cNvSpPr>
            <a:spLocks noGrp="1"/>
          </p:cNvSpPr>
          <p:nvPr>
            <p:ph type="sldNum" sz="quarter" idx="12"/>
          </p:nvPr>
        </p:nvSpPr>
        <p:spPr>
          <a:xfrm>
            <a:off x="4673600" y="6126164"/>
            <a:ext cx="2844800" cy="365125"/>
          </a:xfrm>
        </p:spPr>
        <p:txBody>
          <a:bodyPr/>
          <a:lstStyle>
            <a:lvl1pPr>
              <a:defRPr/>
            </a:lvl1pPr>
          </a:lstStyle>
          <a:p>
            <a:pPr>
              <a:defRPr/>
            </a:pPr>
            <a:fld id="{79625273-BE34-CF40-A6B2-154B9E634A10}" type="slidenum">
              <a:rPr lang="en-US"/>
              <a:pPr>
                <a:defRPr/>
              </a:pPr>
              <a:t>‹#›</a:t>
            </a:fld>
            <a:endParaRPr lang="en-US"/>
          </a:p>
        </p:txBody>
      </p:sp>
      <p:pic>
        <p:nvPicPr>
          <p:cNvPr id="12" name="Picture 11">
            <a:extLst>
              <a:ext uri="{FF2B5EF4-FFF2-40B4-BE49-F238E27FC236}">
                <a16:creationId xmlns:a16="http://schemas.microsoft.com/office/drawing/2014/main" id="{CB1B7071-8DE2-8343-81C6-F7FA1DB69D27}"/>
              </a:ext>
            </a:extLst>
          </p:cNvPr>
          <p:cNvPicPr>
            <a:picLocks noChangeAspect="1"/>
          </p:cNvPicPr>
          <p:nvPr userDrawn="1"/>
        </p:nvPicPr>
        <p:blipFill>
          <a:blip r:embed="rId2"/>
          <a:stretch>
            <a:fillRect/>
          </a:stretch>
        </p:blipFill>
        <p:spPr>
          <a:xfrm>
            <a:off x="8534516" y="6257632"/>
            <a:ext cx="3047884" cy="133860"/>
          </a:xfrm>
          <a:prstGeom prst="rect">
            <a:avLst/>
          </a:prstGeom>
        </p:spPr>
      </p:pic>
      <p:sp>
        <p:nvSpPr>
          <p:cNvPr id="15" name="Date Placeholder 3">
            <a:extLst>
              <a:ext uri="{FF2B5EF4-FFF2-40B4-BE49-F238E27FC236}">
                <a16:creationId xmlns:a16="http://schemas.microsoft.com/office/drawing/2014/main" id="{1C837EC4-22F5-9E43-84C3-1A5AAC6A7DF4}"/>
              </a:ext>
            </a:extLst>
          </p:cNvPr>
          <p:cNvSpPr>
            <a:spLocks noGrp="1"/>
          </p:cNvSpPr>
          <p:nvPr>
            <p:ph type="dt" sz="half" idx="10"/>
          </p:nvPr>
        </p:nvSpPr>
        <p:spPr>
          <a:xfrm>
            <a:off x="8826500" y="245537"/>
            <a:ext cx="2844800" cy="106096"/>
          </a:xfrm>
          <a:prstGeom prst="rect">
            <a:avLst/>
          </a:prstGeom>
        </p:spPr>
        <p:txBody>
          <a:bodyPr/>
          <a:lstStyle>
            <a:lvl1pPr>
              <a:defRPr sz="1000">
                <a:solidFill>
                  <a:schemeClr val="tx1"/>
                </a:solidFill>
              </a:defRPr>
            </a:lvl1pPr>
          </a:lstStyle>
          <a:p>
            <a:pPr>
              <a:defRPr/>
            </a:pPr>
            <a:r>
              <a:rPr lang="en-US"/>
              <a:t>8/2/2022</a:t>
            </a:r>
            <a:endParaRPr lang="en-US" dirty="0"/>
          </a:p>
        </p:txBody>
      </p:sp>
      <p:sp>
        <p:nvSpPr>
          <p:cNvPr id="16" name="Footer Placeholder 4">
            <a:extLst>
              <a:ext uri="{FF2B5EF4-FFF2-40B4-BE49-F238E27FC236}">
                <a16:creationId xmlns:a16="http://schemas.microsoft.com/office/drawing/2014/main" id="{11533DB3-1916-424C-AA57-0F84ADFE5CC9}"/>
              </a:ext>
            </a:extLst>
          </p:cNvPr>
          <p:cNvSpPr>
            <a:spLocks noGrp="1"/>
          </p:cNvSpPr>
          <p:nvPr>
            <p:ph type="ftr" sz="quarter" idx="11"/>
          </p:nvPr>
        </p:nvSpPr>
        <p:spPr>
          <a:xfrm>
            <a:off x="546100" y="266493"/>
            <a:ext cx="3860800" cy="80696"/>
          </a:xfrm>
          <a:prstGeom prst="rect">
            <a:avLst/>
          </a:prstGeom>
        </p:spPr>
        <p:txBody>
          <a:bodyPr/>
          <a:lstStyle>
            <a:lvl1pPr>
              <a:defRPr sz="1000" b="1" i="0">
                <a:solidFill>
                  <a:schemeClr val="tx1"/>
                </a:solidFill>
                <a:latin typeface="Arial" panose="020B0604020202020204" pitchFamily="34" charset="0"/>
                <a:cs typeface="Arial" panose="020B0604020202020204" pitchFamily="34" charset="0"/>
              </a:defRPr>
            </a:lvl1pPr>
          </a:lstStyle>
          <a:p>
            <a:pPr>
              <a:defRPr/>
            </a:pPr>
            <a:r>
              <a:rPr lang="en-US"/>
              <a:t>The Effect of Scrutiny on Tax Disclosure</a:t>
            </a:r>
            <a:endParaRPr lang="en-US" dirty="0"/>
          </a:p>
        </p:txBody>
      </p:sp>
      <p:cxnSp>
        <p:nvCxnSpPr>
          <p:cNvPr id="17" name="Straight Connector 16">
            <a:extLst>
              <a:ext uri="{FF2B5EF4-FFF2-40B4-BE49-F238E27FC236}">
                <a16:creationId xmlns:a16="http://schemas.microsoft.com/office/drawing/2014/main" id="{D59AB774-8A76-CA46-B4E3-9885480C035F}"/>
              </a:ext>
            </a:extLst>
          </p:cNvPr>
          <p:cNvCxnSpPr/>
          <p:nvPr userDrawn="1"/>
        </p:nvCxnSpPr>
        <p:spPr>
          <a:xfrm>
            <a:off x="609600" y="431801"/>
            <a:ext cx="109728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0A6B077E-C183-4A65-A056-DFE5121E631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9246" b="-9839"/>
          <a:stretch/>
        </p:blipFill>
        <p:spPr>
          <a:xfrm>
            <a:off x="609600" y="6070872"/>
            <a:ext cx="950976" cy="507380"/>
          </a:xfrm>
          <a:prstGeom prst="rect">
            <a:avLst/>
          </a:prstGeom>
        </p:spPr>
      </p:pic>
    </p:spTree>
    <p:extLst>
      <p:ext uri="{BB962C8B-B14F-4D97-AF65-F5344CB8AC3E}">
        <p14:creationId xmlns:p14="http://schemas.microsoft.com/office/powerpoint/2010/main" val="170634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4773" y="838200"/>
            <a:ext cx="10917627" cy="803275"/>
          </a:xfrm>
        </p:spPr>
        <p:txBody>
          <a:bodyPr/>
          <a:lstStyle>
            <a:lvl1pPr>
              <a:defRPr sz="4800">
                <a:latin typeface="Impact" panose="020B080603090205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64773" y="2059439"/>
            <a:ext cx="9952427" cy="3827463"/>
          </a:xfrm>
        </p:spPr>
        <p:txBody>
          <a:bodyPr/>
          <a:lstStyle>
            <a:lvl1pPr marL="342900" indent="-342900">
              <a:lnSpc>
                <a:spcPct val="80000"/>
              </a:lnSpc>
              <a:buClr>
                <a:srgbClr val="62C4B1"/>
              </a:buClr>
              <a:buFont typeface="Arial" panose="020B0604020202020204" pitchFamily="34" charset="0"/>
              <a:buChar char="•"/>
              <a:defRPr sz="24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Put your body copy in this box. As Bullets!</a:t>
            </a:r>
            <a:br>
              <a:rPr lang="en-US" dirty="0"/>
            </a:br>
            <a:endParaRPr lang="en-US" dirty="0"/>
          </a:p>
          <a:p>
            <a:pPr lvl="0"/>
            <a:r>
              <a:rPr lang="en-US" dirty="0"/>
              <a:t>Lorem ipsum dolor sit </a:t>
            </a:r>
            <a:r>
              <a:rPr lang="en-US" dirty="0" err="1"/>
              <a:t>amet</a:t>
            </a:r>
            <a:r>
              <a:rPr lang="en-US" dirty="0"/>
              <a:t>, </a:t>
            </a:r>
            <a:r>
              <a:rPr lang="en-US" dirty="0" err="1"/>
              <a:t>consectetur</a:t>
            </a:r>
            <a:r>
              <a:rPr lang="en-US" dirty="0"/>
              <a:t> </a:t>
            </a:r>
            <a:br>
              <a:rPr lang="en-US" dirty="0"/>
            </a:br>
            <a:r>
              <a:rPr lang="en-US" dirty="0" err="1"/>
              <a:t>adipiscing</a:t>
            </a:r>
            <a:r>
              <a:rPr lang="en-US" dirty="0"/>
              <a:t> </a:t>
            </a:r>
            <a:r>
              <a:rPr lang="en-US" dirty="0" err="1"/>
              <a:t>elit</a:t>
            </a:r>
            <a:r>
              <a:rPr lang="en-US" dirty="0"/>
              <a:t>, </a:t>
            </a:r>
            <a:r>
              <a:rPr lang="en-US" dirty="0" err="1"/>
              <a:t>sed</a:t>
            </a:r>
            <a:r>
              <a:rPr lang="en-US" dirty="0"/>
              <a:t> </a:t>
            </a:r>
            <a:br>
              <a:rPr lang="en-US" dirty="0"/>
            </a:br>
            <a:endParaRPr lang="en-US" dirty="0"/>
          </a:p>
          <a:p>
            <a:pPr lvl="0"/>
            <a:r>
              <a:rPr lang="en-US" dirty="0"/>
              <a:t>Do </a:t>
            </a:r>
            <a:r>
              <a:rPr lang="en-US" dirty="0" err="1"/>
              <a:t>eiusmod</a:t>
            </a:r>
            <a:r>
              <a:rPr lang="en-US" dirty="0"/>
              <a:t> </a:t>
            </a:r>
            <a:r>
              <a:rPr lang="en-US" dirty="0" err="1"/>
              <a:t>tempor</a:t>
            </a:r>
            <a:r>
              <a:rPr lang="en-US" dirty="0"/>
              <a:t> </a:t>
            </a:r>
            <a:r>
              <a:rPr lang="en-US" dirty="0" err="1"/>
              <a:t>icididunt</a:t>
            </a:r>
            <a:r>
              <a:rPr lang="en-US" dirty="0"/>
              <a:t> </a:t>
            </a:r>
            <a:r>
              <a:rPr lang="en-US" dirty="0" err="1"/>
              <a:t>ut</a:t>
            </a:r>
            <a:r>
              <a:rPr lang="en-US" dirty="0"/>
              <a:t> </a:t>
            </a:r>
            <a:r>
              <a:rPr lang="en-US" dirty="0" err="1"/>
              <a:t>labore</a:t>
            </a:r>
            <a:r>
              <a:rPr lang="en-US" dirty="0"/>
              <a:t> </a:t>
            </a:r>
            <a:br>
              <a:rPr lang="en-US" dirty="0"/>
            </a:br>
            <a:r>
              <a:rPr lang="en-US" dirty="0"/>
              <a:t>et dolore magna </a:t>
            </a:r>
            <a:r>
              <a:rPr lang="en-US" dirty="0" err="1"/>
              <a:t>aliqua</a:t>
            </a:r>
            <a:r>
              <a:rPr lang="en-US" dirty="0"/>
              <a:t>. </a:t>
            </a:r>
            <a:br>
              <a:rPr lang="en-US" dirty="0"/>
            </a:b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br>
              <a:rPr lang="en-US" dirty="0"/>
            </a:br>
            <a:r>
              <a:rPr lang="en-US" dirty="0"/>
              <a:t>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a:t>
            </a:r>
            <a:br>
              <a:rPr lang="en-US" dirty="0"/>
            </a:br>
            <a:r>
              <a:rPr lang="en-US" dirty="0"/>
              <a:t>ex </a:t>
            </a:r>
            <a:r>
              <a:rPr lang="en-US" dirty="0" err="1"/>
              <a:t>ea</a:t>
            </a:r>
            <a:r>
              <a:rPr lang="en-US" dirty="0"/>
              <a:t> </a:t>
            </a:r>
            <a:r>
              <a:rPr lang="en-US" dirty="0" err="1"/>
              <a:t>commodo</a:t>
            </a:r>
            <a:r>
              <a:rPr lang="en-US" dirty="0"/>
              <a:t> </a:t>
            </a:r>
            <a:r>
              <a:rPr lang="en-US" dirty="0" err="1"/>
              <a:t>consequat</a:t>
            </a:r>
            <a:endParaRPr lang="en-US" dirty="0"/>
          </a:p>
        </p:txBody>
      </p:sp>
      <p:sp>
        <p:nvSpPr>
          <p:cNvPr id="6" name="Slide Number Placeholder 5"/>
          <p:cNvSpPr>
            <a:spLocks noGrp="1"/>
          </p:cNvSpPr>
          <p:nvPr>
            <p:ph type="sldNum" sz="quarter" idx="12"/>
          </p:nvPr>
        </p:nvSpPr>
        <p:spPr>
          <a:xfrm>
            <a:off x="4673600" y="6126164"/>
            <a:ext cx="2844800" cy="365125"/>
          </a:xfrm>
        </p:spPr>
        <p:txBody>
          <a:bodyPr/>
          <a:lstStyle>
            <a:lvl1pPr>
              <a:defRPr/>
            </a:lvl1pPr>
          </a:lstStyle>
          <a:p>
            <a:pPr>
              <a:defRPr/>
            </a:pPr>
            <a:fld id="{79625273-BE34-CF40-A6B2-154B9E634A10}" type="slidenum">
              <a:rPr lang="en-US"/>
              <a:pPr>
                <a:defRPr/>
              </a:pPr>
              <a:t>‹#›</a:t>
            </a:fld>
            <a:endParaRPr lang="en-US"/>
          </a:p>
        </p:txBody>
      </p:sp>
      <p:pic>
        <p:nvPicPr>
          <p:cNvPr id="12" name="Picture 11">
            <a:extLst>
              <a:ext uri="{FF2B5EF4-FFF2-40B4-BE49-F238E27FC236}">
                <a16:creationId xmlns:a16="http://schemas.microsoft.com/office/drawing/2014/main" id="{734FC64C-83D1-1741-B761-5F097544B591}"/>
              </a:ext>
            </a:extLst>
          </p:cNvPr>
          <p:cNvPicPr>
            <a:picLocks noChangeAspect="1"/>
          </p:cNvPicPr>
          <p:nvPr userDrawn="1"/>
        </p:nvPicPr>
        <p:blipFill>
          <a:blip r:embed="rId2"/>
          <a:stretch>
            <a:fillRect/>
          </a:stretch>
        </p:blipFill>
        <p:spPr>
          <a:xfrm>
            <a:off x="8534516" y="6257632"/>
            <a:ext cx="3047884" cy="133860"/>
          </a:xfrm>
          <a:prstGeom prst="rect">
            <a:avLst/>
          </a:prstGeom>
        </p:spPr>
      </p:pic>
      <p:sp>
        <p:nvSpPr>
          <p:cNvPr id="16" name="Date Placeholder 3">
            <a:extLst>
              <a:ext uri="{FF2B5EF4-FFF2-40B4-BE49-F238E27FC236}">
                <a16:creationId xmlns:a16="http://schemas.microsoft.com/office/drawing/2014/main" id="{4320AB01-3453-9C4B-802A-2D304F24C494}"/>
              </a:ext>
            </a:extLst>
          </p:cNvPr>
          <p:cNvSpPr>
            <a:spLocks noGrp="1"/>
          </p:cNvSpPr>
          <p:nvPr>
            <p:ph type="dt" sz="half" idx="10"/>
          </p:nvPr>
        </p:nvSpPr>
        <p:spPr>
          <a:xfrm>
            <a:off x="8826500" y="245537"/>
            <a:ext cx="2844800" cy="106096"/>
          </a:xfrm>
          <a:prstGeom prst="rect">
            <a:avLst/>
          </a:prstGeom>
        </p:spPr>
        <p:txBody>
          <a:bodyPr/>
          <a:lstStyle>
            <a:lvl1pPr>
              <a:defRPr sz="1000">
                <a:solidFill>
                  <a:schemeClr val="tx1"/>
                </a:solidFill>
              </a:defRPr>
            </a:lvl1pPr>
          </a:lstStyle>
          <a:p>
            <a:pPr>
              <a:defRPr/>
            </a:pPr>
            <a:r>
              <a:rPr lang="en-US"/>
              <a:t>8/2/2022</a:t>
            </a:r>
            <a:endParaRPr lang="en-US" dirty="0"/>
          </a:p>
        </p:txBody>
      </p:sp>
      <p:sp>
        <p:nvSpPr>
          <p:cNvPr id="17" name="Footer Placeholder 4">
            <a:extLst>
              <a:ext uri="{FF2B5EF4-FFF2-40B4-BE49-F238E27FC236}">
                <a16:creationId xmlns:a16="http://schemas.microsoft.com/office/drawing/2014/main" id="{6837D876-F824-C84E-8FF0-604B494047F2}"/>
              </a:ext>
            </a:extLst>
          </p:cNvPr>
          <p:cNvSpPr>
            <a:spLocks noGrp="1"/>
          </p:cNvSpPr>
          <p:nvPr>
            <p:ph type="ftr" sz="quarter" idx="11"/>
          </p:nvPr>
        </p:nvSpPr>
        <p:spPr>
          <a:xfrm>
            <a:off x="546100" y="266493"/>
            <a:ext cx="3860800" cy="80696"/>
          </a:xfrm>
          <a:prstGeom prst="rect">
            <a:avLst/>
          </a:prstGeom>
        </p:spPr>
        <p:txBody>
          <a:bodyPr/>
          <a:lstStyle>
            <a:lvl1pPr>
              <a:defRPr sz="1000" b="1" i="0">
                <a:solidFill>
                  <a:schemeClr val="tx1"/>
                </a:solidFill>
                <a:latin typeface="Arial" panose="020B0604020202020204" pitchFamily="34" charset="0"/>
                <a:cs typeface="Arial" panose="020B0604020202020204" pitchFamily="34" charset="0"/>
              </a:defRPr>
            </a:lvl1pPr>
          </a:lstStyle>
          <a:p>
            <a:pPr>
              <a:defRPr/>
            </a:pPr>
            <a:r>
              <a:rPr lang="en-US"/>
              <a:t>The Effect of Scrutiny on Tax Disclosure</a:t>
            </a:r>
            <a:endParaRPr lang="en-US" dirty="0"/>
          </a:p>
        </p:txBody>
      </p:sp>
      <p:cxnSp>
        <p:nvCxnSpPr>
          <p:cNvPr id="18" name="Straight Connector 17">
            <a:extLst>
              <a:ext uri="{FF2B5EF4-FFF2-40B4-BE49-F238E27FC236}">
                <a16:creationId xmlns:a16="http://schemas.microsoft.com/office/drawing/2014/main" id="{5D459127-653F-994C-A2A5-157D3832E1DF}"/>
              </a:ext>
            </a:extLst>
          </p:cNvPr>
          <p:cNvCxnSpPr/>
          <p:nvPr userDrawn="1"/>
        </p:nvCxnSpPr>
        <p:spPr>
          <a:xfrm>
            <a:off x="609600" y="431801"/>
            <a:ext cx="109728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98C19392-48DF-4D6E-8FB6-437F3FCBF75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9246" b="-9839"/>
          <a:stretch/>
        </p:blipFill>
        <p:spPr>
          <a:xfrm>
            <a:off x="609600" y="6070872"/>
            <a:ext cx="950976" cy="507380"/>
          </a:xfrm>
          <a:prstGeom prst="rect">
            <a:avLst/>
          </a:prstGeom>
        </p:spPr>
      </p:pic>
    </p:spTree>
    <p:extLst>
      <p:ext uri="{BB962C8B-B14F-4D97-AF65-F5344CB8AC3E}">
        <p14:creationId xmlns:p14="http://schemas.microsoft.com/office/powerpoint/2010/main" val="219785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6E59CB6-6FD2-3340-A5FF-0D872CE5D2C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7865331" y="-2"/>
            <a:ext cx="4326670" cy="6858000"/>
          </a:xfrm>
          <a:prstGeom prst="rect">
            <a:avLst/>
          </a:prstGeom>
          <a:effectLst>
            <a:outerShdw blurRad="50800" dist="50800" dir="5400000" algn="ctr" rotWithShape="0">
              <a:schemeClr val="bg1"/>
            </a:outerShdw>
          </a:effectLst>
        </p:spPr>
      </p:pic>
      <p:sp>
        <p:nvSpPr>
          <p:cNvPr id="13" name="Rectangle 12">
            <a:extLst>
              <a:ext uri="{FF2B5EF4-FFF2-40B4-BE49-F238E27FC236}">
                <a16:creationId xmlns:a16="http://schemas.microsoft.com/office/drawing/2014/main" id="{E581C4CA-9FFA-2D4F-997F-0B6E1CA23336}"/>
              </a:ext>
            </a:extLst>
          </p:cNvPr>
          <p:cNvSpPr/>
          <p:nvPr userDrawn="1"/>
        </p:nvSpPr>
        <p:spPr>
          <a:xfrm rot="16200000">
            <a:off x="6599666" y="1265663"/>
            <a:ext cx="6858001" cy="4326669"/>
          </a:xfrm>
          <a:prstGeom prst="rect">
            <a:avLst/>
          </a:prstGeom>
          <a:solidFill>
            <a:srgbClr val="62C4B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09601" y="1226634"/>
            <a:ext cx="4252332" cy="1573755"/>
          </a:xfrm>
        </p:spPr>
        <p:txBody>
          <a:bodyPr/>
          <a:lstStyle>
            <a:lvl1pPr>
              <a:lnSpc>
                <a:spcPct val="80000"/>
              </a:lnSpc>
              <a:defRPr>
                <a:latin typeface="Impact" panose="020B080603090205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4673600" y="6126164"/>
            <a:ext cx="2844800" cy="365125"/>
          </a:xfrm>
        </p:spPr>
        <p:txBody>
          <a:bodyPr/>
          <a:lstStyle>
            <a:lvl1pPr>
              <a:defRPr/>
            </a:lvl1pPr>
          </a:lstStyle>
          <a:p>
            <a:pPr>
              <a:defRPr/>
            </a:pPr>
            <a:fld id="{79625273-BE34-CF40-A6B2-154B9E634A10}" type="slidenum">
              <a:rPr lang="en-US"/>
              <a:pPr>
                <a:defRPr/>
              </a:pPr>
              <a:t>‹#›</a:t>
            </a:fld>
            <a:endParaRPr lang="en-US"/>
          </a:p>
        </p:txBody>
      </p:sp>
      <p:sp>
        <p:nvSpPr>
          <p:cNvPr id="12" name="Text Placeholder 11">
            <a:extLst>
              <a:ext uri="{FF2B5EF4-FFF2-40B4-BE49-F238E27FC236}">
                <a16:creationId xmlns:a16="http://schemas.microsoft.com/office/drawing/2014/main" id="{EA5EFFAB-240B-CF47-B119-CF6FF864B346}"/>
              </a:ext>
            </a:extLst>
          </p:cNvPr>
          <p:cNvSpPr>
            <a:spLocks noGrp="1"/>
          </p:cNvSpPr>
          <p:nvPr>
            <p:ph type="body" sz="quarter" idx="13" hasCustomPrompt="1"/>
          </p:nvPr>
        </p:nvSpPr>
        <p:spPr>
          <a:xfrm>
            <a:off x="664633" y="3055939"/>
            <a:ext cx="6502400" cy="2408237"/>
          </a:xfrm>
        </p:spPr>
        <p:txBody>
          <a:bodyPr/>
          <a:lstStyle>
            <a:lvl1pPr marL="0" indent="0" algn="l">
              <a:buNone/>
              <a:defRPr lang="en-US" sz="1800" b="0" i="0" smtClean="0">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Put your body copy in this box.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br>
              <a:rPr lang="en-US" dirty="0"/>
            </a:br>
            <a:br>
              <a:rPr lang="en-US" dirty="0"/>
            </a:b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en-US" dirty="0"/>
          </a:p>
        </p:txBody>
      </p:sp>
      <p:pic>
        <p:nvPicPr>
          <p:cNvPr id="24" name="Picture 23">
            <a:extLst>
              <a:ext uri="{FF2B5EF4-FFF2-40B4-BE49-F238E27FC236}">
                <a16:creationId xmlns:a16="http://schemas.microsoft.com/office/drawing/2014/main" id="{A46CD9CC-D8A4-AE47-B2D3-7B4C70008D5D}"/>
              </a:ext>
            </a:extLst>
          </p:cNvPr>
          <p:cNvPicPr>
            <a:picLocks noChangeAspect="1"/>
          </p:cNvPicPr>
          <p:nvPr userDrawn="1"/>
        </p:nvPicPr>
        <p:blipFill>
          <a:blip r:embed="rId4"/>
          <a:stretch>
            <a:fillRect/>
          </a:stretch>
        </p:blipFill>
        <p:spPr>
          <a:xfrm>
            <a:off x="8534517" y="6257632"/>
            <a:ext cx="3047883" cy="133860"/>
          </a:xfrm>
          <a:prstGeom prst="rect">
            <a:avLst/>
          </a:prstGeom>
        </p:spPr>
      </p:pic>
      <p:sp>
        <p:nvSpPr>
          <p:cNvPr id="25" name="Date Placeholder 3">
            <a:extLst>
              <a:ext uri="{FF2B5EF4-FFF2-40B4-BE49-F238E27FC236}">
                <a16:creationId xmlns:a16="http://schemas.microsoft.com/office/drawing/2014/main" id="{50F38DBA-2130-0644-AA07-968F29437DC2}"/>
              </a:ext>
            </a:extLst>
          </p:cNvPr>
          <p:cNvSpPr>
            <a:spLocks noGrp="1"/>
          </p:cNvSpPr>
          <p:nvPr>
            <p:ph type="dt" sz="half" idx="10"/>
          </p:nvPr>
        </p:nvSpPr>
        <p:spPr>
          <a:xfrm>
            <a:off x="8826500" y="245537"/>
            <a:ext cx="2844800" cy="106096"/>
          </a:xfrm>
          <a:prstGeom prst="rect">
            <a:avLst/>
          </a:prstGeom>
        </p:spPr>
        <p:txBody>
          <a:bodyPr/>
          <a:lstStyle>
            <a:lvl1pPr>
              <a:defRPr sz="1000">
                <a:solidFill>
                  <a:schemeClr val="bg1"/>
                </a:solidFill>
              </a:defRPr>
            </a:lvl1pPr>
          </a:lstStyle>
          <a:p>
            <a:pPr>
              <a:defRPr/>
            </a:pPr>
            <a:r>
              <a:rPr lang="en-US"/>
              <a:t>8/2/2022</a:t>
            </a:r>
            <a:endParaRPr lang="en-US" dirty="0"/>
          </a:p>
        </p:txBody>
      </p:sp>
      <p:sp>
        <p:nvSpPr>
          <p:cNvPr id="26" name="Footer Placeholder 4">
            <a:extLst>
              <a:ext uri="{FF2B5EF4-FFF2-40B4-BE49-F238E27FC236}">
                <a16:creationId xmlns:a16="http://schemas.microsoft.com/office/drawing/2014/main" id="{068DC8C5-BA8A-6741-9E99-6FE3BBD63F46}"/>
              </a:ext>
            </a:extLst>
          </p:cNvPr>
          <p:cNvSpPr>
            <a:spLocks noGrp="1"/>
          </p:cNvSpPr>
          <p:nvPr>
            <p:ph type="ftr" sz="quarter" idx="11"/>
          </p:nvPr>
        </p:nvSpPr>
        <p:spPr>
          <a:xfrm>
            <a:off x="546100" y="266493"/>
            <a:ext cx="3860800" cy="80696"/>
          </a:xfrm>
          <a:prstGeom prst="rect">
            <a:avLst/>
          </a:prstGeom>
        </p:spPr>
        <p:txBody>
          <a:bodyPr/>
          <a:lstStyle>
            <a:lvl1pPr>
              <a:defRPr sz="1000" b="1" i="0">
                <a:solidFill>
                  <a:schemeClr val="tx1"/>
                </a:solidFill>
                <a:latin typeface="Arial" panose="020B0604020202020204" pitchFamily="34" charset="0"/>
                <a:cs typeface="Arial" panose="020B0604020202020204" pitchFamily="34" charset="0"/>
              </a:defRPr>
            </a:lvl1pPr>
          </a:lstStyle>
          <a:p>
            <a:pPr>
              <a:defRPr/>
            </a:pPr>
            <a:r>
              <a:rPr lang="en-US"/>
              <a:t>The Effect of Scrutiny on Tax Disclosure</a:t>
            </a:r>
            <a:endParaRPr lang="en-US" dirty="0"/>
          </a:p>
        </p:txBody>
      </p:sp>
      <p:cxnSp>
        <p:nvCxnSpPr>
          <p:cNvPr id="27" name="Straight Connector 26">
            <a:extLst>
              <a:ext uri="{FF2B5EF4-FFF2-40B4-BE49-F238E27FC236}">
                <a16:creationId xmlns:a16="http://schemas.microsoft.com/office/drawing/2014/main" id="{5836ABEB-C090-5846-97D8-221C1E8C7112}"/>
              </a:ext>
            </a:extLst>
          </p:cNvPr>
          <p:cNvCxnSpPr/>
          <p:nvPr userDrawn="1"/>
        </p:nvCxnSpPr>
        <p:spPr>
          <a:xfrm>
            <a:off x="609600" y="431801"/>
            <a:ext cx="1097280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3E32A65-4823-C14D-B7E3-D7F16CE5A43A}"/>
              </a:ext>
            </a:extLst>
          </p:cNvPr>
          <p:cNvCxnSpPr>
            <a:cxnSpLocks/>
          </p:cNvCxnSpPr>
          <p:nvPr userDrawn="1"/>
        </p:nvCxnSpPr>
        <p:spPr>
          <a:xfrm>
            <a:off x="582706" y="424331"/>
            <a:ext cx="7282625"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DE76AC8F-4D06-4703-BC77-80B7A44EE808}"/>
              </a:ext>
            </a:extLst>
          </p:cNvPr>
          <p:cNvPicPr>
            <a:picLocks noChangeAspect="1"/>
          </p:cNvPicPr>
          <p:nvPr userDrawn="1"/>
        </p:nvPicPr>
        <p:blipFill rotWithShape="1">
          <a:blip r:embed="rId5">
            <a:extLst>
              <a:ext uri="{28A0092B-C50C-407E-A947-70E740481C1C}">
                <a14:useLocalDpi xmlns:a14="http://schemas.microsoft.com/office/drawing/2010/main"/>
              </a:ext>
            </a:extLst>
          </a:blip>
          <a:srcRect t="-9246" b="-9839"/>
          <a:stretch/>
        </p:blipFill>
        <p:spPr>
          <a:xfrm>
            <a:off x="609600" y="6070872"/>
            <a:ext cx="950976" cy="507380"/>
          </a:xfrm>
          <a:prstGeom prst="rect">
            <a:avLst/>
          </a:prstGeom>
        </p:spPr>
      </p:pic>
    </p:spTree>
    <p:extLst>
      <p:ext uri="{BB962C8B-B14F-4D97-AF65-F5344CB8AC3E}">
        <p14:creationId xmlns:p14="http://schemas.microsoft.com/office/powerpoint/2010/main" val="323280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8CB298-7EAD-3846-8D7C-18E994A5A7A8}"/>
              </a:ext>
            </a:extLst>
          </p:cNvPr>
          <p:cNvSpPr/>
          <p:nvPr userDrawn="1"/>
        </p:nvSpPr>
        <p:spPr>
          <a:xfrm>
            <a:off x="0" y="2590800"/>
            <a:ext cx="12192000" cy="4267200"/>
          </a:xfrm>
          <a:prstGeom prst="rect">
            <a:avLst/>
          </a:prstGeom>
          <a:solidFill>
            <a:srgbClr val="A32B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7700" y="880954"/>
            <a:ext cx="10917627" cy="1286092"/>
          </a:xfrm>
        </p:spPr>
        <p:txBody>
          <a:bodyPr/>
          <a:lstStyle>
            <a:lvl1pPr algn="ctr">
              <a:defRPr sz="4800">
                <a:latin typeface="Impact" panose="020B0806030902050204" pitchFamily="34" charset="0"/>
              </a:defRPr>
            </a:lvl1pPr>
          </a:lstStyle>
          <a:p>
            <a:r>
              <a:rPr lang="en-US" dirty="0"/>
              <a:t>PUT YOUR HEADLINE IN </a:t>
            </a:r>
            <a:br>
              <a:rPr lang="en-US" dirty="0"/>
            </a:br>
            <a:r>
              <a:rPr lang="en-US" dirty="0"/>
              <a:t>THIS TEXT BOX</a:t>
            </a:r>
          </a:p>
        </p:txBody>
      </p:sp>
      <p:sp>
        <p:nvSpPr>
          <p:cNvPr id="6" name="Slide Number Placeholder 5"/>
          <p:cNvSpPr>
            <a:spLocks noGrp="1"/>
          </p:cNvSpPr>
          <p:nvPr>
            <p:ph type="sldNum" sz="quarter" idx="12"/>
          </p:nvPr>
        </p:nvSpPr>
        <p:spPr>
          <a:xfrm>
            <a:off x="4673600" y="6126164"/>
            <a:ext cx="2844800" cy="365125"/>
          </a:xfrm>
        </p:spPr>
        <p:txBody>
          <a:bodyPr/>
          <a:lstStyle>
            <a:lvl1pPr>
              <a:defRPr/>
            </a:lvl1pPr>
          </a:lstStyle>
          <a:p>
            <a:pPr>
              <a:defRPr/>
            </a:pPr>
            <a:fld id="{79625273-BE34-CF40-A6B2-154B9E634A10}" type="slidenum">
              <a:rPr lang="en-US"/>
              <a:pPr>
                <a:defRPr/>
              </a:pPr>
              <a:t>‹#›</a:t>
            </a:fld>
            <a:endParaRPr lang="en-US"/>
          </a:p>
        </p:txBody>
      </p:sp>
      <p:sp>
        <p:nvSpPr>
          <p:cNvPr id="11" name="Text Placeholder 11">
            <a:extLst>
              <a:ext uri="{FF2B5EF4-FFF2-40B4-BE49-F238E27FC236}">
                <a16:creationId xmlns:a16="http://schemas.microsoft.com/office/drawing/2014/main" id="{9E2DC406-912D-5F48-9574-34EA44D04D6F}"/>
              </a:ext>
            </a:extLst>
          </p:cNvPr>
          <p:cNvSpPr>
            <a:spLocks noGrp="1"/>
          </p:cNvSpPr>
          <p:nvPr>
            <p:ph type="body" sz="quarter" idx="13" hasCustomPrompt="1"/>
          </p:nvPr>
        </p:nvSpPr>
        <p:spPr>
          <a:xfrm>
            <a:off x="2493573" y="3532836"/>
            <a:ext cx="3246967" cy="1782761"/>
          </a:xfrm>
        </p:spPr>
        <p:txBody>
          <a:bodyPr/>
          <a:lstStyle>
            <a:lvl1pPr marL="0" indent="0" algn="l">
              <a:buNone/>
              <a:defRPr lang="en-US" sz="1800" b="0" i="0" smtClean="0">
                <a:solidFill>
                  <a:schemeClr val="bg1"/>
                </a:solidFill>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Put your body copy in this box.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13" name="Text Placeholder 11">
            <a:extLst>
              <a:ext uri="{FF2B5EF4-FFF2-40B4-BE49-F238E27FC236}">
                <a16:creationId xmlns:a16="http://schemas.microsoft.com/office/drawing/2014/main" id="{CDFD3CF9-A873-6247-A3C5-CCA49B749D31}"/>
              </a:ext>
            </a:extLst>
          </p:cNvPr>
          <p:cNvSpPr>
            <a:spLocks noGrp="1"/>
          </p:cNvSpPr>
          <p:nvPr>
            <p:ph type="body" sz="quarter" idx="14" hasCustomPrompt="1"/>
          </p:nvPr>
        </p:nvSpPr>
        <p:spPr>
          <a:xfrm>
            <a:off x="6405313" y="3532836"/>
            <a:ext cx="3246967" cy="1782761"/>
          </a:xfrm>
        </p:spPr>
        <p:txBody>
          <a:bodyPr/>
          <a:lstStyle>
            <a:lvl1pPr marL="0" indent="0" algn="l">
              <a:buNone/>
              <a:defRPr lang="en-US" sz="1800" b="0" i="0" smtClean="0">
                <a:solidFill>
                  <a:schemeClr val="bg1"/>
                </a:solidFill>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15" name="Picture 14">
            <a:extLst>
              <a:ext uri="{FF2B5EF4-FFF2-40B4-BE49-F238E27FC236}">
                <a16:creationId xmlns:a16="http://schemas.microsoft.com/office/drawing/2014/main" id="{C9DD85F6-FC6D-7D48-AFA6-24B346768052}"/>
              </a:ext>
            </a:extLst>
          </p:cNvPr>
          <p:cNvPicPr>
            <a:picLocks noChangeAspect="1"/>
          </p:cNvPicPr>
          <p:nvPr userDrawn="1"/>
        </p:nvPicPr>
        <p:blipFill>
          <a:blip r:embed="rId2"/>
          <a:stretch>
            <a:fillRect/>
          </a:stretch>
        </p:blipFill>
        <p:spPr>
          <a:xfrm>
            <a:off x="8534517" y="6257632"/>
            <a:ext cx="3047883" cy="133860"/>
          </a:xfrm>
          <a:prstGeom prst="rect">
            <a:avLst/>
          </a:prstGeom>
        </p:spPr>
      </p:pic>
      <p:sp>
        <p:nvSpPr>
          <p:cNvPr id="19" name="Date Placeholder 3">
            <a:extLst>
              <a:ext uri="{FF2B5EF4-FFF2-40B4-BE49-F238E27FC236}">
                <a16:creationId xmlns:a16="http://schemas.microsoft.com/office/drawing/2014/main" id="{FBA45E7E-63FA-744D-96FA-B75E5D7DDF96}"/>
              </a:ext>
            </a:extLst>
          </p:cNvPr>
          <p:cNvSpPr>
            <a:spLocks noGrp="1"/>
          </p:cNvSpPr>
          <p:nvPr>
            <p:ph type="dt" sz="half" idx="10"/>
          </p:nvPr>
        </p:nvSpPr>
        <p:spPr>
          <a:xfrm>
            <a:off x="8826500" y="245537"/>
            <a:ext cx="2844800" cy="106096"/>
          </a:xfrm>
          <a:prstGeom prst="rect">
            <a:avLst/>
          </a:prstGeom>
        </p:spPr>
        <p:txBody>
          <a:bodyPr/>
          <a:lstStyle>
            <a:lvl1pPr>
              <a:defRPr sz="1000">
                <a:solidFill>
                  <a:schemeClr val="tx1"/>
                </a:solidFill>
              </a:defRPr>
            </a:lvl1pPr>
          </a:lstStyle>
          <a:p>
            <a:pPr>
              <a:defRPr/>
            </a:pPr>
            <a:r>
              <a:rPr lang="en-US"/>
              <a:t>8/2/2022</a:t>
            </a:r>
            <a:endParaRPr lang="en-US" dirty="0"/>
          </a:p>
        </p:txBody>
      </p:sp>
      <p:sp>
        <p:nvSpPr>
          <p:cNvPr id="20" name="Footer Placeholder 4">
            <a:extLst>
              <a:ext uri="{FF2B5EF4-FFF2-40B4-BE49-F238E27FC236}">
                <a16:creationId xmlns:a16="http://schemas.microsoft.com/office/drawing/2014/main" id="{1350FB57-CADC-CB41-982B-17026E80068F}"/>
              </a:ext>
            </a:extLst>
          </p:cNvPr>
          <p:cNvSpPr>
            <a:spLocks noGrp="1"/>
          </p:cNvSpPr>
          <p:nvPr>
            <p:ph type="ftr" sz="quarter" idx="11"/>
          </p:nvPr>
        </p:nvSpPr>
        <p:spPr>
          <a:xfrm>
            <a:off x="546100" y="266493"/>
            <a:ext cx="3860800" cy="80696"/>
          </a:xfrm>
          <a:prstGeom prst="rect">
            <a:avLst/>
          </a:prstGeom>
        </p:spPr>
        <p:txBody>
          <a:bodyPr/>
          <a:lstStyle>
            <a:lvl1pPr>
              <a:defRPr sz="1000" b="1" i="0">
                <a:solidFill>
                  <a:schemeClr val="tx1"/>
                </a:solidFill>
                <a:latin typeface="Arial" panose="020B0604020202020204" pitchFamily="34" charset="0"/>
                <a:cs typeface="Arial" panose="020B0604020202020204" pitchFamily="34" charset="0"/>
              </a:defRPr>
            </a:lvl1pPr>
          </a:lstStyle>
          <a:p>
            <a:pPr>
              <a:defRPr/>
            </a:pPr>
            <a:r>
              <a:rPr lang="en-US"/>
              <a:t>The Effect of Scrutiny on Tax Disclosure</a:t>
            </a:r>
            <a:endParaRPr lang="en-US" dirty="0"/>
          </a:p>
        </p:txBody>
      </p:sp>
      <p:cxnSp>
        <p:nvCxnSpPr>
          <p:cNvPr id="21" name="Straight Connector 20">
            <a:extLst>
              <a:ext uri="{FF2B5EF4-FFF2-40B4-BE49-F238E27FC236}">
                <a16:creationId xmlns:a16="http://schemas.microsoft.com/office/drawing/2014/main" id="{AF975003-8E67-344B-BBFE-044499EF78D0}"/>
              </a:ext>
            </a:extLst>
          </p:cNvPr>
          <p:cNvCxnSpPr/>
          <p:nvPr userDrawn="1"/>
        </p:nvCxnSpPr>
        <p:spPr>
          <a:xfrm>
            <a:off x="609600" y="431801"/>
            <a:ext cx="109728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8D8A7B9D-4ACD-4E31-A610-58D46D0AC10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928" r="-171"/>
          <a:stretch/>
        </p:blipFill>
        <p:spPr>
          <a:xfrm>
            <a:off x="502508" y="6097136"/>
            <a:ext cx="950976" cy="421436"/>
          </a:xfrm>
          <a:prstGeom prst="rect">
            <a:avLst/>
          </a:prstGeom>
        </p:spPr>
      </p:pic>
    </p:spTree>
    <p:extLst>
      <p:ext uri="{BB962C8B-B14F-4D97-AF65-F5344CB8AC3E}">
        <p14:creationId xmlns:p14="http://schemas.microsoft.com/office/powerpoint/2010/main" val="224565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rgbClr val="A32B3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4566" y="1814366"/>
            <a:ext cx="3852417" cy="3086100"/>
          </a:xfrm>
        </p:spPr>
        <p:txBody>
          <a:bodyPr/>
          <a:lstStyle>
            <a:lvl1pPr>
              <a:lnSpc>
                <a:spcPct val="80000"/>
              </a:lnSpc>
              <a:defRPr sz="6000">
                <a:solidFill>
                  <a:schemeClr val="bg1">
                    <a:lumMod val="95000"/>
                  </a:schemeClr>
                </a:solidFill>
                <a:latin typeface="Impact" panose="020B0806030902050204" pitchFamily="34" charset="0"/>
              </a:defRPr>
            </a:lvl1pPr>
          </a:lstStyle>
          <a:p>
            <a:r>
              <a:rPr lang="en-US" dirty="0"/>
              <a:t>PUT </a:t>
            </a:r>
            <a:br>
              <a:rPr lang="en-US" dirty="0"/>
            </a:br>
            <a:r>
              <a:rPr lang="en-US" dirty="0"/>
              <a:t>YOUR OWN HEADLINE HERE</a:t>
            </a:r>
          </a:p>
        </p:txBody>
      </p:sp>
      <p:sp>
        <p:nvSpPr>
          <p:cNvPr id="6" name="Slide Number Placeholder 5"/>
          <p:cNvSpPr>
            <a:spLocks noGrp="1"/>
          </p:cNvSpPr>
          <p:nvPr>
            <p:ph type="sldNum" sz="quarter" idx="12"/>
          </p:nvPr>
        </p:nvSpPr>
        <p:spPr>
          <a:xfrm>
            <a:off x="4673600" y="6126164"/>
            <a:ext cx="2844800" cy="365125"/>
          </a:xfrm>
        </p:spPr>
        <p:txBody>
          <a:bodyPr/>
          <a:lstStyle>
            <a:lvl1pPr>
              <a:defRPr/>
            </a:lvl1pPr>
          </a:lstStyle>
          <a:p>
            <a:pPr>
              <a:defRPr/>
            </a:pPr>
            <a:fld id="{79625273-BE34-CF40-A6B2-154B9E634A10}" type="slidenum">
              <a:rPr lang="en-US"/>
              <a:pPr>
                <a:defRPr/>
              </a:pPr>
              <a:t>‹#›</a:t>
            </a:fld>
            <a:endParaRPr lang="en-US"/>
          </a:p>
        </p:txBody>
      </p:sp>
      <p:sp>
        <p:nvSpPr>
          <p:cNvPr id="12" name="Text Placeholder 11">
            <a:extLst>
              <a:ext uri="{FF2B5EF4-FFF2-40B4-BE49-F238E27FC236}">
                <a16:creationId xmlns:a16="http://schemas.microsoft.com/office/drawing/2014/main" id="{EA5EFFAB-240B-CF47-B119-CF6FF864B346}"/>
              </a:ext>
            </a:extLst>
          </p:cNvPr>
          <p:cNvSpPr>
            <a:spLocks noGrp="1"/>
          </p:cNvSpPr>
          <p:nvPr>
            <p:ph type="body" sz="quarter" idx="13" hasCustomPrompt="1"/>
          </p:nvPr>
        </p:nvSpPr>
        <p:spPr>
          <a:xfrm>
            <a:off x="5763952" y="1814366"/>
            <a:ext cx="5147733" cy="3086100"/>
          </a:xfrm>
        </p:spPr>
        <p:txBody>
          <a:bodyPr/>
          <a:lstStyle>
            <a:lvl1pPr marL="0" indent="0" algn="l">
              <a:buNone/>
              <a:defRPr lang="en-US" sz="1800" b="0" i="0" smtClean="0">
                <a:solidFill>
                  <a:schemeClr val="bg1">
                    <a:lumMod val="95000"/>
                  </a:schemeClr>
                </a:solidFill>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Put your body copy in this box.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br>
              <a:rPr lang="en-US" dirty="0"/>
            </a:br>
            <a:br>
              <a:rPr lang="en-US" dirty="0"/>
            </a:b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en-US" dirty="0"/>
          </a:p>
        </p:txBody>
      </p:sp>
      <p:pic>
        <p:nvPicPr>
          <p:cNvPr id="21" name="Picture 20">
            <a:extLst>
              <a:ext uri="{FF2B5EF4-FFF2-40B4-BE49-F238E27FC236}">
                <a16:creationId xmlns:a16="http://schemas.microsoft.com/office/drawing/2014/main" id="{5A97E7FA-3F80-5243-906B-08F6D6942DAE}"/>
              </a:ext>
            </a:extLst>
          </p:cNvPr>
          <p:cNvPicPr>
            <a:picLocks noChangeAspect="1"/>
          </p:cNvPicPr>
          <p:nvPr userDrawn="1"/>
        </p:nvPicPr>
        <p:blipFill>
          <a:blip r:embed="rId2"/>
          <a:stretch>
            <a:fillRect/>
          </a:stretch>
        </p:blipFill>
        <p:spPr>
          <a:xfrm>
            <a:off x="8534517" y="6257632"/>
            <a:ext cx="3047883" cy="133860"/>
          </a:xfrm>
          <a:prstGeom prst="rect">
            <a:avLst/>
          </a:prstGeom>
        </p:spPr>
      </p:pic>
      <p:sp>
        <p:nvSpPr>
          <p:cNvPr id="22" name="Date Placeholder 3">
            <a:extLst>
              <a:ext uri="{FF2B5EF4-FFF2-40B4-BE49-F238E27FC236}">
                <a16:creationId xmlns:a16="http://schemas.microsoft.com/office/drawing/2014/main" id="{9483857E-CC71-644F-AD46-98B666257FAD}"/>
              </a:ext>
            </a:extLst>
          </p:cNvPr>
          <p:cNvSpPr>
            <a:spLocks noGrp="1"/>
          </p:cNvSpPr>
          <p:nvPr>
            <p:ph type="dt" sz="half" idx="10"/>
          </p:nvPr>
        </p:nvSpPr>
        <p:spPr>
          <a:xfrm>
            <a:off x="8826500" y="245537"/>
            <a:ext cx="2844800" cy="106096"/>
          </a:xfrm>
          <a:prstGeom prst="rect">
            <a:avLst/>
          </a:prstGeom>
        </p:spPr>
        <p:txBody>
          <a:bodyPr/>
          <a:lstStyle>
            <a:lvl1pPr>
              <a:defRPr sz="1000">
                <a:solidFill>
                  <a:schemeClr val="bg1"/>
                </a:solidFill>
              </a:defRPr>
            </a:lvl1pPr>
          </a:lstStyle>
          <a:p>
            <a:pPr>
              <a:defRPr/>
            </a:pPr>
            <a:r>
              <a:rPr lang="en-US"/>
              <a:t>8/2/2022</a:t>
            </a:r>
            <a:endParaRPr lang="en-US" dirty="0"/>
          </a:p>
        </p:txBody>
      </p:sp>
      <p:sp>
        <p:nvSpPr>
          <p:cNvPr id="23" name="Footer Placeholder 4">
            <a:extLst>
              <a:ext uri="{FF2B5EF4-FFF2-40B4-BE49-F238E27FC236}">
                <a16:creationId xmlns:a16="http://schemas.microsoft.com/office/drawing/2014/main" id="{B618D9C3-60BC-4342-9542-937B37A860CF}"/>
              </a:ext>
            </a:extLst>
          </p:cNvPr>
          <p:cNvSpPr>
            <a:spLocks noGrp="1"/>
          </p:cNvSpPr>
          <p:nvPr>
            <p:ph type="ftr" sz="quarter" idx="11"/>
          </p:nvPr>
        </p:nvSpPr>
        <p:spPr>
          <a:xfrm>
            <a:off x="546100" y="266493"/>
            <a:ext cx="3860800" cy="80696"/>
          </a:xfrm>
          <a:prstGeom prst="rect">
            <a:avLst/>
          </a:prstGeom>
        </p:spPr>
        <p:txBody>
          <a:bodyPr/>
          <a:lstStyle>
            <a:lvl1pPr>
              <a:defRPr sz="1000" b="1" i="0">
                <a:solidFill>
                  <a:schemeClr val="bg1"/>
                </a:solidFill>
                <a:latin typeface="Arial" panose="020B0604020202020204" pitchFamily="34" charset="0"/>
                <a:cs typeface="Arial" panose="020B0604020202020204" pitchFamily="34" charset="0"/>
              </a:defRPr>
            </a:lvl1pPr>
          </a:lstStyle>
          <a:p>
            <a:pPr>
              <a:defRPr/>
            </a:pPr>
            <a:r>
              <a:rPr lang="en-US"/>
              <a:t>The Effect of Scrutiny on Tax Disclosure</a:t>
            </a:r>
            <a:endParaRPr lang="en-US" dirty="0"/>
          </a:p>
        </p:txBody>
      </p:sp>
      <p:cxnSp>
        <p:nvCxnSpPr>
          <p:cNvPr id="24" name="Straight Connector 23">
            <a:extLst>
              <a:ext uri="{FF2B5EF4-FFF2-40B4-BE49-F238E27FC236}">
                <a16:creationId xmlns:a16="http://schemas.microsoft.com/office/drawing/2014/main" id="{FEBB85AF-FFE4-9F4F-A718-7300D5B5DF8A}"/>
              </a:ext>
            </a:extLst>
          </p:cNvPr>
          <p:cNvCxnSpPr/>
          <p:nvPr userDrawn="1"/>
        </p:nvCxnSpPr>
        <p:spPr>
          <a:xfrm>
            <a:off x="609600" y="431801"/>
            <a:ext cx="1097280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DC79A5F-39E8-4635-B8AF-2ECBD2F56A0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928" r="-171"/>
          <a:stretch/>
        </p:blipFill>
        <p:spPr>
          <a:xfrm>
            <a:off x="502508" y="6097136"/>
            <a:ext cx="950976" cy="421436"/>
          </a:xfrm>
          <a:prstGeom prst="rect">
            <a:avLst/>
          </a:prstGeom>
        </p:spPr>
      </p:pic>
    </p:spTree>
    <p:extLst>
      <p:ext uri="{BB962C8B-B14F-4D97-AF65-F5344CB8AC3E}">
        <p14:creationId xmlns:p14="http://schemas.microsoft.com/office/powerpoint/2010/main" val="379252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rgbClr val="62C4B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673600" y="6126164"/>
            <a:ext cx="2844800" cy="365125"/>
          </a:xfrm>
        </p:spPr>
        <p:txBody>
          <a:bodyPr/>
          <a:lstStyle>
            <a:lvl1pPr>
              <a:defRPr/>
            </a:lvl1pPr>
          </a:lstStyle>
          <a:p>
            <a:pPr>
              <a:defRPr/>
            </a:pPr>
            <a:fld id="{79625273-BE34-CF40-A6B2-154B9E634A10}" type="slidenum">
              <a:rPr lang="en-US"/>
              <a:pPr>
                <a:defRPr/>
              </a:pPr>
              <a:t>‹#›</a:t>
            </a:fld>
            <a:endParaRPr lang="en-US"/>
          </a:p>
        </p:txBody>
      </p:sp>
      <p:pic>
        <p:nvPicPr>
          <p:cNvPr id="13" name="Picture 12">
            <a:extLst>
              <a:ext uri="{FF2B5EF4-FFF2-40B4-BE49-F238E27FC236}">
                <a16:creationId xmlns:a16="http://schemas.microsoft.com/office/drawing/2014/main" id="{4E01A7E3-1524-AF40-855A-8FD47F334009}"/>
              </a:ext>
            </a:extLst>
          </p:cNvPr>
          <p:cNvPicPr>
            <a:picLocks noChangeAspect="1"/>
          </p:cNvPicPr>
          <p:nvPr userDrawn="1"/>
        </p:nvPicPr>
        <p:blipFill>
          <a:blip r:embed="rId2"/>
          <a:stretch>
            <a:fillRect/>
          </a:stretch>
        </p:blipFill>
        <p:spPr>
          <a:xfrm>
            <a:off x="8534517" y="6257632"/>
            <a:ext cx="3047883" cy="133860"/>
          </a:xfrm>
          <a:prstGeom prst="rect">
            <a:avLst/>
          </a:prstGeom>
        </p:spPr>
      </p:pic>
      <p:sp>
        <p:nvSpPr>
          <p:cNvPr id="20" name="Title 1">
            <a:extLst>
              <a:ext uri="{FF2B5EF4-FFF2-40B4-BE49-F238E27FC236}">
                <a16:creationId xmlns:a16="http://schemas.microsoft.com/office/drawing/2014/main" id="{71BB585A-025E-0F49-A03E-12D2E0ADF174}"/>
              </a:ext>
            </a:extLst>
          </p:cNvPr>
          <p:cNvSpPr>
            <a:spLocks noGrp="1"/>
          </p:cNvSpPr>
          <p:nvPr>
            <p:ph type="title" hasCustomPrompt="1"/>
          </p:nvPr>
        </p:nvSpPr>
        <p:spPr>
          <a:xfrm>
            <a:off x="1614566" y="1814366"/>
            <a:ext cx="3852417" cy="3086100"/>
          </a:xfrm>
        </p:spPr>
        <p:txBody>
          <a:bodyPr/>
          <a:lstStyle>
            <a:lvl1pPr>
              <a:lnSpc>
                <a:spcPct val="80000"/>
              </a:lnSpc>
              <a:defRPr sz="6000">
                <a:solidFill>
                  <a:schemeClr val="bg1">
                    <a:lumMod val="95000"/>
                  </a:schemeClr>
                </a:solidFill>
                <a:latin typeface="Impact" panose="020B0806030902050204" pitchFamily="34" charset="0"/>
              </a:defRPr>
            </a:lvl1pPr>
          </a:lstStyle>
          <a:p>
            <a:r>
              <a:rPr lang="en-US" dirty="0"/>
              <a:t>PUT </a:t>
            </a:r>
            <a:br>
              <a:rPr lang="en-US" dirty="0"/>
            </a:br>
            <a:r>
              <a:rPr lang="en-US" dirty="0"/>
              <a:t>YOUR OWN HEADLINE HERE</a:t>
            </a:r>
          </a:p>
        </p:txBody>
      </p:sp>
      <p:sp>
        <p:nvSpPr>
          <p:cNvPr id="21" name="Text Placeholder 11">
            <a:extLst>
              <a:ext uri="{FF2B5EF4-FFF2-40B4-BE49-F238E27FC236}">
                <a16:creationId xmlns:a16="http://schemas.microsoft.com/office/drawing/2014/main" id="{67E9DB66-B09E-1849-9A28-F368B053AC07}"/>
              </a:ext>
            </a:extLst>
          </p:cNvPr>
          <p:cNvSpPr>
            <a:spLocks noGrp="1"/>
          </p:cNvSpPr>
          <p:nvPr>
            <p:ph type="body" sz="quarter" idx="13" hasCustomPrompt="1"/>
          </p:nvPr>
        </p:nvSpPr>
        <p:spPr>
          <a:xfrm>
            <a:off x="5763952" y="1814366"/>
            <a:ext cx="5147733" cy="3086100"/>
          </a:xfrm>
        </p:spPr>
        <p:txBody>
          <a:bodyPr/>
          <a:lstStyle>
            <a:lvl1pPr marL="0" indent="0" algn="l">
              <a:buNone/>
              <a:defRPr lang="en-US" sz="1800" b="0" i="0" smtClean="0">
                <a:solidFill>
                  <a:schemeClr val="bg1">
                    <a:lumMod val="95000"/>
                  </a:schemeClr>
                </a:solidFill>
                <a:effectLst/>
                <a:latin typeface="Arial" panose="020B0604020202020204" pitchFamily="34"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Put your body copy in this box.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br>
              <a:rPr lang="en-US" dirty="0"/>
            </a:br>
            <a:br>
              <a:rPr lang="en-US" dirty="0"/>
            </a:b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en-US" dirty="0"/>
          </a:p>
        </p:txBody>
      </p:sp>
      <p:sp>
        <p:nvSpPr>
          <p:cNvPr id="22" name="Date Placeholder 3">
            <a:extLst>
              <a:ext uri="{FF2B5EF4-FFF2-40B4-BE49-F238E27FC236}">
                <a16:creationId xmlns:a16="http://schemas.microsoft.com/office/drawing/2014/main" id="{835ED1C5-0DED-984E-B747-52BCC9633275}"/>
              </a:ext>
            </a:extLst>
          </p:cNvPr>
          <p:cNvSpPr>
            <a:spLocks noGrp="1"/>
          </p:cNvSpPr>
          <p:nvPr>
            <p:ph type="dt" sz="half" idx="10"/>
          </p:nvPr>
        </p:nvSpPr>
        <p:spPr>
          <a:xfrm>
            <a:off x="8826500" y="245537"/>
            <a:ext cx="2844800" cy="106096"/>
          </a:xfrm>
          <a:prstGeom prst="rect">
            <a:avLst/>
          </a:prstGeom>
        </p:spPr>
        <p:txBody>
          <a:bodyPr/>
          <a:lstStyle>
            <a:lvl1pPr>
              <a:defRPr sz="1000">
                <a:solidFill>
                  <a:schemeClr val="bg1"/>
                </a:solidFill>
              </a:defRPr>
            </a:lvl1pPr>
          </a:lstStyle>
          <a:p>
            <a:pPr>
              <a:defRPr/>
            </a:pPr>
            <a:r>
              <a:rPr lang="en-US"/>
              <a:t>8/2/2022</a:t>
            </a:r>
            <a:endParaRPr lang="en-US" dirty="0"/>
          </a:p>
        </p:txBody>
      </p:sp>
      <p:sp>
        <p:nvSpPr>
          <p:cNvPr id="23" name="Footer Placeholder 4">
            <a:extLst>
              <a:ext uri="{FF2B5EF4-FFF2-40B4-BE49-F238E27FC236}">
                <a16:creationId xmlns:a16="http://schemas.microsoft.com/office/drawing/2014/main" id="{65B6D0FF-724C-9648-B21C-F8A9256F808D}"/>
              </a:ext>
            </a:extLst>
          </p:cNvPr>
          <p:cNvSpPr>
            <a:spLocks noGrp="1"/>
          </p:cNvSpPr>
          <p:nvPr>
            <p:ph type="ftr" sz="quarter" idx="11"/>
          </p:nvPr>
        </p:nvSpPr>
        <p:spPr>
          <a:xfrm>
            <a:off x="546100" y="266493"/>
            <a:ext cx="3860800" cy="80696"/>
          </a:xfrm>
          <a:prstGeom prst="rect">
            <a:avLst/>
          </a:prstGeom>
        </p:spPr>
        <p:txBody>
          <a:bodyPr/>
          <a:lstStyle>
            <a:lvl1pPr>
              <a:defRPr sz="1000" b="1" i="0">
                <a:solidFill>
                  <a:schemeClr val="bg1"/>
                </a:solidFill>
                <a:latin typeface="Arial" panose="020B0604020202020204" pitchFamily="34" charset="0"/>
                <a:cs typeface="Arial" panose="020B0604020202020204" pitchFamily="34" charset="0"/>
              </a:defRPr>
            </a:lvl1pPr>
          </a:lstStyle>
          <a:p>
            <a:pPr>
              <a:defRPr/>
            </a:pPr>
            <a:r>
              <a:rPr lang="en-US"/>
              <a:t>The Effect of Scrutiny on Tax Disclosure</a:t>
            </a:r>
            <a:endParaRPr lang="en-US" dirty="0"/>
          </a:p>
        </p:txBody>
      </p:sp>
      <p:cxnSp>
        <p:nvCxnSpPr>
          <p:cNvPr id="24" name="Straight Connector 23">
            <a:extLst>
              <a:ext uri="{FF2B5EF4-FFF2-40B4-BE49-F238E27FC236}">
                <a16:creationId xmlns:a16="http://schemas.microsoft.com/office/drawing/2014/main" id="{4E1BEF3A-709F-2545-9783-111F980FC1F8}"/>
              </a:ext>
            </a:extLst>
          </p:cNvPr>
          <p:cNvCxnSpPr/>
          <p:nvPr userDrawn="1"/>
        </p:nvCxnSpPr>
        <p:spPr>
          <a:xfrm>
            <a:off x="609600" y="431801"/>
            <a:ext cx="1097280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63162C0A-0767-422C-9AC7-B1A44C48638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9246" b="-9839"/>
          <a:stretch/>
        </p:blipFill>
        <p:spPr>
          <a:xfrm>
            <a:off x="609600" y="6070872"/>
            <a:ext cx="950976" cy="507380"/>
          </a:xfrm>
          <a:prstGeom prst="rect">
            <a:avLst/>
          </a:prstGeom>
        </p:spPr>
      </p:pic>
    </p:spTree>
    <p:extLst>
      <p:ext uri="{BB962C8B-B14F-4D97-AF65-F5344CB8AC3E}">
        <p14:creationId xmlns:p14="http://schemas.microsoft.com/office/powerpoint/2010/main" val="269269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4572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609600" y="687387"/>
            <a:ext cx="10972800" cy="730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37600" y="92076"/>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ea typeface="+mn-ea"/>
                <a:cs typeface="+mn-cs"/>
              </a:defRPr>
            </a:lvl1pPr>
          </a:lstStyle>
          <a:p>
            <a:pPr>
              <a:defRPr/>
            </a:pPr>
            <a:r>
              <a:rPr lang="en-US"/>
              <a:t>8/2/2022</a:t>
            </a:r>
            <a:endParaRPr lang="en-US" dirty="0"/>
          </a:p>
        </p:txBody>
      </p:sp>
      <p:sp>
        <p:nvSpPr>
          <p:cNvPr id="5" name="Footer Placeholder 4"/>
          <p:cNvSpPr>
            <a:spLocks noGrp="1"/>
          </p:cNvSpPr>
          <p:nvPr>
            <p:ph type="ftr" sz="quarter" idx="3"/>
          </p:nvPr>
        </p:nvSpPr>
        <p:spPr>
          <a:xfrm>
            <a:off x="609600" y="92076"/>
            <a:ext cx="386080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srgbClr val="A71930"/>
                </a:solidFill>
                <a:latin typeface="+mn-lt"/>
                <a:ea typeface="+mn-ea"/>
                <a:cs typeface="+mn-cs"/>
              </a:defRPr>
            </a:lvl1pPr>
          </a:lstStyle>
          <a:p>
            <a:pPr>
              <a:defRPr/>
            </a:pPr>
            <a:r>
              <a:rPr lang="en-US"/>
              <a:t>The Effect of Scrutiny on Tax Disclosure</a:t>
            </a:r>
          </a:p>
        </p:txBody>
      </p:sp>
      <p:sp>
        <p:nvSpPr>
          <p:cNvPr id="6" name="Slide Number Placeholder 5"/>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fld id="{116EBCC7-7B40-2844-B90B-9C1454F257C8}" type="slidenum">
              <a:rPr lang="en-US"/>
              <a:pPr>
                <a:defRPr/>
              </a:pPr>
              <a:t>‹#›</a:t>
            </a:fld>
            <a:endParaRPr lang="en-US"/>
          </a:p>
        </p:txBody>
      </p:sp>
      <p:pic>
        <p:nvPicPr>
          <p:cNvPr id="1032" name="Picture 7"/>
          <p:cNvPicPr>
            <a:picLocks noChangeAspect="1"/>
          </p:cNvPicPr>
          <p:nvPr/>
        </p:nvPicPr>
        <p:blipFill rotWithShape="1">
          <a:blip r:embed="rId15">
            <a:extLst>
              <a:ext uri="{28A0092B-C50C-407E-A947-70E740481C1C}">
                <a14:useLocalDpi xmlns:a14="http://schemas.microsoft.com/office/drawing/2010/main"/>
              </a:ext>
            </a:extLst>
          </a:blip>
          <a:srcRect t="-1376" b="-367"/>
          <a:stretch/>
        </p:blipFill>
        <p:spPr bwMode="auto">
          <a:xfrm>
            <a:off x="609600" y="6114193"/>
            <a:ext cx="950976" cy="431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C7E27AA-CD22-4DD2-87CF-1FDE4A810D33}"/>
              </a:ext>
            </a:extLst>
          </p:cNvPr>
          <p:cNvPicPr>
            <a:picLocks noChangeAspect="1"/>
          </p:cNvPicPr>
          <p:nvPr userDrawn="1"/>
        </p:nvPicPr>
        <p:blipFill>
          <a:blip r:embed="rId16"/>
          <a:stretch>
            <a:fillRect/>
          </a:stretch>
        </p:blipFill>
        <p:spPr>
          <a:xfrm>
            <a:off x="8534516" y="6257632"/>
            <a:ext cx="3047884" cy="13386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82" r:id="rId3"/>
    <p:sldLayoutId id="2147483672" r:id="rId4"/>
    <p:sldLayoutId id="2147483678" r:id="rId5"/>
    <p:sldLayoutId id="2147483674" r:id="rId6"/>
    <p:sldLayoutId id="2147483680" r:id="rId7"/>
    <p:sldLayoutId id="2147483676" r:id="rId8"/>
    <p:sldLayoutId id="2147483677" r:id="rId9"/>
    <p:sldLayoutId id="2147483675" r:id="rId10"/>
    <p:sldLayoutId id="2147483679" r:id="rId11"/>
    <p:sldLayoutId id="2147483681" r:id="rId12"/>
    <p:sldLayoutId id="2147483665" r:id="rId13"/>
  </p:sldLayoutIdLst>
  <p:hf sldNum="0" hdr="0"/>
  <p:txStyles>
    <p:titleStyle>
      <a:lvl1pPr algn="l" defTabSz="457200" rtl="0" eaLnBrk="1" fontAlgn="base" hangingPunct="1">
        <a:spcBef>
          <a:spcPct val="0"/>
        </a:spcBef>
        <a:spcAft>
          <a:spcPct val="0"/>
        </a:spcAft>
        <a:defRPr sz="3600" b="1" kern="1200">
          <a:solidFill>
            <a:schemeClr val="tx2"/>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tx2"/>
        </a:buClr>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chemeClr val="tx2"/>
        </a:buClr>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chemeClr val="tx2"/>
        </a:buClr>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chemeClr val="tx2"/>
        </a:buClr>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chemeClr val="tx2"/>
        </a:buClr>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D2EB-4C8D-114F-A0E3-27A9E0A155D9}"/>
              </a:ext>
            </a:extLst>
          </p:cNvPr>
          <p:cNvSpPr>
            <a:spLocks noGrp="1"/>
          </p:cNvSpPr>
          <p:nvPr>
            <p:ph type="ctrTitle"/>
          </p:nvPr>
        </p:nvSpPr>
        <p:spPr>
          <a:xfrm>
            <a:off x="3899561" y="1301442"/>
            <a:ext cx="9127815" cy="3339274"/>
          </a:xfrm>
        </p:spPr>
        <p:txBody>
          <a:bodyPr/>
          <a:lstStyle/>
          <a:p>
            <a:r>
              <a:rPr lang="en-US" sz="4000" b="0" dirty="0"/>
              <a:t>Energy Investment Tax Credits and Environmental Outcomes:</a:t>
            </a:r>
            <a:br>
              <a:rPr lang="en-US" sz="4000" b="0" dirty="0"/>
            </a:br>
            <a:r>
              <a:rPr lang="en-US" sz="4000" b="0" dirty="0"/>
              <a:t>Evidence from Electric Utilities</a:t>
            </a:r>
          </a:p>
        </p:txBody>
      </p:sp>
      <p:sp>
        <p:nvSpPr>
          <p:cNvPr id="3" name="Subtitle 2">
            <a:extLst>
              <a:ext uri="{FF2B5EF4-FFF2-40B4-BE49-F238E27FC236}">
                <a16:creationId xmlns:a16="http://schemas.microsoft.com/office/drawing/2014/main" id="{4D522CB0-C890-CB47-A6EC-AD5509523EC7}"/>
              </a:ext>
            </a:extLst>
          </p:cNvPr>
          <p:cNvSpPr>
            <a:spLocks noGrp="1"/>
          </p:cNvSpPr>
          <p:nvPr>
            <p:ph type="subTitle" idx="1"/>
          </p:nvPr>
        </p:nvSpPr>
        <p:spPr>
          <a:xfrm>
            <a:off x="5407400" y="4417330"/>
            <a:ext cx="6514970" cy="1449079"/>
          </a:xfrm>
        </p:spPr>
        <p:txBody>
          <a:bodyPr/>
          <a:lstStyle/>
          <a:p>
            <a:pPr>
              <a:lnSpc>
                <a:spcPct val="80000"/>
              </a:lnSpc>
            </a:pPr>
            <a:r>
              <a:rPr lang="en-US" dirty="0">
                <a:solidFill>
                  <a:schemeClr val="bg1">
                    <a:lumMod val="65000"/>
                    <a:lumOff val="35000"/>
                  </a:schemeClr>
                </a:solidFill>
              </a:rPr>
              <a:t>Jesse Chan and Darci Fischer</a:t>
            </a:r>
            <a:endParaRPr lang="en-US" b="0" dirty="0">
              <a:solidFill>
                <a:schemeClr val="bg1">
                  <a:lumMod val="65000"/>
                  <a:lumOff val="35000"/>
                </a:schemeClr>
              </a:solidFill>
            </a:endParaRPr>
          </a:p>
          <a:p>
            <a:pPr>
              <a:lnSpc>
                <a:spcPct val="80000"/>
              </a:lnSpc>
            </a:pPr>
            <a:r>
              <a:rPr lang="en-US" b="0" dirty="0">
                <a:solidFill>
                  <a:schemeClr val="bg1">
                    <a:lumMod val="65000"/>
                    <a:lumOff val="35000"/>
                  </a:schemeClr>
                </a:solidFill>
              </a:rPr>
              <a:t>Impact Measurement and Allocation Program</a:t>
            </a:r>
          </a:p>
          <a:p>
            <a:pPr>
              <a:lnSpc>
                <a:spcPct val="80000"/>
              </a:lnSpc>
            </a:pPr>
            <a:r>
              <a:rPr lang="en-US" b="0" dirty="0">
                <a:solidFill>
                  <a:schemeClr val="bg1">
                    <a:lumMod val="65000"/>
                    <a:lumOff val="35000"/>
                  </a:schemeClr>
                </a:solidFill>
              </a:rPr>
              <a:t>January 30, 2025</a:t>
            </a:r>
            <a:endParaRPr lang="en-US" sz="2400" b="0" dirty="0">
              <a:solidFill>
                <a:schemeClr val="bg1">
                  <a:lumMod val="65000"/>
                  <a:lumOff val="35000"/>
                </a:schemeClr>
              </a:solidFill>
            </a:endParaRPr>
          </a:p>
        </p:txBody>
      </p:sp>
    </p:spTree>
    <p:extLst>
      <p:ext uri="{BB962C8B-B14F-4D97-AF65-F5344CB8AC3E}">
        <p14:creationId xmlns:p14="http://schemas.microsoft.com/office/powerpoint/2010/main" val="507903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5C16-3C48-914A-87B5-81D162BE3F85}"/>
              </a:ext>
            </a:extLst>
          </p:cNvPr>
          <p:cNvSpPr>
            <a:spLocks noGrp="1"/>
          </p:cNvSpPr>
          <p:nvPr>
            <p:ph type="title"/>
          </p:nvPr>
        </p:nvSpPr>
        <p:spPr>
          <a:xfrm>
            <a:off x="664773" y="697664"/>
            <a:ext cx="10917627" cy="803275"/>
          </a:xfrm>
        </p:spPr>
        <p:txBody>
          <a:bodyPr/>
          <a:lstStyle/>
          <a:p>
            <a:r>
              <a:rPr lang="en-US" sz="4000" dirty="0"/>
              <a:t>Data</a:t>
            </a:r>
            <a:endParaRPr lang="en-US" sz="3200" dirty="0"/>
          </a:p>
        </p:txBody>
      </p:sp>
      <p:sp>
        <p:nvSpPr>
          <p:cNvPr id="3" name="Content Placeholder 2">
            <a:extLst>
              <a:ext uri="{FF2B5EF4-FFF2-40B4-BE49-F238E27FC236}">
                <a16:creationId xmlns:a16="http://schemas.microsoft.com/office/drawing/2014/main" id="{901707DE-759D-C141-93F1-03B2A04EEAAF}"/>
              </a:ext>
            </a:extLst>
          </p:cNvPr>
          <p:cNvSpPr>
            <a:spLocks noGrp="1"/>
          </p:cNvSpPr>
          <p:nvPr>
            <p:ph idx="1"/>
          </p:nvPr>
        </p:nvSpPr>
        <p:spPr>
          <a:xfrm>
            <a:off x="292240" y="1912692"/>
            <a:ext cx="3858846" cy="3827463"/>
          </a:xfrm>
        </p:spPr>
        <p:txBody>
          <a:bodyPr/>
          <a:lstStyle/>
          <a:p>
            <a:pPr marL="342900" indent="-342900">
              <a:buFont typeface="Arial" panose="020B0604020202020204" pitchFamily="34" charset="0"/>
              <a:buChar char="•"/>
            </a:pPr>
            <a:r>
              <a:rPr lang="en-US" dirty="0"/>
              <a:t>2001-2022 (pre-IRA)</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US EPA Greenhouse Gas Reporting Program</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400" dirty="0"/>
              <a:t>Energy </a:t>
            </a:r>
            <a:r>
              <a:rPr lang="en-US" dirty="0"/>
              <a:t>Information Administration </a:t>
            </a:r>
          </a:p>
          <a:p>
            <a:endParaRPr lang="en-US" sz="800" dirty="0"/>
          </a:p>
          <a:p>
            <a:pPr marL="342900" indent="-342900">
              <a:buFont typeface="Arial" panose="020B0604020202020204" pitchFamily="34" charset="0"/>
              <a:buChar char="•"/>
            </a:pPr>
            <a:r>
              <a:rPr lang="en-US" sz="2400" dirty="0"/>
              <a:t>Thomson Reuters Refinitiv (additional analyses) </a:t>
            </a:r>
            <a:endParaRPr lang="en-US" dirty="0"/>
          </a:p>
          <a:p>
            <a:pPr lvl="1"/>
            <a:endParaRPr lang="en-US" dirty="0"/>
          </a:p>
        </p:txBody>
      </p:sp>
      <p:pic>
        <p:nvPicPr>
          <p:cNvPr id="4" name="Picture 3">
            <a:extLst>
              <a:ext uri="{FF2B5EF4-FFF2-40B4-BE49-F238E27FC236}">
                <a16:creationId xmlns:a16="http://schemas.microsoft.com/office/drawing/2014/main" id="{CA392273-C7FA-A27A-A555-DA17ADBFAEA7}"/>
              </a:ext>
            </a:extLst>
          </p:cNvPr>
          <p:cNvPicPr>
            <a:picLocks noChangeAspect="1"/>
          </p:cNvPicPr>
          <p:nvPr/>
        </p:nvPicPr>
        <p:blipFill>
          <a:blip r:embed="rId3"/>
          <a:stretch>
            <a:fillRect/>
          </a:stretch>
        </p:blipFill>
        <p:spPr>
          <a:xfrm>
            <a:off x="4151086" y="1500939"/>
            <a:ext cx="7826228" cy="4580816"/>
          </a:xfrm>
          <a:prstGeom prst="rect">
            <a:avLst/>
          </a:prstGeom>
        </p:spPr>
      </p:pic>
    </p:spTree>
    <p:extLst>
      <p:ext uri="{BB962C8B-B14F-4D97-AF65-F5344CB8AC3E}">
        <p14:creationId xmlns:p14="http://schemas.microsoft.com/office/powerpoint/2010/main" val="243032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354362-C4F4-370A-985C-81EF8CF1106B}"/>
              </a:ext>
            </a:extLst>
          </p:cNvPr>
          <p:cNvSpPr/>
          <p:nvPr/>
        </p:nvSpPr>
        <p:spPr>
          <a:xfrm>
            <a:off x="385666" y="5938345"/>
            <a:ext cx="11361683" cy="754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1F9677-A4A0-924E-9C54-8F36F25773B7}"/>
              </a:ext>
            </a:extLst>
          </p:cNvPr>
          <p:cNvSpPr>
            <a:spLocks noGrp="1"/>
          </p:cNvSpPr>
          <p:nvPr>
            <p:ph type="title"/>
          </p:nvPr>
        </p:nvSpPr>
        <p:spPr>
          <a:xfrm>
            <a:off x="664773" y="711796"/>
            <a:ext cx="10917627" cy="803275"/>
          </a:xfrm>
        </p:spPr>
        <p:txBody>
          <a:bodyPr/>
          <a:lstStyle/>
          <a:p>
            <a:r>
              <a:rPr lang="en-US" sz="4000" dirty="0"/>
              <a:t>Research Design </a:t>
            </a:r>
            <a:endParaRPr lang="en-US" sz="4400" dirty="0"/>
          </a:p>
        </p:txBody>
      </p:sp>
      <p:pic>
        <p:nvPicPr>
          <p:cNvPr id="5" name="Picture 4">
            <a:extLst>
              <a:ext uri="{FF2B5EF4-FFF2-40B4-BE49-F238E27FC236}">
                <a16:creationId xmlns:a16="http://schemas.microsoft.com/office/drawing/2014/main" id="{74483706-D39C-0F27-32DB-29F88F2643B5}"/>
              </a:ext>
            </a:extLst>
          </p:cNvPr>
          <p:cNvPicPr>
            <a:picLocks noChangeAspect="1"/>
          </p:cNvPicPr>
          <p:nvPr/>
        </p:nvPicPr>
        <p:blipFill>
          <a:blip r:embed="rId3"/>
          <a:stretch>
            <a:fillRect/>
          </a:stretch>
        </p:blipFill>
        <p:spPr>
          <a:xfrm>
            <a:off x="385666" y="1730830"/>
            <a:ext cx="11530563" cy="563402"/>
          </a:xfrm>
          <a:prstGeom prst="rect">
            <a:avLst/>
          </a:prstGeom>
        </p:spPr>
      </p:pic>
      <p:sp>
        <p:nvSpPr>
          <p:cNvPr id="7" name="TextBox 6">
            <a:extLst>
              <a:ext uri="{FF2B5EF4-FFF2-40B4-BE49-F238E27FC236}">
                <a16:creationId xmlns:a16="http://schemas.microsoft.com/office/drawing/2014/main" id="{931B6A23-5805-EC8B-3845-6D0F5105051D}"/>
              </a:ext>
            </a:extLst>
          </p:cNvPr>
          <p:cNvSpPr txBox="1"/>
          <p:nvPr/>
        </p:nvSpPr>
        <p:spPr>
          <a:xfrm>
            <a:off x="664773" y="2294232"/>
            <a:ext cx="10917627"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Stacked cohort differences-in-differences design</a:t>
            </a:r>
          </a:p>
          <a:p>
            <a:pPr marL="285750" indent="-285750">
              <a:buFont typeface="Arial" panose="020B0604020202020204" pitchFamily="34" charset="0"/>
              <a:buChar char="•"/>
            </a:pPr>
            <a:r>
              <a:rPr lang="en-US" sz="2000" dirty="0"/>
              <a:t>Intuition: </a:t>
            </a:r>
          </a:p>
          <a:p>
            <a:pPr marL="742950" lvl="1" indent="-285750">
              <a:buFont typeface="Arial" panose="020B0604020202020204" pitchFamily="34" charset="0"/>
              <a:buChar char="•"/>
            </a:pPr>
            <a:r>
              <a:rPr lang="en-US" sz="2000" dirty="0"/>
              <a:t>Different utilities begin using ITCs at different points in time across our sample period</a:t>
            </a:r>
          </a:p>
          <a:p>
            <a:pPr marL="1200150" lvl="2" indent="-285750">
              <a:buFont typeface="Arial" panose="020B0604020202020204" pitchFamily="34" charset="0"/>
              <a:buChar char="•"/>
            </a:pPr>
            <a:r>
              <a:rPr lang="en-US" sz="2000" dirty="0"/>
              <a:t>Utility A may begin in 2002 while Utility B begins in 2010 and Utility C begins in 2014</a:t>
            </a:r>
          </a:p>
          <a:p>
            <a:pPr marL="1200150" lvl="2" indent="-285750">
              <a:buFont typeface="Arial" panose="020B0604020202020204" pitchFamily="34" charset="0"/>
              <a:buChar char="•"/>
            </a:pPr>
            <a:r>
              <a:rPr lang="en-US" sz="2000" dirty="0"/>
              <a:t>For each initiator, we identify rate-regulated control firms who never claim ITCs during our sample period</a:t>
            </a:r>
          </a:p>
          <a:p>
            <a:pPr marL="1200150" lvl="2" indent="-285750">
              <a:buFont typeface="Arial" panose="020B0604020202020204" pitchFamily="34" charset="0"/>
              <a:buChar char="•"/>
            </a:pPr>
            <a:r>
              <a:rPr lang="en-US" sz="2000" dirty="0"/>
              <a:t>Then we retain firm-year level data for +/- 5 years surrounding the ITC initiation year for the treatment firm</a:t>
            </a:r>
          </a:p>
          <a:p>
            <a:pPr marL="742950" lvl="1" indent="-285750">
              <a:buFont typeface="Arial" panose="020B0604020202020204" pitchFamily="34" charset="0"/>
              <a:buChar char="•"/>
            </a:pPr>
            <a:r>
              <a:rPr lang="en-US" sz="2000" dirty="0"/>
              <a:t>This develops our sample, and we apply the above differences-in-differences regression to identify the effects of ITC adoption on operational outcomes</a:t>
            </a:r>
          </a:p>
          <a:p>
            <a:pPr marL="742950" lvl="1"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17032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CAB5-2C9A-4F03-4F2B-68A8E7AC74A6}"/>
              </a:ext>
            </a:extLst>
          </p:cNvPr>
          <p:cNvSpPr>
            <a:spLocks noGrp="1"/>
          </p:cNvSpPr>
          <p:nvPr>
            <p:ph type="title"/>
          </p:nvPr>
        </p:nvSpPr>
        <p:spPr/>
        <p:txBody>
          <a:bodyPr/>
          <a:lstStyle/>
          <a:p>
            <a:r>
              <a:rPr lang="en-US" b="0" dirty="0"/>
              <a:t>Outcomes of Interest</a:t>
            </a:r>
          </a:p>
        </p:txBody>
      </p:sp>
      <p:sp>
        <p:nvSpPr>
          <p:cNvPr id="20" name="Content Placeholder 2">
            <a:extLst>
              <a:ext uri="{FF2B5EF4-FFF2-40B4-BE49-F238E27FC236}">
                <a16:creationId xmlns:a16="http://schemas.microsoft.com/office/drawing/2014/main" id="{A18C33E0-181B-E9DD-7DED-42E9397D6F71}"/>
              </a:ext>
            </a:extLst>
          </p:cNvPr>
          <p:cNvSpPr>
            <a:spLocks noGrp="1"/>
          </p:cNvSpPr>
          <p:nvPr>
            <p:ph idx="1"/>
          </p:nvPr>
        </p:nvSpPr>
        <p:spPr>
          <a:xfrm>
            <a:off x="292240" y="1641476"/>
            <a:ext cx="11290160" cy="4378324"/>
          </a:xfrm>
        </p:spPr>
        <p:txBody>
          <a:bodyPr/>
          <a:lstStyle/>
          <a:p>
            <a:pPr marL="342900" indent="-342900">
              <a:buFont typeface="Arial" panose="020B0604020202020204" pitchFamily="34" charset="0"/>
              <a:buChar char="•"/>
            </a:pPr>
            <a:r>
              <a:rPr lang="en-US" dirty="0"/>
              <a:t>Our design explores how the initial adoption of ITC impacts various operational outcomes, including: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Overall electricity generation, non-renewable electricity generation, renewable electricity generation, proportion of renewable electricity generated</a:t>
            </a:r>
          </a:p>
          <a:p>
            <a:pPr lvl="2" indent="-342900">
              <a:buFont typeface="Arial" panose="020B0604020202020204" pitchFamily="34" charset="0"/>
              <a:buChar char="•"/>
            </a:pPr>
            <a:r>
              <a:rPr lang="en-US" dirty="0"/>
              <a:t>Decomposed by fuel type (wind, solar, other renewables, natural gas, coal)</a:t>
            </a:r>
          </a:p>
          <a:p>
            <a:endParaRPr lang="en-US" dirty="0"/>
          </a:p>
          <a:p>
            <a:r>
              <a:rPr lang="en-US" dirty="0"/>
              <a:t>Emissions, emissions intensity (emissions per MWh)</a:t>
            </a:r>
          </a:p>
          <a:p>
            <a:endParaRPr lang="en-US" dirty="0"/>
          </a:p>
          <a:p>
            <a:r>
              <a:rPr lang="en-US" dirty="0"/>
              <a:t>Capital expenditures, PP&amp;E, employees, tax outcomes (cash and GAAP ETRs)</a:t>
            </a:r>
          </a:p>
          <a:p>
            <a:endParaRPr lang="en-US" dirty="0"/>
          </a:p>
          <a:p>
            <a:r>
              <a:rPr lang="en-US" dirty="0"/>
              <a:t>In additional analyses: ESG scores </a:t>
            </a:r>
          </a:p>
          <a:p>
            <a:pPr marL="342900" indent="-342900">
              <a:buFont typeface="Arial" panose="020B0604020202020204" pitchFamily="34" charset="0"/>
              <a:buChar char="•"/>
            </a:pPr>
            <a:endParaRPr lang="en-US" dirty="0"/>
          </a:p>
          <a:p>
            <a:pPr lvl="1"/>
            <a:endParaRPr lang="en-US" dirty="0"/>
          </a:p>
        </p:txBody>
      </p:sp>
    </p:spTree>
    <p:extLst>
      <p:ext uri="{BB962C8B-B14F-4D97-AF65-F5344CB8AC3E}">
        <p14:creationId xmlns:p14="http://schemas.microsoft.com/office/powerpoint/2010/main" val="320079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111371-AFF2-1D1F-BC88-DC9ECD850511}"/>
              </a:ext>
            </a:extLst>
          </p:cNvPr>
          <p:cNvSpPr/>
          <p:nvPr/>
        </p:nvSpPr>
        <p:spPr>
          <a:xfrm>
            <a:off x="275938" y="5909516"/>
            <a:ext cx="11361683" cy="754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AFD9F4-2972-BA69-AF11-D80773BF9591}"/>
              </a:ext>
            </a:extLst>
          </p:cNvPr>
          <p:cNvSpPr>
            <a:spLocks noGrp="1"/>
          </p:cNvSpPr>
          <p:nvPr>
            <p:ph type="title"/>
          </p:nvPr>
        </p:nvSpPr>
        <p:spPr>
          <a:xfrm>
            <a:off x="664773" y="484632"/>
            <a:ext cx="10917627" cy="803275"/>
          </a:xfrm>
        </p:spPr>
        <p:txBody>
          <a:bodyPr/>
          <a:lstStyle/>
          <a:p>
            <a:r>
              <a:rPr lang="en-US" b="0" dirty="0"/>
              <a:t>Summary of Results</a:t>
            </a:r>
          </a:p>
        </p:txBody>
      </p:sp>
      <p:sp>
        <p:nvSpPr>
          <p:cNvPr id="3" name="Content Placeholder 2">
            <a:extLst>
              <a:ext uri="{FF2B5EF4-FFF2-40B4-BE49-F238E27FC236}">
                <a16:creationId xmlns:a16="http://schemas.microsoft.com/office/drawing/2014/main" id="{6758BFA5-0D37-B482-8560-5758117C1A8B}"/>
              </a:ext>
            </a:extLst>
          </p:cNvPr>
          <p:cNvSpPr>
            <a:spLocks noGrp="1"/>
          </p:cNvSpPr>
          <p:nvPr>
            <p:ph idx="1"/>
          </p:nvPr>
        </p:nvSpPr>
        <p:spPr>
          <a:xfrm>
            <a:off x="1041739" y="1327966"/>
            <a:ext cx="4462747" cy="628570"/>
          </a:xfrm>
        </p:spPr>
        <p:txBody>
          <a:bodyPr/>
          <a:lstStyle/>
          <a:p>
            <a:pPr marL="0" indent="0">
              <a:buNone/>
            </a:pPr>
            <a:endParaRPr lang="en-US" sz="700" dirty="0"/>
          </a:p>
          <a:p>
            <a:pPr marL="0" indent="0">
              <a:buNone/>
            </a:pPr>
            <a:r>
              <a:rPr lang="en-US" dirty="0"/>
              <a:t>After taking the ITC, ITC firms:</a:t>
            </a:r>
          </a:p>
        </p:txBody>
      </p:sp>
      <p:sp>
        <p:nvSpPr>
          <p:cNvPr id="15" name="Content Placeholder 2">
            <a:extLst>
              <a:ext uri="{FF2B5EF4-FFF2-40B4-BE49-F238E27FC236}">
                <a16:creationId xmlns:a16="http://schemas.microsoft.com/office/drawing/2014/main" id="{EC1A88D2-05AE-C85C-10D0-21BF0D9D8EFB}"/>
              </a:ext>
            </a:extLst>
          </p:cNvPr>
          <p:cNvSpPr txBox="1">
            <a:spLocks/>
          </p:cNvSpPr>
          <p:nvPr/>
        </p:nvSpPr>
        <p:spPr bwMode="auto">
          <a:xfrm>
            <a:off x="6315282" y="5962071"/>
            <a:ext cx="5545665" cy="628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lnSpc>
                <a:spcPct val="80000"/>
              </a:lnSpc>
              <a:spcBef>
                <a:spcPct val="20000"/>
              </a:spcBef>
              <a:spcAft>
                <a:spcPct val="0"/>
              </a:spcAft>
              <a:buClr>
                <a:srgbClr val="62C4B1"/>
              </a:buClr>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457200" indent="0" algn="l" defTabSz="457200" rtl="0" eaLnBrk="1" fontAlgn="base" hangingPunct="1">
              <a:spcBef>
                <a:spcPct val="20000"/>
              </a:spcBef>
              <a:spcAft>
                <a:spcPct val="0"/>
              </a:spcAft>
              <a:buClr>
                <a:schemeClr val="tx2"/>
              </a:buClr>
              <a:buFont typeface="Arial" panose="020B0604020202020204" pitchFamily="34" charset="0"/>
              <a:buNone/>
              <a:defRPr sz="2800" kern="1200">
                <a:solidFill>
                  <a:schemeClr val="tx1"/>
                </a:solidFill>
                <a:latin typeface="+mn-lt"/>
                <a:ea typeface="ＭＳ Ｐゴシック" charset="0"/>
                <a:cs typeface="+mn-cs"/>
              </a:defRPr>
            </a:lvl2pPr>
            <a:lvl3pPr marL="914400" indent="0" algn="l" defTabSz="457200" rtl="0" eaLnBrk="1" fontAlgn="base" hangingPunct="1">
              <a:spcBef>
                <a:spcPct val="20000"/>
              </a:spcBef>
              <a:spcAft>
                <a:spcPct val="0"/>
              </a:spcAft>
              <a:buClr>
                <a:schemeClr val="tx2"/>
              </a:buClr>
              <a:buFont typeface="Arial" panose="020B0604020202020204" pitchFamily="34" charset="0"/>
              <a:buNone/>
              <a:defRPr sz="2400" kern="1200">
                <a:solidFill>
                  <a:schemeClr val="tx1"/>
                </a:solidFill>
                <a:latin typeface="+mn-lt"/>
                <a:ea typeface="ＭＳ Ｐゴシック" charset="0"/>
                <a:cs typeface="+mn-cs"/>
              </a:defRPr>
            </a:lvl3pPr>
            <a:lvl4pPr marL="1371600" indent="0" algn="l" defTabSz="457200" rtl="0" eaLnBrk="1" fontAlgn="base" hangingPunct="1">
              <a:spcBef>
                <a:spcPct val="20000"/>
              </a:spcBef>
              <a:spcAft>
                <a:spcPct val="0"/>
              </a:spcAft>
              <a:buClr>
                <a:schemeClr val="tx2"/>
              </a:buClr>
              <a:buFont typeface="Arial" panose="020B0604020202020204" pitchFamily="34" charset="0"/>
              <a:buNone/>
              <a:defRPr sz="20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Clr>
                <a:schemeClr val="tx2"/>
              </a:buClr>
              <a:buFont typeface="Arial" panose="020B0604020202020204" pitchFamily="34" charset="0"/>
              <a:buNone/>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700" dirty="0"/>
          </a:p>
          <a:p>
            <a:pPr marL="0" indent="0">
              <a:buFont typeface="Arial" panose="020B0604020202020204" pitchFamily="34" charset="0"/>
              <a:buNone/>
            </a:pPr>
            <a:r>
              <a:rPr lang="en-US" dirty="0"/>
              <a:t>… as compared to their non-ITC peers.</a:t>
            </a:r>
          </a:p>
        </p:txBody>
      </p:sp>
      <p:sp>
        <p:nvSpPr>
          <p:cNvPr id="5" name="Arrow: Down 4">
            <a:extLst>
              <a:ext uri="{FF2B5EF4-FFF2-40B4-BE49-F238E27FC236}">
                <a16:creationId xmlns:a16="http://schemas.microsoft.com/office/drawing/2014/main" id="{D7D89DED-5D4A-D41B-0704-33B97BCDBDF8}"/>
              </a:ext>
            </a:extLst>
          </p:cNvPr>
          <p:cNvSpPr/>
          <p:nvPr/>
        </p:nvSpPr>
        <p:spPr>
          <a:xfrm>
            <a:off x="3539397" y="1990208"/>
            <a:ext cx="491067" cy="491067"/>
          </a:xfrm>
          <a:prstGeom prst="downArrow">
            <a:avLst/>
          </a:prstGeom>
          <a:solidFill>
            <a:srgbClr val="52B1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1439EC-CA1F-27B4-E052-893B0042283B}"/>
              </a:ext>
            </a:extLst>
          </p:cNvPr>
          <p:cNvSpPr txBox="1"/>
          <p:nvPr/>
        </p:nvSpPr>
        <p:spPr>
          <a:xfrm>
            <a:off x="4030463" y="2064224"/>
            <a:ext cx="7607157" cy="461665"/>
          </a:xfrm>
          <a:prstGeom prst="rect">
            <a:avLst/>
          </a:prstGeom>
          <a:noFill/>
        </p:spPr>
        <p:txBody>
          <a:bodyPr wrap="square" rtlCol="0">
            <a:spAutoFit/>
          </a:bodyPr>
          <a:lstStyle/>
          <a:p>
            <a:r>
              <a:rPr lang="en-US" sz="2400" dirty="0"/>
              <a:t>electricity from renewable sources (~2% decrease)</a:t>
            </a:r>
          </a:p>
        </p:txBody>
      </p:sp>
      <p:sp>
        <p:nvSpPr>
          <p:cNvPr id="7" name="Arrow: Down 6">
            <a:extLst>
              <a:ext uri="{FF2B5EF4-FFF2-40B4-BE49-F238E27FC236}">
                <a16:creationId xmlns:a16="http://schemas.microsoft.com/office/drawing/2014/main" id="{B5040A47-9372-3BF4-49C9-ACFF18DFDC29}"/>
              </a:ext>
            </a:extLst>
          </p:cNvPr>
          <p:cNvSpPr/>
          <p:nvPr/>
        </p:nvSpPr>
        <p:spPr>
          <a:xfrm>
            <a:off x="3564796" y="2655917"/>
            <a:ext cx="491067" cy="491067"/>
          </a:xfrm>
          <a:prstGeom prst="downArrow">
            <a:avLst/>
          </a:prstGeom>
          <a:solidFill>
            <a:srgbClr val="52B1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E6685F-032D-6E68-9E09-F598DE013DAA}"/>
              </a:ext>
            </a:extLst>
          </p:cNvPr>
          <p:cNvSpPr txBox="1"/>
          <p:nvPr/>
        </p:nvSpPr>
        <p:spPr>
          <a:xfrm>
            <a:off x="4055863" y="2724162"/>
            <a:ext cx="7209545" cy="461665"/>
          </a:xfrm>
          <a:prstGeom prst="rect">
            <a:avLst/>
          </a:prstGeom>
          <a:noFill/>
        </p:spPr>
        <p:txBody>
          <a:bodyPr wrap="square" rtlCol="0">
            <a:spAutoFit/>
          </a:bodyPr>
          <a:lstStyle/>
          <a:p>
            <a:r>
              <a:rPr lang="en-US" sz="2400" dirty="0"/>
              <a:t>wind and other renewables, but           solar</a:t>
            </a:r>
          </a:p>
        </p:txBody>
      </p:sp>
      <p:sp>
        <p:nvSpPr>
          <p:cNvPr id="9" name="Arrow: Down 8">
            <a:extLst>
              <a:ext uri="{FF2B5EF4-FFF2-40B4-BE49-F238E27FC236}">
                <a16:creationId xmlns:a16="http://schemas.microsoft.com/office/drawing/2014/main" id="{7BB7ED85-19C6-0910-73FB-D0F64F81E2C3}"/>
              </a:ext>
            </a:extLst>
          </p:cNvPr>
          <p:cNvSpPr/>
          <p:nvPr/>
        </p:nvSpPr>
        <p:spPr>
          <a:xfrm rot="10800000">
            <a:off x="8597048" y="2709460"/>
            <a:ext cx="491067" cy="491067"/>
          </a:xfrm>
          <a:prstGeom prst="downArrow">
            <a:avLst/>
          </a:prstGeom>
          <a:solidFill>
            <a:srgbClr val="52B1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C154E7-8F7B-549F-7DDA-A48AFB1F8E55}"/>
              </a:ext>
            </a:extLst>
          </p:cNvPr>
          <p:cNvSpPr txBox="1"/>
          <p:nvPr/>
        </p:nvSpPr>
        <p:spPr>
          <a:xfrm>
            <a:off x="4210450" y="3337389"/>
            <a:ext cx="6518510" cy="461665"/>
          </a:xfrm>
          <a:prstGeom prst="rect">
            <a:avLst/>
          </a:prstGeom>
          <a:noFill/>
        </p:spPr>
        <p:txBody>
          <a:bodyPr wrap="square" rtlCol="0">
            <a:spAutoFit/>
          </a:bodyPr>
          <a:lstStyle/>
          <a:p>
            <a:r>
              <a:rPr lang="en-US" sz="2400" dirty="0"/>
              <a:t>emissions, but	     emissions per MWh</a:t>
            </a:r>
          </a:p>
        </p:txBody>
      </p:sp>
      <p:sp>
        <p:nvSpPr>
          <p:cNvPr id="11" name="Arrow: Down 10">
            <a:extLst>
              <a:ext uri="{FF2B5EF4-FFF2-40B4-BE49-F238E27FC236}">
                <a16:creationId xmlns:a16="http://schemas.microsoft.com/office/drawing/2014/main" id="{7FC84E72-CCEE-821E-5539-631BAEC2A8AD}"/>
              </a:ext>
            </a:extLst>
          </p:cNvPr>
          <p:cNvSpPr/>
          <p:nvPr/>
        </p:nvSpPr>
        <p:spPr>
          <a:xfrm rot="10800000">
            <a:off x="6356574" y="3251609"/>
            <a:ext cx="491067" cy="491067"/>
          </a:xfrm>
          <a:prstGeom prst="downArrow">
            <a:avLst/>
          </a:prstGeom>
          <a:solidFill>
            <a:srgbClr val="52B1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Multiplication Sign 11">
            <a:extLst>
              <a:ext uri="{FF2B5EF4-FFF2-40B4-BE49-F238E27FC236}">
                <a16:creationId xmlns:a16="http://schemas.microsoft.com/office/drawing/2014/main" id="{388D7B07-BA1E-C6DA-ECAA-9A61CD7673CA}"/>
              </a:ext>
            </a:extLst>
          </p:cNvPr>
          <p:cNvSpPr/>
          <p:nvPr/>
        </p:nvSpPr>
        <p:spPr>
          <a:xfrm>
            <a:off x="6517022" y="4509231"/>
            <a:ext cx="825360" cy="825360"/>
          </a:xfrm>
          <a:prstGeom prst="mathMultiply">
            <a:avLst/>
          </a:prstGeom>
          <a:solidFill>
            <a:srgbClr val="A32B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9773C87F-8794-E5BC-005A-7D62355FE35F}"/>
              </a:ext>
            </a:extLst>
          </p:cNvPr>
          <p:cNvSpPr/>
          <p:nvPr/>
        </p:nvSpPr>
        <p:spPr>
          <a:xfrm rot="10800000">
            <a:off x="3564796" y="4008814"/>
            <a:ext cx="491067" cy="491067"/>
          </a:xfrm>
          <a:prstGeom prst="downArrow">
            <a:avLst/>
          </a:prstGeom>
          <a:solidFill>
            <a:srgbClr val="52B1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86883FC-F421-3913-77DD-497A086CD4F7}"/>
              </a:ext>
            </a:extLst>
          </p:cNvPr>
          <p:cNvSpPr txBox="1"/>
          <p:nvPr/>
        </p:nvSpPr>
        <p:spPr>
          <a:xfrm>
            <a:off x="4210452" y="4036316"/>
            <a:ext cx="5957676" cy="461665"/>
          </a:xfrm>
          <a:prstGeom prst="rect">
            <a:avLst/>
          </a:prstGeom>
          <a:noFill/>
        </p:spPr>
        <p:txBody>
          <a:bodyPr wrap="square" rtlCol="0">
            <a:spAutoFit/>
          </a:bodyPr>
          <a:lstStyle/>
          <a:p>
            <a:r>
              <a:rPr lang="en-US" sz="2400" dirty="0"/>
              <a:t>PP&amp;E (adoption year), employees</a:t>
            </a:r>
          </a:p>
        </p:txBody>
      </p:sp>
      <p:sp>
        <p:nvSpPr>
          <p:cNvPr id="16" name="Arrow: Down 15">
            <a:extLst>
              <a:ext uri="{FF2B5EF4-FFF2-40B4-BE49-F238E27FC236}">
                <a16:creationId xmlns:a16="http://schemas.microsoft.com/office/drawing/2014/main" id="{CAD8A323-C121-4669-EDDB-156A0AE940AF}"/>
              </a:ext>
            </a:extLst>
          </p:cNvPr>
          <p:cNvSpPr/>
          <p:nvPr/>
        </p:nvSpPr>
        <p:spPr>
          <a:xfrm>
            <a:off x="3564796" y="3322869"/>
            <a:ext cx="491067" cy="491067"/>
          </a:xfrm>
          <a:prstGeom prst="downArrow">
            <a:avLst/>
          </a:prstGeom>
          <a:solidFill>
            <a:srgbClr val="52B1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89AC7E39-86EA-8DA2-FD48-7EF472936114}"/>
              </a:ext>
            </a:extLst>
          </p:cNvPr>
          <p:cNvSpPr/>
          <p:nvPr/>
        </p:nvSpPr>
        <p:spPr>
          <a:xfrm>
            <a:off x="3564796" y="4721012"/>
            <a:ext cx="491067" cy="491067"/>
          </a:xfrm>
          <a:prstGeom prst="downArrow">
            <a:avLst/>
          </a:prstGeom>
          <a:solidFill>
            <a:srgbClr val="52B1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1C8CB77-FD46-B231-C998-57A5C257CA64}"/>
              </a:ext>
            </a:extLst>
          </p:cNvPr>
          <p:cNvSpPr txBox="1"/>
          <p:nvPr/>
        </p:nvSpPr>
        <p:spPr>
          <a:xfrm>
            <a:off x="4210452" y="4738765"/>
            <a:ext cx="5957676" cy="461665"/>
          </a:xfrm>
          <a:prstGeom prst="rect">
            <a:avLst/>
          </a:prstGeom>
          <a:noFill/>
        </p:spPr>
        <p:txBody>
          <a:bodyPr wrap="square" rtlCol="0">
            <a:spAutoFit/>
          </a:bodyPr>
          <a:lstStyle/>
          <a:p>
            <a:r>
              <a:rPr lang="en-US" sz="2400" dirty="0"/>
              <a:t>Cash ETRs but			GAAP ETRs </a:t>
            </a:r>
          </a:p>
        </p:txBody>
      </p:sp>
      <p:sp>
        <p:nvSpPr>
          <p:cNvPr id="20" name="Arrow: Down 19">
            <a:extLst>
              <a:ext uri="{FF2B5EF4-FFF2-40B4-BE49-F238E27FC236}">
                <a16:creationId xmlns:a16="http://schemas.microsoft.com/office/drawing/2014/main" id="{7EF72B93-E7A3-BA81-80EA-C3C50215EF2A}"/>
              </a:ext>
            </a:extLst>
          </p:cNvPr>
          <p:cNvSpPr/>
          <p:nvPr/>
        </p:nvSpPr>
        <p:spPr>
          <a:xfrm>
            <a:off x="3564796" y="5343958"/>
            <a:ext cx="491067" cy="491067"/>
          </a:xfrm>
          <a:prstGeom prst="downArrow">
            <a:avLst/>
          </a:prstGeom>
          <a:solidFill>
            <a:srgbClr val="52B1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276D002-A65E-E8F2-3BA1-7987F2CB1073}"/>
              </a:ext>
            </a:extLst>
          </p:cNvPr>
          <p:cNvSpPr txBox="1"/>
          <p:nvPr/>
        </p:nvSpPr>
        <p:spPr>
          <a:xfrm>
            <a:off x="4210452" y="5361711"/>
            <a:ext cx="5957676" cy="461665"/>
          </a:xfrm>
          <a:prstGeom prst="rect">
            <a:avLst/>
          </a:prstGeom>
          <a:noFill/>
        </p:spPr>
        <p:txBody>
          <a:bodyPr wrap="square" rtlCol="0">
            <a:spAutoFit/>
          </a:bodyPr>
          <a:lstStyle/>
          <a:p>
            <a:r>
              <a:rPr lang="en-US" sz="2400" dirty="0"/>
              <a:t>ESG Scores</a:t>
            </a:r>
          </a:p>
        </p:txBody>
      </p:sp>
    </p:spTree>
    <p:extLst>
      <p:ext uri="{BB962C8B-B14F-4D97-AF65-F5344CB8AC3E}">
        <p14:creationId xmlns:p14="http://schemas.microsoft.com/office/powerpoint/2010/main" val="275833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E31C7B-CF42-0136-534A-F20D3479B3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947" y="1400906"/>
            <a:ext cx="4824306" cy="3657600"/>
          </a:xfrm>
          <a:prstGeom prst="rect">
            <a:avLst/>
          </a:prstGeom>
          <a:noFill/>
        </p:spPr>
      </p:pic>
      <p:pic>
        <p:nvPicPr>
          <p:cNvPr id="3" name="Picture 2">
            <a:extLst>
              <a:ext uri="{FF2B5EF4-FFF2-40B4-BE49-F238E27FC236}">
                <a16:creationId xmlns:a16="http://schemas.microsoft.com/office/drawing/2014/main" id="{015E6D0A-39A5-7243-6972-4DC0402355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8507" y="1400906"/>
            <a:ext cx="4827693" cy="3657600"/>
          </a:xfrm>
          <a:prstGeom prst="rect">
            <a:avLst/>
          </a:prstGeom>
          <a:noFill/>
        </p:spPr>
      </p:pic>
      <p:sp>
        <p:nvSpPr>
          <p:cNvPr id="4" name="Rectangle 3">
            <a:extLst>
              <a:ext uri="{FF2B5EF4-FFF2-40B4-BE49-F238E27FC236}">
                <a16:creationId xmlns:a16="http://schemas.microsoft.com/office/drawing/2014/main" id="{12715C56-1356-9297-B7E9-5ECE0C4E6D00}"/>
              </a:ext>
            </a:extLst>
          </p:cNvPr>
          <p:cNvSpPr/>
          <p:nvPr/>
        </p:nvSpPr>
        <p:spPr>
          <a:xfrm>
            <a:off x="2192215" y="5238604"/>
            <a:ext cx="8118443" cy="787056"/>
          </a:xfrm>
          <a:prstGeom prst="rect">
            <a:avLst/>
          </a:prstGeom>
          <a:solidFill>
            <a:srgbClr val="A32B38"/>
          </a:solidFill>
          <a:ln>
            <a:solidFill>
              <a:srgbClr val="A32B38"/>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Firms produce less electricity from renewable sources after taking ITC than non-ITC peers</a:t>
            </a:r>
          </a:p>
        </p:txBody>
      </p:sp>
      <p:sp>
        <p:nvSpPr>
          <p:cNvPr id="5" name="Title 4">
            <a:extLst>
              <a:ext uri="{FF2B5EF4-FFF2-40B4-BE49-F238E27FC236}">
                <a16:creationId xmlns:a16="http://schemas.microsoft.com/office/drawing/2014/main" id="{C8826CC2-7464-F4B8-2560-42313210B397}"/>
              </a:ext>
            </a:extLst>
          </p:cNvPr>
          <p:cNvSpPr>
            <a:spLocks noGrp="1"/>
          </p:cNvSpPr>
          <p:nvPr>
            <p:ph type="title"/>
          </p:nvPr>
        </p:nvSpPr>
        <p:spPr>
          <a:xfrm>
            <a:off x="679532" y="436562"/>
            <a:ext cx="10917627" cy="803275"/>
          </a:xfrm>
        </p:spPr>
        <p:txBody>
          <a:bodyPr/>
          <a:lstStyle/>
          <a:p>
            <a:r>
              <a:rPr lang="en-US" b="0" dirty="0"/>
              <a:t>Figure 1</a:t>
            </a:r>
          </a:p>
        </p:txBody>
      </p:sp>
    </p:spTree>
    <p:extLst>
      <p:ext uri="{BB962C8B-B14F-4D97-AF65-F5344CB8AC3E}">
        <p14:creationId xmlns:p14="http://schemas.microsoft.com/office/powerpoint/2010/main" val="333516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C6EE8D8-B3D2-1DFC-CF3D-F99D0562F198}"/>
              </a:ext>
            </a:extLst>
          </p:cNvPr>
          <p:cNvSpPr>
            <a:spLocks noGrp="1"/>
          </p:cNvSpPr>
          <p:nvPr>
            <p:ph type="title"/>
          </p:nvPr>
        </p:nvSpPr>
        <p:spPr>
          <a:xfrm>
            <a:off x="679532" y="436562"/>
            <a:ext cx="10917627" cy="803275"/>
          </a:xfrm>
        </p:spPr>
        <p:txBody>
          <a:bodyPr/>
          <a:lstStyle/>
          <a:p>
            <a:r>
              <a:rPr lang="en-US" b="0" dirty="0"/>
              <a:t>Figure 2</a:t>
            </a:r>
          </a:p>
        </p:txBody>
      </p:sp>
      <p:pic>
        <p:nvPicPr>
          <p:cNvPr id="4" name="Picture 3">
            <a:extLst>
              <a:ext uri="{FF2B5EF4-FFF2-40B4-BE49-F238E27FC236}">
                <a16:creationId xmlns:a16="http://schemas.microsoft.com/office/drawing/2014/main" id="{E4187D79-D19D-23D1-C255-C09B4B1A46E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532" y="1213341"/>
            <a:ext cx="4828540" cy="3657600"/>
          </a:xfrm>
          <a:prstGeom prst="rect">
            <a:avLst/>
          </a:prstGeom>
          <a:noFill/>
        </p:spPr>
      </p:pic>
      <p:pic>
        <p:nvPicPr>
          <p:cNvPr id="5" name="Picture 4">
            <a:extLst>
              <a:ext uri="{FF2B5EF4-FFF2-40B4-BE49-F238E27FC236}">
                <a16:creationId xmlns:a16="http://schemas.microsoft.com/office/drawing/2014/main" id="{A72E5745-9E53-41AF-A78A-E94BAEEE05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945" y="1213341"/>
            <a:ext cx="4826847" cy="3657600"/>
          </a:xfrm>
          <a:prstGeom prst="rect">
            <a:avLst/>
          </a:prstGeom>
          <a:noFill/>
        </p:spPr>
      </p:pic>
      <p:sp>
        <p:nvSpPr>
          <p:cNvPr id="6" name="Rectangle 5">
            <a:extLst>
              <a:ext uri="{FF2B5EF4-FFF2-40B4-BE49-F238E27FC236}">
                <a16:creationId xmlns:a16="http://schemas.microsoft.com/office/drawing/2014/main" id="{8AEBC481-6070-D296-9176-83707E6C87A7}"/>
              </a:ext>
            </a:extLst>
          </p:cNvPr>
          <p:cNvSpPr/>
          <p:nvPr/>
        </p:nvSpPr>
        <p:spPr>
          <a:xfrm>
            <a:off x="1434354" y="5052649"/>
            <a:ext cx="9103181" cy="1101182"/>
          </a:xfrm>
          <a:prstGeom prst="rect">
            <a:avLst/>
          </a:prstGeom>
          <a:solidFill>
            <a:srgbClr val="A32B38"/>
          </a:solidFill>
          <a:ln>
            <a:solidFill>
              <a:srgbClr val="A32B38"/>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Absolute emissions come down, but some weak evidence emissions intensity increases</a:t>
            </a:r>
          </a:p>
        </p:txBody>
      </p:sp>
    </p:spTree>
    <p:extLst>
      <p:ext uri="{BB962C8B-B14F-4D97-AF65-F5344CB8AC3E}">
        <p14:creationId xmlns:p14="http://schemas.microsoft.com/office/powerpoint/2010/main" val="214923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C94EF2-D2DA-6001-7A8F-3543F7A82456}"/>
              </a:ext>
            </a:extLst>
          </p:cNvPr>
          <p:cNvPicPr>
            <a:picLocks noChangeAspect="1"/>
          </p:cNvPicPr>
          <p:nvPr/>
        </p:nvPicPr>
        <p:blipFill>
          <a:blip r:embed="rId3"/>
          <a:srcRect b="25069"/>
          <a:stretch/>
        </p:blipFill>
        <p:spPr>
          <a:xfrm>
            <a:off x="697311" y="650816"/>
            <a:ext cx="6988448" cy="5835327"/>
          </a:xfrm>
          <a:prstGeom prst="rect">
            <a:avLst/>
          </a:prstGeom>
        </p:spPr>
      </p:pic>
      <p:sp>
        <p:nvSpPr>
          <p:cNvPr id="2" name="Rectangle 1">
            <a:extLst>
              <a:ext uri="{FF2B5EF4-FFF2-40B4-BE49-F238E27FC236}">
                <a16:creationId xmlns:a16="http://schemas.microsoft.com/office/drawing/2014/main" id="{BE5E5332-28C2-4AF0-6D5A-A9FA6C2042B0}"/>
              </a:ext>
            </a:extLst>
          </p:cNvPr>
          <p:cNvSpPr/>
          <p:nvPr/>
        </p:nvSpPr>
        <p:spPr>
          <a:xfrm>
            <a:off x="385666" y="5938345"/>
            <a:ext cx="11361683" cy="754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FC7C80F-5CB5-7EFE-78FC-7374BDCAA483}"/>
              </a:ext>
            </a:extLst>
          </p:cNvPr>
          <p:cNvSpPr/>
          <p:nvPr/>
        </p:nvSpPr>
        <p:spPr>
          <a:xfrm>
            <a:off x="8249833" y="1323098"/>
            <a:ext cx="3244856" cy="4490762"/>
          </a:xfrm>
          <a:prstGeom prst="rect">
            <a:avLst/>
          </a:prstGeom>
          <a:solidFill>
            <a:srgbClr val="A32B38"/>
          </a:solidFill>
          <a:ln>
            <a:solidFill>
              <a:srgbClr val="A32B38"/>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Firms produce less electricity from renewable sources after taking ITC than non-ITC peers</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Absolute emissions come down, but some weak evidence emissions intensity increases</a:t>
            </a:r>
          </a:p>
        </p:txBody>
      </p:sp>
      <p:sp>
        <p:nvSpPr>
          <p:cNvPr id="3" name="Oval 2">
            <a:extLst>
              <a:ext uri="{FF2B5EF4-FFF2-40B4-BE49-F238E27FC236}">
                <a16:creationId xmlns:a16="http://schemas.microsoft.com/office/drawing/2014/main" id="{34C9F482-CFA9-123F-1CA0-4EEA821B0FC2}"/>
              </a:ext>
            </a:extLst>
          </p:cNvPr>
          <p:cNvSpPr/>
          <p:nvPr/>
        </p:nvSpPr>
        <p:spPr>
          <a:xfrm>
            <a:off x="3628190" y="4018333"/>
            <a:ext cx="1126690" cy="192001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6E209A1-2093-8EE2-73A5-82E5FACBE086}"/>
              </a:ext>
            </a:extLst>
          </p:cNvPr>
          <p:cNvSpPr/>
          <p:nvPr/>
        </p:nvSpPr>
        <p:spPr>
          <a:xfrm>
            <a:off x="5591323" y="4015652"/>
            <a:ext cx="1009354" cy="192001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190B8B6-0A77-D99E-F9B1-892E29903580}"/>
              </a:ext>
            </a:extLst>
          </p:cNvPr>
          <p:cNvSpPr/>
          <p:nvPr/>
        </p:nvSpPr>
        <p:spPr>
          <a:xfrm>
            <a:off x="6582563" y="5340096"/>
            <a:ext cx="1009354" cy="59556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765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ECE5D2-9E91-2AE4-FB75-8ABCC6AE12EA}"/>
              </a:ext>
            </a:extLst>
          </p:cNvPr>
          <p:cNvPicPr>
            <a:picLocks noChangeAspect="1"/>
          </p:cNvPicPr>
          <p:nvPr/>
        </p:nvPicPr>
        <p:blipFill>
          <a:blip r:embed="rId3"/>
          <a:srcRect b="24954"/>
          <a:stretch/>
        </p:blipFill>
        <p:spPr>
          <a:xfrm>
            <a:off x="430624" y="589788"/>
            <a:ext cx="6821438" cy="5433060"/>
          </a:xfrm>
          <a:prstGeom prst="rect">
            <a:avLst/>
          </a:prstGeom>
        </p:spPr>
      </p:pic>
      <p:sp>
        <p:nvSpPr>
          <p:cNvPr id="4" name="Rectangle 3">
            <a:extLst>
              <a:ext uri="{FF2B5EF4-FFF2-40B4-BE49-F238E27FC236}">
                <a16:creationId xmlns:a16="http://schemas.microsoft.com/office/drawing/2014/main" id="{E82489DF-E551-2BD7-2466-A2A9A297E092}"/>
              </a:ext>
            </a:extLst>
          </p:cNvPr>
          <p:cNvSpPr/>
          <p:nvPr/>
        </p:nvSpPr>
        <p:spPr>
          <a:xfrm>
            <a:off x="7252061" y="1572768"/>
            <a:ext cx="3678553" cy="4326229"/>
          </a:xfrm>
          <a:prstGeom prst="rect">
            <a:avLst/>
          </a:prstGeom>
          <a:solidFill>
            <a:srgbClr val="A32B38"/>
          </a:solidFill>
          <a:ln>
            <a:solidFill>
              <a:srgbClr val="A32B38"/>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ITC adoption appears to drive shift towards solar and away from wind and other renewables</a:t>
            </a:r>
          </a:p>
        </p:txBody>
      </p:sp>
      <p:sp>
        <p:nvSpPr>
          <p:cNvPr id="7" name="Oval 6">
            <a:extLst>
              <a:ext uri="{FF2B5EF4-FFF2-40B4-BE49-F238E27FC236}">
                <a16:creationId xmlns:a16="http://schemas.microsoft.com/office/drawing/2014/main" id="{AE0E53D6-689D-F372-29DF-FAA4D0E692FB}"/>
              </a:ext>
            </a:extLst>
          </p:cNvPr>
          <p:cNvSpPr/>
          <p:nvPr/>
        </p:nvSpPr>
        <p:spPr>
          <a:xfrm>
            <a:off x="1365504" y="3621024"/>
            <a:ext cx="3574436" cy="202387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94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B90B917-EBF2-1129-34AC-D693DDF0958E}"/>
              </a:ext>
            </a:extLst>
          </p:cNvPr>
          <p:cNvSpPr>
            <a:spLocks noGrp="1"/>
          </p:cNvSpPr>
          <p:nvPr>
            <p:ph type="title"/>
          </p:nvPr>
        </p:nvSpPr>
        <p:spPr>
          <a:xfrm>
            <a:off x="679532" y="436562"/>
            <a:ext cx="10917627" cy="803275"/>
          </a:xfrm>
        </p:spPr>
        <p:txBody>
          <a:bodyPr/>
          <a:lstStyle/>
          <a:p>
            <a:r>
              <a:rPr lang="en-US" b="0" dirty="0"/>
              <a:t>Figure 3</a:t>
            </a:r>
          </a:p>
        </p:txBody>
      </p:sp>
      <p:pic>
        <p:nvPicPr>
          <p:cNvPr id="4" name="Picture 3">
            <a:extLst>
              <a:ext uri="{FF2B5EF4-FFF2-40B4-BE49-F238E27FC236}">
                <a16:creationId xmlns:a16="http://schemas.microsoft.com/office/drawing/2014/main" id="{C28D64D4-2F83-C880-18A0-87514F8597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77" y="1577863"/>
            <a:ext cx="3623945" cy="2743200"/>
          </a:xfrm>
          <a:prstGeom prst="rect">
            <a:avLst/>
          </a:prstGeom>
          <a:noFill/>
        </p:spPr>
      </p:pic>
      <p:pic>
        <p:nvPicPr>
          <p:cNvPr id="5" name="Picture 4">
            <a:extLst>
              <a:ext uri="{FF2B5EF4-FFF2-40B4-BE49-F238E27FC236}">
                <a16:creationId xmlns:a16="http://schemas.microsoft.com/office/drawing/2014/main" id="{5720C12B-A060-C466-1F77-0CAF654D20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6389" y="1577863"/>
            <a:ext cx="3620770" cy="2743200"/>
          </a:xfrm>
          <a:prstGeom prst="rect">
            <a:avLst/>
          </a:prstGeom>
          <a:noFill/>
        </p:spPr>
      </p:pic>
      <p:pic>
        <p:nvPicPr>
          <p:cNvPr id="6" name="Picture 5">
            <a:extLst>
              <a:ext uri="{FF2B5EF4-FFF2-40B4-BE49-F238E27FC236}">
                <a16:creationId xmlns:a16="http://schemas.microsoft.com/office/drawing/2014/main" id="{969DA6DB-5A58-3A21-675F-ADC27F76A9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6220" y="1577863"/>
            <a:ext cx="3620770" cy="2743200"/>
          </a:xfrm>
          <a:prstGeom prst="rect">
            <a:avLst/>
          </a:prstGeom>
          <a:noFill/>
        </p:spPr>
      </p:pic>
      <p:sp>
        <p:nvSpPr>
          <p:cNvPr id="7" name="Rectangle 6">
            <a:extLst>
              <a:ext uri="{FF2B5EF4-FFF2-40B4-BE49-F238E27FC236}">
                <a16:creationId xmlns:a16="http://schemas.microsoft.com/office/drawing/2014/main" id="{38D2FD13-8426-9075-2E8D-51A57216B684}"/>
              </a:ext>
            </a:extLst>
          </p:cNvPr>
          <p:cNvSpPr/>
          <p:nvPr/>
        </p:nvSpPr>
        <p:spPr>
          <a:xfrm>
            <a:off x="2039817" y="4658499"/>
            <a:ext cx="8429544" cy="933025"/>
          </a:xfrm>
          <a:prstGeom prst="rect">
            <a:avLst/>
          </a:prstGeom>
          <a:solidFill>
            <a:srgbClr val="A32B38"/>
          </a:solidFill>
          <a:ln>
            <a:solidFill>
              <a:srgbClr val="A32B38"/>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ITC adoption relates to changes in PP&amp;E, employee count, and cash ETRs</a:t>
            </a:r>
          </a:p>
        </p:txBody>
      </p:sp>
    </p:spTree>
    <p:extLst>
      <p:ext uri="{BB962C8B-B14F-4D97-AF65-F5344CB8AC3E}">
        <p14:creationId xmlns:p14="http://schemas.microsoft.com/office/powerpoint/2010/main" val="520547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E1B16-9C80-9881-0AD4-4D1E0458FB58}"/>
              </a:ext>
            </a:extLst>
          </p:cNvPr>
          <p:cNvPicPr>
            <a:picLocks noChangeAspect="1"/>
          </p:cNvPicPr>
          <p:nvPr/>
        </p:nvPicPr>
        <p:blipFill>
          <a:blip r:embed="rId2"/>
          <a:srcRect b="25138"/>
          <a:stretch/>
        </p:blipFill>
        <p:spPr>
          <a:xfrm>
            <a:off x="170687" y="637032"/>
            <a:ext cx="6397783" cy="5312664"/>
          </a:xfrm>
          <a:prstGeom prst="rect">
            <a:avLst/>
          </a:prstGeom>
        </p:spPr>
      </p:pic>
      <p:sp>
        <p:nvSpPr>
          <p:cNvPr id="7" name="Rectangle 6">
            <a:extLst>
              <a:ext uri="{FF2B5EF4-FFF2-40B4-BE49-F238E27FC236}">
                <a16:creationId xmlns:a16="http://schemas.microsoft.com/office/drawing/2014/main" id="{3FC827C3-3E14-61DD-45E7-6FF42A19C625}"/>
              </a:ext>
            </a:extLst>
          </p:cNvPr>
          <p:cNvSpPr/>
          <p:nvPr/>
        </p:nvSpPr>
        <p:spPr>
          <a:xfrm>
            <a:off x="7105757" y="1265885"/>
            <a:ext cx="3678553" cy="4326229"/>
          </a:xfrm>
          <a:prstGeom prst="rect">
            <a:avLst/>
          </a:prstGeom>
          <a:solidFill>
            <a:srgbClr val="A32B38"/>
          </a:solidFill>
          <a:ln>
            <a:solidFill>
              <a:srgbClr val="A32B38"/>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ITC adoption relates to changes in PP&amp;E, employee count, and cash ETRs (but not GAAP ETRs)</a:t>
            </a:r>
          </a:p>
        </p:txBody>
      </p:sp>
    </p:spTree>
    <p:extLst>
      <p:ext uri="{BB962C8B-B14F-4D97-AF65-F5344CB8AC3E}">
        <p14:creationId xmlns:p14="http://schemas.microsoft.com/office/powerpoint/2010/main" val="30814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653551-6033-E393-4B16-2A564FF999AF}"/>
              </a:ext>
            </a:extLst>
          </p:cNvPr>
          <p:cNvSpPr/>
          <p:nvPr/>
        </p:nvSpPr>
        <p:spPr>
          <a:xfrm>
            <a:off x="385666" y="5938345"/>
            <a:ext cx="11361683" cy="754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D01D2E3-AC91-DFD9-6FCD-75DD43A92ABC}"/>
              </a:ext>
            </a:extLst>
          </p:cNvPr>
          <p:cNvPicPr>
            <a:picLocks noChangeAspect="1"/>
          </p:cNvPicPr>
          <p:nvPr/>
        </p:nvPicPr>
        <p:blipFill>
          <a:blip r:embed="rId3"/>
          <a:stretch>
            <a:fillRect/>
          </a:stretch>
        </p:blipFill>
        <p:spPr>
          <a:xfrm>
            <a:off x="2555359" y="696819"/>
            <a:ext cx="7081282" cy="5464362"/>
          </a:xfrm>
          <a:prstGeom prst="rect">
            <a:avLst/>
          </a:prstGeom>
        </p:spPr>
      </p:pic>
      <p:sp>
        <p:nvSpPr>
          <p:cNvPr id="7" name="TextBox 6">
            <a:extLst>
              <a:ext uri="{FF2B5EF4-FFF2-40B4-BE49-F238E27FC236}">
                <a16:creationId xmlns:a16="http://schemas.microsoft.com/office/drawing/2014/main" id="{85787836-E645-E3E3-5BCC-C6E31B7E2C38}"/>
              </a:ext>
            </a:extLst>
          </p:cNvPr>
          <p:cNvSpPr txBox="1"/>
          <p:nvPr/>
        </p:nvSpPr>
        <p:spPr>
          <a:xfrm>
            <a:off x="3160058" y="6217797"/>
            <a:ext cx="7557247" cy="369332"/>
          </a:xfrm>
          <a:prstGeom prst="rect">
            <a:avLst/>
          </a:prstGeom>
          <a:noFill/>
        </p:spPr>
        <p:txBody>
          <a:bodyPr wrap="square" rtlCol="0">
            <a:spAutoFit/>
          </a:bodyPr>
          <a:lstStyle/>
          <a:p>
            <a:r>
              <a:rPr lang="en-US" dirty="0"/>
              <a:t>https://www.epa.gov/ghgreporting/ghgrp-reported-data</a:t>
            </a:r>
          </a:p>
        </p:txBody>
      </p:sp>
    </p:spTree>
    <p:extLst>
      <p:ext uri="{BB962C8B-B14F-4D97-AF65-F5344CB8AC3E}">
        <p14:creationId xmlns:p14="http://schemas.microsoft.com/office/powerpoint/2010/main" val="1001331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6B159D-621B-A2B4-7C98-1089356DBF9F}"/>
              </a:ext>
            </a:extLst>
          </p:cNvPr>
          <p:cNvPicPr>
            <a:picLocks noChangeAspect="1"/>
          </p:cNvPicPr>
          <p:nvPr/>
        </p:nvPicPr>
        <p:blipFill>
          <a:blip r:embed="rId2"/>
          <a:srcRect b="28008"/>
          <a:stretch/>
        </p:blipFill>
        <p:spPr>
          <a:xfrm>
            <a:off x="1584959" y="828294"/>
            <a:ext cx="8596221" cy="3950970"/>
          </a:xfrm>
          <a:prstGeom prst="rect">
            <a:avLst/>
          </a:prstGeom>
        </p:spPr>
      </p:pic>
      <p:sp>
        <p:nvSpPr>
          <p:cNvPr id="3" name="Rectangle 2">
            <a:extLst>
              <a:ext uri="{FF2B5EF4-FFF2-40B4-BE49-F238E27FC236}">
                <a16:creationId xmlns:a16="http://schemas.microsoft.com/office/drawing/2014/main" id="{3753DE75-6673-730E-83C5-27297F39D780}"/>
              </a:ext>
            </a:extLst>
          </p:cNvPr>
          <p:cNvSpPr/>
          <p:nvPr/>
        </p:nvSpPr>
        <p:spPr>
          <a:xfrm>
            <a:off x="1407690" y="4936440"/>
            <a:ext cx="9199351" cy="1093266"/>
          </a:xfrm>
          <a:prstGeom prst="rect">
            <a:avLst/>
          </a:prstGeom>
          <a:solidFill>
            <a:srgbClr val="A32B38"/>
          </a:solidFill>
          <a:ln>
            <a:solidFill>
              <a:srgbClr val="A32B38"/>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As firms claim more ITCs, we observe similar patterns</a:t>
            </a:r>
          </a:p>
        </p:txBody>
      </p:sp>
    </p:spTree>
    <p:extLst>
      <p:ext uri="{BB962C8B-B14F-4D97-AF65-F5344CB8AC3E}">
        <p14:creationId xmlns:p14="http://schemas.microsoft.com/office/powerpoint/2010/main" val="3229758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7EF12D98-4439-C563-7E74-6624C8E0FEFF}"/>
              </a:ext>
            </a:extLst>
          </p:cNvPr>
          <p:cNvSpPr>
            <a:spLocks noGrp="1"/>
          </p:cNvSpPr>
          <p:nvPr>
            <p:ph type="title"/>
          </p:nvPr>
        </p:nvSpPr>
        <p:spPr>
          <a:xfrm>
            <a:off x="679532" y="436562"/>
            <a:ext cx="10917627" cy="803275"/>
          </a:xfrm>
        </p:spPr>
        <p:txBody>
          <a:bodyPr/>
          <a:lstStyle/>
          <a:p>
            <a:r>
              <a:rPr lang="en-US" b="0" dirty="0"/>
              <a:t>Figure 4</a:t>
            </a:r>
          </a:p>
        </p:txBody>
      </p:sp>
      <p:pic>
        <p:nvPicPr>
          <p:cNvPr id="3" name="Picture 2">
            <a:extLst>
              <a:ext uri="{FF2B5EF4-FFF2-40B4-BE49-F238E27FC236}">
                <a16:creationId xmlns:a16="http://schemas.microsoft.com/office/drawing/2014/main" id="{CA3CF4BE-CA9D-EDB9-CFBD-8F4CB4A82A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673" y="1482969"/>
            <a:ext cx="5796231" cy="4391392"/>
          </a:xfrm>
          <a:prstGeom prst="rect">
            <a:avLst/>
          </a:prstGeom>
          <a:noFill/>
        </p:spPr>
      </p:pic>
      <p:sp>
        <p:nvSpPr>
          <p:cNvPr id="4" name="Rectangle 3">
            <a:extLst>
              <a:ext uri="{FF2B5EF4-FFF2-40B4-BE49-F238E27FC236}">
                <a16:creationId xmlns:a16="http://schemas.microsoft.com/office/drawing/2014/main" id="{48C4C62A-C935-CAE3-ABDA-2F341C4EAECE}"/>
              </a:ext>
            </a:extLst>
          </p:cNvPr>
          <p:cNvSpPr/>
          <p:nvPr/>
        </p:nvSpPr>
        <p:spPr>
          <a:xfrm>
            <a:off x="6928338" y="2227384"/>
            <a:ext cx="4458989" cy="2780257"/>
          </a:xfrm>
          <a:prstGeom prst="rect">
            <a:avLst/>
          </a:prstGeom>
          <a:solidFill>
            <a:srgbClr val="A32B38"/>
          </a:solidFill>
          <a:ln>
            <a:solidFill>
              <a:srgbClr val="A32B38"/>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ESG ratings agencies decline following ITC usage as well, implying ITC usage may negatively indicate ESG performance</a:t>
            </a:r>
          </a:p>
        </p:txBody>
      </p:sp>
    </p:spTree>
    <p:extLst>
      <p:ext uri="{BB962C8B-B14F-4D97-AF65-F5344CB8AC3E}">
        <p14:creationId xmlns:p14="http://schemas.microsoft.com/office/powerpoint/2010/main" val="844493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5DEEEA-22C5-B784-ED00-C63339489AEF}"/>
              </a:ext>
            </a:extLst>
          </p:cNvPr>
          <p:cNvPicPr>
            <a:picLocks noChangeAspect="1"/>
          </p:cNvPicPr>
          <p:nvPr/>
        </p:nvPicPr>
        <p:blipFill>
          <a:blip r:embed="rId2"/>
          <a:srcRect t="-1" b="27645"/>
          <a:stretch/>
        </p:blipFill>
        <p:spPr>
          <a:xfrm>
            <a:off x="255832" y="731519"/>
            <a:ext cx="6344260" cy="5312633"/>
          </a:xfrm>
          <a:prstGeom prst="rect">
            <a:avLst/>
          </a:prstGeom>
        </p:spPr>
      </p:pic>
      <p:sp>
        <p:nvSpPr>
          <p:cNvPr id="3" name="Rectangle 2">
            <a:extLst>
              <a:ext uri="{FF2B5EF4-FFF2-40B4-BE49-F238E27FC236}">
                <a16:creationId xmlns:a16="http://schemas.microsoft.com/office/drawing/2014/main" id="{66DEAD7B-9578-3187-EE11-130116A9C7A5}"/>
              </a:ext>
            </a:extLst>
          </p:cNvPr>
          <p:cNvSpPr/>
          <p:nvPr/>
        </p:nvSpPr>
        <p:spPr>
          <a:xfrm>
            <a:off x="6928338" y="1768028"/>
            <a:ext cx="4458989" cy="3239614"/>
          </a:xfrm>
          <a:prstGeom prst="rect">
            <a:avLst/>
          </a:prstGeom>
          <a:solidFill>
            <a:srgbClr val="A32B38"/>
          </a:solidFill>
          <a:ln>
            <a:solidFill>
              <a:srgbClr val="A32B38"/>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ESG ratings agencies decline following ITC usage as well, implying ITC usage may negatively indicate ESG performance</a:t>
            </a:r>
          </a:p>
        </p:txBody>
      </p:sp>
    </p:spTree>
    <p:extLst>
      <p:ext uri="{BB962C8B-B14F-4D97-AF65-F5344CB8AC3E}">
        <p14:creationId xmlns:p14="http://schemas.microsoft.com/office/powerpoint/2010/main" val="214827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5C16-3C48-914A-87B5-81D162BE3F85}"/>
              </a:ext>
            </a:extLst>
          </p:cNvPr>
          <p:cNvSpPr>
            <a:spLocks noGrp="1"/>
          </p:cNvSpPr>
          <p:nvPr>
            <p:ph type="title"/>
          </p:nvPr>
        </p:nvSpPr>
        <p:spPr>
          <a:xfrm>
            <a:off x="664773" y="669442"/>
            <a:ext cx="10917627" cy="803275"/>
          </a:xfrm>
        </p:spPr>
        <p:txBody>
          <a:bodyPr/>
          <a:lstStyle/>
          <a:p>
            <a:r>
              <a:rPr lang="en-US" sz="4000" dirty="0"/>
              <a:t>Conclusion </a:t>
            </a:r>
          </a:p>
        </p:txBody>
      </p:sp>
      <p:sp>
        <p:nvSpPr>
          <p:cNvPr id="3" name="Content Placeholder 2">
            <a:extLst>
              <a:ext uri="{FF2B5EF4-FFF2-40B4-BE49-F238E27FC236}">
                <a16:creationId xmlns:a16="http://schemas.microsoft.com/office/drawing/2014/main" id="{901707DE-759D-C141-93F1-03B2A04EEAAF}"/>
              </a:ext>
            </a:extLst>
          </p:cNvPr>
          <p:cNvSpPr>
            <a:spLocks noGrp="1"/>
          </p:cNvSpPr>
          <p:nvPr>
            <p:ph idx="1"/>
          </p:nvPr>
        </p:nvSpPr>
        <p:spPr>
          <a:xfrm>
            <a:off x="664773" y="1472718"/>
            <a:ext cx="11163812" cy="4283314"/>
          </a:xfrm>
        </p:spPr>
        <p:txBody>
          <a:bodyPr/>
          <a:lstStyle/>
          <a:p>
            <a:pPr marL="342900" indent="-342900">
              <a:buFont typeface="Arial" panose="020B0604020202020204" pitchFamily="34" charset="0"/>
              <a:buChar char="•"/>
            </a:pPr>
            <a:r>
              <a:rPr lang="en-US" dirty="0"/>
              <a:t>Utilities claiming ITCs generate ~2% less renewable electricity relative to pre-ITC generation levels</a:t>
            </a:r>
          </a:p>
          <a:p>
            <a:endParaRPr lang="en-US" sz="800" dirty="0"/>
          </a:p>
          <a:p>
            <a:pPr marL="800100" lvl="1" indent="-342900">
              <a:buFont typeface="Arial" panose="020B0604020202020204" pitchFamily="34" charset="0"/>
              <a:buChar char="•"/>
            </a:pPr>
            <a:r>
              <a:rPr lang="en-US" sz="1800" dirty="0"/>
              <a:t>This appears driven by utilities substituting away from wind and other renewable sources to solar, consistent with the ITC’s selective technology provisions</a:t>
            </a:r>
          </a:p>
          <a:p>
            <a:pPr marL="342900" indent="-342900">
              <a:buFont typeface="Arial" panose="020B0604020202020204" pitchFamily="34" charset="0"/>
              <a:buChar char="•"/>
            </a:pPr>
            <a:r>
              <a:rPr lang="en-US" dirty="0"/>
              <a:t>ITC firms employ ~7% more people following adoption, but ESG scores decline</a:t>
            </a:r>
            <a:endParaRPr lang="en-US" sz="800" dirty="0"/>
          </a:p>
          <a:p>
            <a:pPr marL="342900" indent="-342900">
              <a:buFont typeface="Arial" panose="020B0604020202020204" pitchFamily="34" charset="0"/>
              <a:buChar char="•"/>
            </a:pPr>
            <a:r>
              <a:rPr lang="en-US" dirty="0"/>
              <a:t>Contributions</a:t>
            </a:r>
          </a:p>
          <a:p>
            <a:pPr marL="800100" lvl="1" indent="-342900">
              <a:buFont typeface="Arial" panose="020B0604020202020204" pitchFamily="34" charset="0"/>
              <a:buChar char="•"/>
            </a:pPr>
            <a:r>
              <a:rPr lang="en-US" sz="2400" dirty="0"/>
              <a:t>Empirical analysis of ITC firms and operating outcomes</a:t>
            </a:r>
          </a:p>
          <a:p>
            <a:pPr marL="800100" lvl="1" indent="-342900">
              <a:buFont typeface="Arial" panose="020B0604020202020204" pitchFamily="34" charset="0"/>
              <a:buChar char="•"/>
            </a:pPr>
            <a:r>
              <a:rPr lang="en-US" sz="2400" dirty="0"/>
              <a:t>How tax credits predict sustainability performance</a:t>
            </a:r>
          </a:p>
          <a:p>
            <a:pPr marL="800100" lvl="1" indent="-342900">
              <a:buFont typeface="Arial" panose="020B0604020202020204" pitchFamily="34" charset="0"/>
              <a:buChar char="•"/>
            </a:pPr>
            <a:r>
              <a:rPr lang="en-US" sz="2400" dirty="0"/>
              <a:t>Policy implications</a:t>
            </a:r>
          </a:p>
        </p:txBody>
      </p:sp>
    </p:spTree>
    <p:extLst>
      <p:ext uri="{BB962C8B-B14F-4D97-AF65-F5344CB8AC3E}">
        <p14:creationId xmlns:p14="http://schemas.microsoft.com/office/powerpoint/2010/main" val="41775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D76821-A445-6FC9-9FC8-456B0FAD66AA}"/>
              </a:ext>
            </a:extLst>
          </p:cNvPr>
          <p:cNvSpPr/>
          <p:nvPr/>
        </p:nvSpPr>
        <p:spPr>
          <a:xfrm>
            <a:off x="272595" y="270048"/>
            <a:ext cx="11361683" cy="754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1653551-6033-E393-4B16-2A564FF999AF}"/>
              </a:ext>
            </a:extLst>
          </p:cNvPr>
          <p:cNvSpPr/>
          <p:nvPr/>
        </p:nvSpPr>
        <p:spPr>
          <a:xfrm>
            <a:off x="385666" y="5938345"/>
            <a:ext cx="11361683" cy="754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Nuclear Power Plant Cartoon">
            <a:extLst>
              <a:ext uri="{FF2B5EF4-FFF2-40B4-BE49-F238E27FC236}">
                <a16:creationId xmlns:a16="http://schemas.microsoft.com/office/drawing/2014/main" id="{583E42FB-3C74-FEE3-ED3D-E12FCD0A6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572" y="717727"/>
            <a:ext cx="6208184" cy="577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460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15EC-F809-F546-AD70-2B93618B6862}"/>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1218701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653551-6033-E393-4B16-2A564FF999AF}"/>
              </a:ext>
            </a:extLst>
          </p:cNvPr>
          <p:cNvSpPr/>
          <p:nvPr/>
        </p:nvSpPr>
        <p:spPr>
          <a:xfrm>
            <a:off x="385666" y="5938345"/>
            <a:ext cx="11361683" cy="754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E9983D7-6F22-8078-F425-954867ECFCB7}"/>
              </a:ext>
            </a:extLst>
          </p:cNvPr>
          <p:cNvPicPr>
            <a:picLocks noChangeAspect="1"/>
          </p:cNvPicPr>
          <p:nvPr/>
        </p:nvPicPr>
        <p:blipFill>
          <a:blip r:embed="rId3"/>
          <a:stretch>
            <a:fillRect/>
          </a:stretch>
        </p:blipFill>
        <p:spPr>
          <a:xfrm>
            <a:off x="1083876" y="1064212"/>
            <a:ext cx="9522422" cy="3979736"/>
          </a:xfrm>
          <a:prstGeom prst="rect">
            <a:avLst/>
          </a:prstGeom>
        </p:spPr>
      </p:pic>
      <p:sp>
        <p:nvSpPr>
          <p:cNvPr id="4" name="Rectangle 3">
            <a:extLst>
              <a:ext uri="{FF2B5EF4-FFF2-40B4-BE49-F238E27FC236}">
                <a16:creationId xmlns:a16="http://schemas.microsoft.com/office/drawing/2014/main" id="{82DDEF6D-A07C-C791-FD7D-51D19644F4CD}"/>
              </a:ext>
            </a:extLst>
          </p:cNvPr>
          <p:cNvSpPr/>
          <p:nvPr/>
        </p:nvSpPr>
        <p:spPr>
          <a:xfrm>
            <a:off x="95614" y="309378"/>
            <a:ext cx="11361683" cy="754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0023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C7CBC1-F87F-D0D9-9D7F-46F6CC3A6825}"/>
              </a:ext>
            </a:extLst>
          </p:cNvPr>
          <p:cNvSpPr/>
          <p:nvPr/>
        </p:nvSpPr>
        <p:spPr>
          <a:xfrm>
            <a:off x="461010" y="6080760"/>
            <a:ext cx="11612880" cy="5943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C26D872-63A7-09F9-C76D-D4C5A4FDAC68}"/>
              </a:ext>
            </a:extLst>
          </p:cNvPr>
          <p:cNvSpPr/>
          <p:nvPr/>
        </p:nvSpPr>
        <p:spPr>
          <a:xfrm>
            <a:off x="228600" y="182880"/>
            <a:ext cx="11612880" cy="5943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F263EB53-F001-55E1-8136-E3A65279547F}"/>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PTC-eligible projects that started construction from 2009-2011</a:t>
            </a:r>
          </a:p>
          <a:p>
            <a:pPr marL="285750" indent="-285750">
              <a:buFont typeface="Arial" panose="020B0604020202020204" pitchFamily="34" charset="0"/>
              <a:buChar char="•"/>
            </a:pPr>
            <a:r>
              <a:rPr lang="en-US" dirty="0"/>
              <a:t>Geothermal</a:t>
            </a:r>
          </a:p>
          <a:p>
            <a:pPr marL="285750" indent="-285750">
              <a:buFont typeface="Arial" panose="020B0604020202020204" pitchFamily="34" charset="0"/>
              <a:buChar char="•"/>
            </a:pPr>
            <a:r>
              <a:rPr lang="en-US" dirty="0"/>
              <a:t>Solar (PIS 2004-2006)</a:t>
            </a:r>
          </a:p>
          <a:p>
            <a:pPr marL="285750" indent="-285750">
              <a:buFont typeface="Arial" panose="020B0604020202020204" pitchFamily="34" charset="0"/>
              <a:buChar char="•"/>
            </a:pPr>
            <a:r>
              <a:rPr lang="en-US" dirty="0"/>
              <a:t>Certain advanced/refined coal projects</a:t>
            </a:r>
          </a:p>
        </p:txBody>
      </p:sp>
      <p:sp>
        <p:nvSpPr>
          <p:cNvPr id="18" name="Text Placeholder 17">
            <a:extLst>
              <a:ext uri="{FF2B5EF4-FFF2-40B4-BE49-F238E27FC236}">
                <a16:creationId xmlns:a16="http://schemas.microsoft.com/office/drawing/2014/main" id="{ACFF5346-735F-AE33-5FF7-96DE8A0A7816}"/>
              </a:ext>
            </a:extLst>
          </p:cNvPr>
          <p:cNvSpPr>
            <a:spLocks noGrp="1"/>
          </p:cNvSpPr>
          <p:nvPr>
            <p:ph type="body" sz="quarter" idx="14"/>
          </p:nvPr>
        </p:nvSpPr>
        <p:spPr/>
        <p:txBody>
          <a:bodyPr/>
          <a:lstStyle/>
          <a:p>
            <a:pPr algn="ctr"/>
            <a:r>
              <a:rPr lang="en-US" sz="2000" dirty="0"/>
              <a:t>ITC and PTC</a:t>
            </a:r>
          </a:p>
        </p:txBody>
      </p:sp>
      <p:sp>
        <p:nvSpPr>
          <p:cNvPr id="19" name="Text Placeholder 18">
            <a:extLst>
              <a:ext uri="{FF2B5EF4-FFF2-40B4-BE49-F238E27FC236}">
                <a16:creationId xmlns:a16="http://schemas.microsoft.com/office/drawing/2014/main" id="{1B582A21-100F-A7F8-7B66-60B15286A0F0}"/>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Solar</a:t>
            </a:r>
          </a:p>
          <a:p>
            <a:pPr marL="285750" indent="-285750">
              <a:buFont typeface="Arial" panose="020B0604020202020204" pitchFamily="34" charset="0"/>
              <a:buChar char="•"/>
            </a:pPr>
            <a:r>
              <a:rPr lang="en-US" dirty="0"/>
              <a:t>Small wind</a:t>
            </a:r>
          </a:p>
          <a:p>
            <a:pPr marL="285750" indent="-285750">
              <a:buFont typeface="Arial" panose="020B0604020202020204" pitchFamily="34" charset="0"/>
              <a:buChar char="•"/>
            </a:pPr>
            <a:r>
              <a:rPr lang="en-US" dirty="0"/>
              <a:t>Fuel cell </a:t>
            </a:r>
          </a:p>
          <a:p>
            <a:pPr marL="285750" indent="-285750">
              <a:buFont typeface="Arial" panose="020B0604020202020204" pitchFamily="34" charset="0"/>
              <a:buChar char="•"/>
            </a:pPr>
            <a:r>
              <a:rPr lang="en-US" dirty="0"/>
              <a:t>Heat and power systems</a:t>
            </a:r>
          </a:p>
          <a:p>
            <a:pPr marL="285750" indent="-285750">
              <a:buFont typeface="Arial" panose="020B0604020202020204" pitchFamily="34" charset="0"/>
              <a:buChar char="•"/>
            </a:pPr>
            <a:r>
              <a:rPr lang="en-US" dirty="0"/>
              <a:t>Microturbine</a:t>
            </a:r>
          </a:p>
        </p:txBody>
      </p:sp>
      <p:sp>
        <p:nvSpPr>
          <p:cNvPr id="20" name="Text Placeholder 19">
            <a:extLst>
              <a:ext uri="{FF2B5EF4-FFF2-40B4-BE49-F238E27FC236}">
                <a16:creationId xmlns:a16="http://schemas.microsoft.com/office/drawing/2014/main" id="{691EF572-4956-773E-4541-C356E529D6CB}"/>
              </a:ext>
            </a:extLst>
          </p:cNvPr>
          <p:cNvSpPr>
            <a:spLocks noGrp="1"/>
          </p:cNvSpPr>
          <p:nvPr>
            <p:ph type="body" sz="quarter" idx="16"/>
          </p:nvPr>
        </p:nvSpPr>
        <p:spPr/>
        <p:txBody>
          <a:bodyPr/>
          <a:lstStyle/>
          <a:p>
            <a:pPr algn="ctr"/>
            <a:r>
              <a:rPr lang="en-US" sz="2000" dirty="0"/>
              <a:t>ITC </a:t>
            </a:r>
          </a:p>
        </p:txBody>
      </p:sp>
      <p:sp>
        <p:nvSpPr>
          <p:cNvPr id="21" name="Text Placeholder 20">
            <a:extLst>
              <a:ext uri="{FF2B5EF4-FFF2-40B4-BE49-F238E27FC236}">
                <a16:creationId xmlns:a16="http://schemas.microsoft.com/office/drawing/2014/main" id="{6C0C71B5-73B9-AE77-156B-9206295E93AC}"/>
              </a:ext>
            </a:extLst>
          </p:cNvPr>
          <p:cNvSpPr>
            <a:spLocks noGrp="1"/>
          </p:cNvSpPr>
          <p:nvPr>
            <p:ph type="body" sz="quarter" idx="17"/>
          </p:nvPr>
        </p:nvSpPr>
        <p:spPr/>
        <p:txBody>
          <a:bodyPr/>
          <a:lstStyle/>
          <a:p>
            <a:pPr marL="285750" indent="-285750">
              <a:buFont typeface="Arial" panose="020B0604020202020204" pitchFamily="34" charset="0"/>
              <a:buChar char="•"/>
            </a:pPr>
            <a:r>
              <a:rPr lang="en-US" dirty="0"/>
              <a:t>Wind</a:t>
            </a:r>
          </a:p>
          <a:p>
            <a:pPr marL="285750" indent="-285750">
              <a:buFont typeface="Arial" panose="020B0604020202020204" pitchFamily="34" charset="0"/>
              <a:buChar char="•"/>
            </a:pPr>
            <a:r>
              <a:rPr lang="en-US" dirty="0"/>
              <a:t>Hydroelectric, marine, and hydrokinetic </a:t>
            </a:r>
          </a:p>
          <a:p>
            <a:pPr marL="285750" indent="-285750">
              <a:buFont typeface="Arial" panose="020B0604020202020204" pitchFamily="34" charset="0"/>
              <a:buChar char="•"/>
            </a:pPr>
            <a:r>
              <a:rPr lang="en-US" dirty="0"/>
              <a:t>Open and closed-loop biomass</a:t>
            </a:r>
          </a:p>
          <a:p>
            <a:pPr marL="285750" indent="-285750">
              <a:buFont typeface="Arial" panose="020B0604020202020204" pitchFamily="34" charset="0"/>
              <a:buChar char="•"/>
            </a:pPr>
            <a:r>
              <a:rPr lang="en-US" dirty="0"/>
              <a:t>Landfill gas and trash</a:t>
            </a:r>
          </a:p>
          <a:p>
            <a:pPr marL="285750" indent="-285750">
              <a:buFont typeface="Arial" panose="020B0604020202020204" pitchFamily="34" charset="0"/>
              <a:buChar char="•"/>
            </a:pPr>
            <a:r>
              <a:rPr lang="en-US" dirty="0"/>
              <a:t>Small Irrigation </a:t>
            </a:r>
          </a:p>
        </p:txBody>
      </p:sp>
      <p:sp>
        <p:nvSpPr>
          <p:cNvPr id="22" name="Text Placeholder 21">
            <a:extLst>
              <a:ext uri="{FF2B5EF4-FFF2-40B4-BE49-F238E27FC236}">
                <a16:creationId xmlns:a16="http://schemas.microsoft.com/office/drawing/2014/main" id="{F19968D8-E883-87B3-AE13-058DAA5E1C0A}"/>
              </a:ext>
            </a:extLst>
          </p:cNvPr>
          <p:cNvSpPr>
            <a:spLocks noGrp="1"/>
          </p:cNvSpPr>
          <p:nvPr>
            <p:ph type="body" sz="quarter" idx="18"/>
          </p:nvPr>
        </p:nvSpPr>
        <p:spPr/>
        <p:txBody>
          <a:bodyPr/>
          <a:lstStyle/>
          <a:p>
            <a:pPr algn="ctr"/>
            <a:r>
              <a:rPr lang="en-US" sz="2000" dirty="0"/>
              <a:t>PTC</a:t>
            </a:r>
          </a:p>
        </p:txBody>
      </p:sp>
      <p:sp>
        <p:nvSpPr>
          <p:cNvPr id="25" name="Title 1">
            <a:extLst>
              <a:ext uri="{FF2B5EF4-FFF2-40B4-BE49-F238E27FC236}">
                <a16:creationId xmlns:a16="http://schemas.microsoft.com/office/drawing/2014/main" id="{D5894F99-5500-8DDB-D810-01CC11608DA3}"/>
              </a:ext>
            </a:extLst>
          </p:cNvPr>
          <p:cNvSpPr>
            <a:spLocks noGrp="1"/>
          </p:cNvSpPr>
          <p:nvPr>
            <p:ph type="title"/>
          </p:nvPr>
        </p:nvSpPr>
        <p:spPr>
          <a:xfrm>
            <a:off x="664773" y="697664"/>
            <a:ext cx="10917627" cy="803275"/>
          </a:xfrm>
        </p:spPr>
        <p:txBody>
          <a:bodyPr/>
          <a:lstStyle/>
          <a:p>
            <a:r>
              <a:rPr lang="en-US" sz="4000" dirty="0"/>
              <a:t>Setting – Eligible Technologies (as of 1/1/2020)</a:t>
            </a:r>
            <a:endParaRPr lang="en-US" sz="3200" dirty="0"/>
          </a:p>
        </p:txBody>
      </p:sp>
    </p:spTree>
    <p:extLst>
      <p:ext uri="{BB962C8B-B14F-4D97-AF65-F5344CB8AC3E}">
        <p14:creationId xmlns:p14="http://schemas.microsoft.com/office/powerpoint/2010/main" val="4197206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B6F3E-B413-8D06-F27D-975D971D3D7B}"/>
              </a:ext>
            </a:extLst>
          </p:cNvPr>
          <p:cNvSpPr>
            <a:spLocks noGrp="1"/>
          </p:cNvSpPr>
          <p:nvPr>
            <p:ph type="title"/>
          </p:nvPr>
        </p:nvSpPr>
        <p:spPr/>
        <p:txBody>
          <a:bodyPr/>
          <a:lstStyle/>
          <a:p>
            <a:r>
              <a:rPr lang="en-US" dirty="0"/>
              <a:t>Accounting for Investment Tax Credits</a:t>
            </a:r>
          </a:p>
        </p:txBody>
      </p:sp>
      <p:sp>
        <p:nvSpPr>
          <p:cNvPr id="3" name="Content Placeholder 2">
            <a:extLst>
              <a:ext uri="{FF2B5EF4-FFF2-40B4-BE49-F238E27FC236}">
                <a16:creationId xmlns:a16="http://schemas.microsoft.com/office/drawing/2014/main" id="{5794347F-F5FD-94EB-7F97-8C5CE571FEB5}"/>
              </a:ext>
            </a:extLst>
          </p:cNvPr>
          <p:cNvSpPr>
            <a:spLocks noGrp="1"/>
          </p:cNvSpPr>
          <p:nvPr>
            <p:ph idx="1"/>
          </p:nvPr>
        </p:nvSpPr>
        <p:spPr>
          <a:xfrm>
            <a:off x="664773" y="1641475"/>
            <a:ext cx="10519899" cy="4245427"/>
          </a:xfrm>
        </p:spPr>
        <p:txBody>
          <a:bodyPr/>
          <a:lstStyle/>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Alpha Electric invests in a new solar project on 12/31 of Year 1 with an eligible project basis of $</a:t>
            </a:r>
            <a:r>
              <a:rPr lang="en-US" sz="1800" dirty="0">
                <a:latin typeface="Times New Roman" panose="02020603050405020304" pitchFamily="18" charset="0"/>
                <a:ea typeface="Calibri" panose="020F0502020204030204" pitchFamily="34" charset="0"/>
                <a:cs typeface="Times New Roman" panose="02020603050405020304" pitchFamily="18" charset="0"/>
              </a:rPr>
              <a:t>333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Alpha Electric claims a 30% investment tax credit for the project, amounting to approximately $100 ($</a:t>
            </a:r>
            <a:r>
              <a:rPr lang="en-US" sz="1800" dirty="0">
                <a:latin typeface="Times New Roman" panose="02020603050405020304" pitchFamily="18" charset="0"/>
                <a:ea typeface="Calibri" panose="020F0502020204030204" pitchFamily="34" charset="0"/>
                <a:cs typeface="Times New Roman" panose="02020603050405020304" pitchFamily="18" charset="0"/>
              </a:rPr>
              <a:t>333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times 30%). The expected book life of the solar project is 20 years. Alpha’s income tax rate is 21%, and the utility follows the deferral method of accounting for ITCs. They determine the future recovery in rates of temporary basis differences is probable for the ITC. </a:t>
            </a:r>
          </a:p>
          <a:p>
            <a:pPr marL="0" marR="0" algn="just">
              <a:lnSpc>
                <a:spcPct val="107000"/>
              </a:lnSpc>
              <a:spcBef>
                <a:spcPts val="0"/>
              </a:spcBef>
              <a:spcAft>
                <a:spcPts val="0"/>
              </a:spcAft>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Year 1, Alpha Electric records the reduction in current year tax expense for the ITC: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Income Tax Payable		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Income Tax Expense/Benefit	100</a:t>
            </a:r>
          </a:p>
          <a:p>
            <a:pPr marL="0" marR="0" algn="just">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Year 1, Alpha Electric also defers the impact of the ITC for financial reporting purposes, as the utility will amortize this credit for GAAP purposes over the useful life of the solar project: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Income Tax Expense/Benefit	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Unamortized ITC			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70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1723B-3939-C822-1D88-B6B087D89212}"/>
              </a:ext>
            </a:extLst>
          </p:cNvPr>
          <p:cNvSpPr>
            <a:spLocks noGrp="1"/>
          </p:cNvSpPr>
          <p:nvPr>
            <p:ph type="title"/>
          </p:nvPr>
        </p:nvSpPr>
        <p:spPr/>
        <p:txBody>
          <a:bodyPr/>
          <a:lstStyle/>
          <a:p>
            <a:r>
              <a:rPr lang="en-US" dirty="0"/>
              <a:t>Accounting for ITCs (Part 2)</a:t>
            </a:r>
          </a:p>
        </p:txBody>
      </p:sp>
      <p:sp>
        <p:nvSpPr>
          <p:cNvPr id="3" name="Content Placeholder 2">
            <a:extLst>
              <a:ext uri="{FF2B5EF4-FFF2-40B4-BE49-F238E27FC236}">
                <a16:creationId xmlns:a16="http://schemas.microsoft.com/office/drawing/2014/main" id="{BA9C61C0-3F4E-3141-ED1E-3566315EF511}"/>
              </a:ext>
            </a:extLst>
          </p:cNvPr>
          <p:cNvSpPr>
            <a:spLocks noGrp="1"/>
          </p:cNvSpPr>
          <p:nvPr>
            <p:ph idx="1"/>
          </p:nvPr>
        </p:nvSpPr>
        <p:spPr>
          <a:xfrm>
            <a:off x="664774" y="2059439"/>
            <a:ext cx="10917626" cy="3827463"/>
          </a:xfrm>
        </p:spPr>
        <p:txBody>
          <a:bodyPr/>
          <a:lstStyle/>
          <a:p>
            <a:pPr marR="0" lvl="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Year 1, Alpha Electric also records the effects of regulatory accounting—this journal entry is required because the utility determines it will pass along the temporary basis differences through decreased electric rates to end consumers. This will affect future income taxes payable, resulting in a temporary book-tax difference. Alpha Electric records a third journal entry to account for this, but then grosses up this difference because the regulatory liability itself generates an additional book-tax difference since it decreases revenue which decreases future taxes payable. Alpha Electric records the two following journal entries: </a:t>
            </a:r>
          </a:p>
          <a:p>
            <a:pPr marR="0" lvl="0" algn="just">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Deferred Tax Asset		21		(21% tax rate * $100 ITC)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Regulatory Liability		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Deferred Tax Asset		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200400" marR="0" indent="-182880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Regulatory Liability	6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3200400" marR="0" indent="-1828800" algn="just">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*($21 of deferred tax asset / (1 – 0.21) – 21 = 5.5823 or approximately $6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6679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653551-6033-E393-4B16-2A564FF999AF}"/>
              </a:ext>
            </a:extLst>
          </p:cNvPr>
          <p:cNvSpPr/>
          <p:nvPr/>
        </p:nvSpPr>
        <p:spPr>
          <a:xfrm>
            <a:off x="385666" y="5938345"/>
            <a:ext cx="11361683" cy="754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5787836-E645-E3E3-5BCC-C6E31B7E2C38}"/>
              </a:ext>
            </a:extLst>
          </p:cNvPr>
          <p:cNvSpPr txBox="1"/>
          <p:nvPr/>
        </p:nvSpPr>
        <p:spPr>
          <a:xfrm>
            <a:off x="3160058" y="6217797"/>
            <a:ext cx="7557247" cy="369332"/>
          </a:xfrm>
          <a:prstGeom prst="rect">
            <a:avLst/>
          </a:prstGeom>
          <a:noFill/>
        </p:spPr>
        <p:txBody>
          <a:bodyPr wrap="square" rtlCol="0">
            <a:spAutoFit/>
          </a:bodyPr>
          <a:lstStyle/>
          <a:p>
            <a:r>
              <a:rPr lang="en-US" dirty="0"/>
              <a:t>https://peri.umass.edu/greenhouse-100-polluters-index-current</a:t>
            </a:r>
          </a:p>
        </p:txBody>
      </p:sp>
      <p:pic>
        <p:nvPicPr>
          <p:cNvPr id="3" name="Picture 2">
            <a:extLst>
              <a:ext uri="{FF2B5EF4-FFF2-40B4-BE49-F238E27FC236}">
                <a16:creationId xmlns:a16="http://schemas.microsoft.com/office/drawing/2014/main" id="{0160096B-1CD5-C08A-FFBF-23F85E333874}"/>
              </a:ext>
            </a:extLst>
          </p:cNvPr>
          <p:cNvPicPr>
            <a:picLocks noChangeAspect="1"/>
          </p:cNvPicPr>
          <p:nvPr/>
        </p:nvPicPr>
        <p:blipFill>
          <a:blip r:embed="rId3"/>
          <a:stretch>
            <a:fillRect/>
          </a:stretch>
        </p:blipFill>
        <p:spPr>
          <a:xfrm>
            <a:off x="0" y="597918"/>
            <a:ext cx="12192000" cy="4293083"/>
          </a:xfrm>
          <a:prstGeom prst="rect">
            <a:avLst/>
          </a:prstGeom>
        </p:spPr>
      </p:pic>
      <p:sp>
        <p:nvSpPr>
          <p:cNvPr id="6" name="TextBox 5">
            <a:extLst>
              <a:ext uri="{FF2B5EF4-FFF2-40B4-BE49-F238E27FC236}">
                <a16:creationId xmlns:a16="http://schemas.microsoft.com/office/drawing/2014/main" id="{0E331EF5-009D-1573-F8F6-68D616D1AF8C}"/>
              </a:ext>
            </a:extLst>
          </p:cNvPr>
          <p:cNvSpPr txBox="1"/>
          <p:nvPr/>
        </p:nvSpPr>
        <p:spPr>
          <a:xfrm>
            <a:off x="8440271" y="5057273"/>
            <a:ext cx="3644153" cy="646331"/>
          </a:xfrm>
          <a:prstGeom prst="rect">
            <a:avLst/>
          </a:prstGeom>
          <a:noFill/>
        </p:spPr>
        <p:txBody>
          <a:bodyPr wrap="square" rtlCol="0">
            <a:spAutoFit/>
          </a:bodyPr>
          <a:lstStyle/>
          <a:p>
            <a:pPr algn="ctr"/>
            <a:r>
              <a:rPr lang="en-US" b="1" dirty="0">
                <a:solidFill>
                  <a:srgbClr val="A32B38"/>
                </a:solidFill>
              </a:rPr>
              <a:t>All have power plants in our sample!</a:t>
            </a:r>
          </a:p>
        </p:txBody>
      </p:sp>
      <p:sp>
        <p:nvSpPr>
          <p:cNvPr id="8" name="Callout: Down Arrow 7">
            <a:extLst>
              <a:ext uri="{FF2B5EF4-FFF2-40B4-BE49-F238E27FC236}">
                <a16:creationId xmlns:a16="http://schemas.microsoft.com/office/drawing/2014/main" id="{519765F8-3FB0-CD3B-2D9B-3A8F5D400BAB}"/>
              </a:ext>
            </a:extLst>
          </p:cNvPr>
          <p:cNvSpPr/>
          <p:nvPr/>
        </p:nvSpPr>
        <p:spPr>
          <a:xfrm rot="10800000">
            <a:off x="8440271" y="4631149"/>
            <a:ext cx="3644153" cy="1072454"/>
          </a:xfrm>
          <a:prstGeom prst="downArrowCallout">
            <a:avLst/>
          </a:prstGeom>
          <a:noFill/>
          <a:ln w="38100">
            <a:solidFill>
              <a:srgbClr val="A32B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435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7DB2-21EB-D76E-E72E-DD93DD583341}"/>
              </a:ext>
            </a:extLst>
          </p:cNvPr>
          <p:cNvSpPr>
            <a:spLocks noGrp="1"/>
          </p:cNvSpPr>
          <p:nvPr>
            <p:ph type="title"/>
          </p:nvPr>
        </p:nvSpPr>
        <p:spPr/>
        <p:txBody>
          <a:bodyPr/>
          <a:lstStyle/>
          <a:p>
            <a:r>
              <a:rPr lang="en-US" dirty="0"/>
              <a:t>Accounting for ITCs (Part 3)</a:t>
            </a:r>
          </a:p>
        </p:txBody>
      </p:sp>
      <p:sp>
        <p:nvSpPr>
          <p:cNvPr id="3" name="Content Placeholder 2">
            <a:extLst>
              <a:ext uri="{FF2B5EF4-FFF2-40B4-BE49-F238E27FC236}">
                <a16:creationId xmlns:a16="http://schemas.microsoft.com/office/drawing/2014/main" id="{FBD956C5-3195-3CD8-0073-729EB3675B01}"/>
              </a:ext>
            </a:extLst>
          </p:cNvPr>
          <p:cNvSpPr>
            <a:spLocks noGrp="1"/>
          </p:cNvSpPr>
          <p:nvPr>
            <p:ph idx="1"/>
          </p:nvPr>
        </p:nvSpPr>
        <p:spPr>
          <a:xfrm>
            <a:off x="664774" y="2059439"/>
            <a:ext cx="11133216" cy="3827463"/>
          </a:xfrm>
        </p:spPr>
        <p:txBody>
          <a:bodyPr/>
          <a:lstStyle/>
          <a:p>
            <a:pPr marR="0" lvl="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Year 2 and beyond, as Alpha Electric operates the solar project and amortizes this ITC balance, the utility records two journal entries each year over the remaining life of the solar project. One is to record amortization of the unamortized ITC balance to recognize the income tax benefit for GAAP purposes and the second is to record the gradual resolution of the temporary book-tax difference recorded in step 3 above.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Unamortized ITC		5		($100 ITC / 20-year project 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Income Tax Expense/Benefit	5</a:t>
            </a:r>
          </a:p>
          <a:p>
            <a:pPr marL="457200" marR="0" indent="45720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Regulatory Liability		1.35^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Deferred Tax Asset		          1.35</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((21+6) total regulatory liability / 20-year useful life = 1.35)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239548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C7CBC1-F87F-D0D9-9D7F-46F6CC3A6825}"/>
              </a:ext>
            </a:extLst>
          </p:cNvPr>
          <p:cNvSpPr/>
          <p:nvPr/>
        </p:nvSpPr>
        <p:spPr>
          <a:xfrm>
            <a:off x="289560" y="6080760"/>
            <a:ext cx="11612880" cy="5943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C26D872-63A7-09F9-C76D-D4C5A4FDAC68}"/>
              </a:ext>
            </a:extLst>
          </p:cNvPr>
          <p:cNvSpPr/>
          <p:nvPr/>
        </p:nvSpPr>
        <p:spPr>
          <a:xfrm>
            <a:off x="228600" y="182880"/>
            <a:ext cx="11612880" cy="5943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0114E6F-7167-7640-8588-79D62810151F}"/>
              </a:ext>
            </a:extLst>
          </p:cNvPr>
          <p:cNvPicPr>
            <a:picLocks noChangeAspect="1"/>
          </p:cNvPicPr>
          <p:nvPr/>
        </p:nvPicPr>
        <p:blipFill>
          <a:blip r:embed="rId3"/>
          <a:stretch>
            <a:fillRect/>
          </a:stretch>
        </p:blipFill>
        <p:spPr>
          <a:xfrm>
            <a:off x="624085" y="353339"/>
            <a:ext cx="10821910" cy="1400370"/>
          </a:xfrm>
          <a:prstGeom prst="rect">
            <a:avLst/>
          </a:prstGeom>
        </p:spPr>
      </p:pic>
      <p:pic>
        <p:nvPicPr>
          <p:cNvPr id="8" name="Picture 7">
            <a:extLst>
              <a:ext uri="{FF2B5EF4-FFF2-40B4-BE49-F238E27FC236}">
                <a16:creationId xmlns:a16="http://schemas.microsoft.com/office/drawing/2014/main" id="{CF27D794-E3F3-6D3B-E57B-951E84815F0F}"/>
              </a:ext>
            </a:extLst>
          </p:cNvPr>
          <p:cNvPicPr>
            <a:picLocks noChangeAspect="1"/>
          </p:cNvPicPr>
          <p:nvPr/>
        </p:nvPicPr>
        <p:blipFill>
          <a:blip r:embed="rId4"/>
          <a:stretch>
            <a:fillRect/>
          </a:stretch>
        </p:blipFill>
        <p:spPr>
          <a:xfrm>
            <a:off x="752150" y="2066506"/>
            <a:ext cx="10278909" cy="3372321"/>
          </a:xfrm>
          <a:prstGeom prst="rect">
            <a:avLst/>
          </a:prstGeom>
        </p:spPr>
      </p:pic>
      <p:sp>
        <p:nvSpPr>
          <p:cNvPr id="9" name="Rectangle 8">
            <a:extLst>
              <a:ext uri="{FF2B5EF4-FFF2-40B4-BE49-F238E27FC236}">
                <a16:creationId xmlns:a16="http://schemas.microsoft.com/office/drawing/2014/main" id="{8AEC7C43-BDF7-A963-44DE-6069385F681D}"/>
              </a:ext>
            </a:extLst>
          </p:cNvPr>
          <p:cNvSpPr/>
          <p:nvPr/>
        </p:nvSpPr>
        <p:spPr>
          <a:xfrm>
            <a:off x="978945" y="4195482"/>
            <a:ext cx="10052113" cy="2796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D985CC-F829-7BBB-02F7-4A17D01F90A2}"/>
              </a:ext>
            </a:extLst>
          </p:cNvPr>
          <p:cNvSpPr/>
          <p:nvPr/>
        </p:nvSpPr>
        <p:spPr>
          <a:xfrm>
            <a:off x="978944" y="2787883"/>
            <a:ext cx="10052113" cy="2796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0045E95-E286-81BF-0CA4-4CC226258F40}"/>
              </a:ext>
            </a:extLst>
          </p:cNvPr>
          <p:cNvSpPr txBox="1"/>
          <p:nvPr/>
        </p:nvSpPr>
        <p:spPr>
          <a:xfrm>
            <a:off x="5173982" y="5762537"/>
            <a:ext cx="2018501" cy="646331"/>
          </a:xfrm>
          <a:prstGeom prst="rect">
            <a:avLst/>
          </a:prstGeom>
          <a:noFill/>
        </p:spPr>
        <p:txBody>
          <a:bodyPr wrap="none" rtlCol="0">
            <a:spAutoFit/>
          </a:bodyPr>
          <a:lstStyle/>
          <a:p>
            <a:pPr algn="ctr"/>
            <a:r>
              <a:rPr lang="en-US" b="1" dirty="0"/>
              <a:t>Unamortized ITC</a:t>
            </a:r>
          </a:p>
          <a:p>
            <a:pPr algn="ctr"/>
            <a:r>
              <a:rPr lang="en-US" b="1" dirty="0"/>
              <a:t>(</a:t>
            </a:r>
            <a:r>
              <a:rPr lang="en-US" b="1" i="1" dirty="0"/>
              <a:t>ITCB</a:t>
            </a:r>
            <a:r>
              <a:rPr lang="en-US" b="1" dirty="0"/>
              <a:t>)</a:t>
            </a:r>
          </a:p>
        </p:txBody>
      </p:sp>
      <p:cxnSp>
        <p:nvCxnSpPr>
          <p:cNvPr id="13" name="Straight Arrow Connector 12">
            <a:extLst>
              <a:ext uri="{FF2B5EF4-FFF2-40B4-BE49-F238E27FC236}">
                <a16:creationId xmlns:a16="http://schemas.microsoft.com/office/drawing/2014/main" id="{9DC5EF44-547D-97F9-FA02-7F19906455EE}"/>
              </a:ext>
            </a:extLst>
          </p:cNvPr>
          <p:cNvCxnSpPr/>
          <p:nvPr/>
        </p:nvCxnSpPr>
        <p:spPr>
          <a:xfrm flipV="1">
            <a:off x="6096000" y="4561242"/>
            <a:ext cx="2391784" cy="118334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238735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42561-9FA5-5D5A-6361-F4AD77A9C788}"/>
              </a:ext>
            </a:extLst>
          </p:cNvPr>
          <p:cNvPicPr>
            <a:picLocks noChangeAspect="1"/>
          </p:cNvPicPr>
          <p:nvPr/>
        </p:nvPicPr>
        <p:blipFill>
          <a:blip r:embed="rId3"/>
          <a:stretch>
            <a:fillRect/>
          </a:stretch>
        </p:blipFill>
        <p:spPr>
          <a:xfrm>
            <a:off x="670755" y="1666629"/>
            <a:ext cx="10850489" cy="3524742"/>
          </a:xfrm>
          <a:prstGeom prst="rect">
            <a:avLst/>
          </a:prstGeom>
        </p:spPr>
      </p:pic>
      <p:sp>
        <p:nvSpPr>
          <p:cNvPr id="6" name="Rectangle 5">
            <a:extLst>
              <a:ext uri="{FF2B5EF4-FFF2-40B4-BE49-F238E27FC236}">
                <a16:creationId xmlns:a16="http://schemas.microsoft.com/office/drawing/2014/main" id="{02C7CBC1-F87F-D0D9-9D7F-46F6CC3A6825}"/>
              </a:ext>
            </a:extLst>
          </p:cNvPr>
          <p:cNvSpPr/>
          <p:nvPr/>
        </p:nvSpPr>
        <p:spPr>
          <a:xfrm>
            <a:off x="461010" y="6080760"/>
            <a:ext cx="11612880" cy="5943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C26D872-63A7-09F9-C76D-D4C5A4FDAC68}"/>
              </a:ext>
            </a:extLst>
          </p:cNvPr>
          <p:cNvSpPr/>
          <p:nvPr/>
        </p:nvSpPr>
        <p:spPr>
          <a:xfrm>
            <a:off x="228600" y="182880"/>
            <a:ext cx="11612880" cy="5943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AEC7C43-BDF7-A963-44DE-6069385F681D}"/>
              </a:ext>
            </a:extLst>
          </p:cNvPr>
          <p:cNvSpPr/>
          <p:nvPr/>
        </p:nvSpPr>
        <p:spPr>
          <a:xfrm>
            <a:off x="978945" y="4911673"/>
            <a:ext cx="10052113" cy="2796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797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C7CBC1-F87F-D0D9-9D7F-46F6CC3A6825}"/>
              </a:ext>
            </a:extLst>
          </p:cNvPr>
          <p:cNvSpPr/>
          <p:nvPr/>
        </p:nvSpPr>
        <p:spPr>
          <a:xfrm>
            <a:off x="461010" y="6080760"/>
            <a:ext cx="11612880" cy="5943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4DC7F0C-7C55-5D5C-AE15-32D9869D6378}"/>
              </a:ext>
            </a:extLst>
          </p:cNvPr>
          <p:cNvPicPr>
            <a:picLocks noChangeAspect="1"/>
          </p:cNvPicPr>
          <p:nvPr/>
        </p:nvPicPr>
        <p:blipFill>
          <a:blip r:embed="rId3"/>
          <a:stretch>
            <a:fillRect/>
          </a:stretch>
        </p:blipFill>
        <p:spPr>
          <a:xfrm>
            <a:off x="746966" y="480060"/>
            <a:ext cx="10698068" cy="6277851"/>
          </a:xfrm>
          <a:prstGeom prst="rect">
            <a:avLst/>
          </a:prstGeom>
        </p:spPr>
      </p:pic>
      <p:sp>
        <p:nvSpPr>
          <p:cNvPr id="5" name="Rectangle 4">
            <a:extLst>
              <a:ext uri="{FF2B5EF4-FFF2-40B4-BE49-F238E27FC236}">
                <a16:creationId xmlns:a16="http://schemas.microsoft.com/office/drawing/2014/main" id="{CC26D872-63A7-09F9-C76D-D4C5A4FDAC68}"/>
              </a:ext>
            </a:extLst>
          </p:cNvPr>
          <p:cNvSpPr/>
          <p:nvPr/>
        </p:nvSpPr>
        <p:spPr>
          <a:xfrm>
            <a:off x="228600" y="182880"/>
            <a:ext cx="11612880" cy="5943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AEC7C43-BDF7-A963-44DE-6069385F681D}"/>
              </a:ext>
            </a:extLst>
          </p:cNvPr>
          <p:cNvSpPr/>
          <p:nvPr/>
        </p:nvSpPr>
        <p:spPr>
          <a:xfrm>
            <a:off x="978945" y="4298485"/>
            <a:ext cx="10052113" cy="2796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2797D54-8B86-7EDB-ADA4-906F1E65C17C}"/>
              </a:ext>
            </a:extLst>
          </p:cNvPr>
          <p:cNvPicPr>
            <a:picLocks noChangeAspect="1"/>
          </p:cNvPicPr>
          <p:nvPr/>
        </p:nvPicPr>
        <p:blipFill>
          <a:blip r:embed="rId4"/>
          <a:stretch>
            <a:fillRect/>
          </a:stretch>
        </p:blipFill>
        <p:spPr>
          <a:xfrm>
            <a:off x="978945" y="0"/>
            <a:ext cx="9955014" cy="1105054"/>
          </a:xfrm>
          <a:prstGeom prst="rect">
            <a:avLst/>
          </a:prstGeom>
        </p:spPr>
      </p:pic>
    </p:spTree>
    <p:extLst>
      <p:ext uri="{BB962C8B-B14F-4D97-AF65-F5344CB8AC3E}">
        <p14:creationId xmlns:p14="http://schemas.microsoft.com/office/powerpoint/2010/main" val="978109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653551-6033-E393-4B16-2A564FF999AF}"/>
              </a:ext>
            </a:extLst>
          </p:cNvPr>
          <p:cNvSpPr/>
          <p:nvPr/>
        </p:nvSpPr>
        <p:spPr>
          <a:xfrm>
            <a:off x="385666" y="5938345"/>
            <a:ext cx="11361683" cy="754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C695E97-6737-4FC7-09FB-009DE6FC3391}"/>
              </a:ext>
            </a:extLst>
          </p:cNvPr>
          <p:cNvPicPr>
            <a:picLocks noChangeAspect="1"/>
          </p:cNvPicPr>
          <p:nvPr/>
        </p:nvPicPr>
        <p:blipFill>
          <a:blip r:embed="rId3"/>
          <a:stretch>
            <a:fillRect/>
          </a:stretch>
        </p:blipFill>
        <p:spPr>
          <a:xfrm>
            <a:off x="1894888" y="623496"/>
            <a:ext cx="8402223" cy="5611008"/>
          </a:xfrm>
          <a:prstGeom prst="rect">
            <a:avLst/>
          </a:prstGeom>
        </p:spPr>
      </p:pic>
    </p:spTree>
    <p:extLst>
      <p:ext uri="{BB962C8B-B14F-4D97-AF65-F5344CB8AC3E}">
        <p14:creationId xmlns:p14="http://schemas.microsoft.com/office/powerpoint/2010/main" val="2068443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C7CBC1-F87F-D0D9-9D7F-46F6CC3A6825}"/>
              </a:ext>
            </a:extLst>
          </p:cNvPr>
          <p:cNvSpPr/>
          <p:nvPr/>
        </p:nvSpPr>
        <p:spPr>
          <a:xfrm>
            <a:off x="461010" y="6080760"/>
            <a:ext cx="11612880" cy="5943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C26D872-63A7-09F9-C76D-D4C5A4FDAC68}"/>
              </a:ext>
            </a:extLst>
          </p:cNvPr>
          <p:cNvSpPr/>
          <p:nvPr/>
        </p:nvSpPr>
        <p:spPr>
          <a:xfrm>
            <a:off x="228600" y="182880"/>
            <a:ext cx="11612880" cy="5943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A picture containing text, screenshot, number, parallel&#10;&#10;Description automatically generated">
            <a:extLst>
              <a:ext uri="{FF2B5EF4-FFF2-40B4-BE49-F238E27FC236}">
                <a16:creationId xmlns:a16="http://schemas.microsoft.com/office/drawing/2014/main" id="{55DCF27C-A9F1-0C2E-A5C1-824A4E086D75}"/>
              </a:ext>
            </a:extLst>
          </p:cNvPr>
          <p:cNvPicPr>
            <a:picLocks noChangeAspect="1"/>
          </p:cNvPicPr>
          <p:nvPr/>
        </p:nvPicPr>
        <p:blipFill>
          <a:blip r:embed="rId3"/>
          <a:stretch>
            <a:fillRect/>
          </a:stretch>
        </p:blipFill>
        <p:spPr>
          <a:xfrm>
            <a:off x="2683412" y="182880"/>
            <a:ext cx="6825176" cy="6492240"/>
          </a:xfrm>
          <a:prstGeom prst="rect">
            <a:avLst/>
          </a:prstGeom>
        </p:spPr>
      </p:pic>
    </p:spTree>
    <p:extLst>
      <p:ext uri="{BB962C8B-B14F-4D97-AF65-F5344CB8AC3E}">
        <p14:creationId xmlns:p14="http://schemas.microsoft.com/office/powerpoint/2010/main" val="234905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A038A4-CBF2-1A1F-210B-8D82E1A139ED}"/>
              </a:ext>
            </a:extLst>
          </p:cNvPr>
          <p:cNvSpPr/>
          <p:nvPr/>
        </p:nvSpPr>
        <p:spPr bwMode="auto">
          <a:xfrm>
            <a:off x="8298691" y="1735494"/>
            <a:ext cx="3415775" cy="3865207"/>
          </a:xfrm>
          <a:prstGeom prst="rect">
            <a:avLst/>
          </a:prstGeom>
          <a:solidFill>
            <a:srgbClr val="52B192">
              <a:alpha val="28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Osaka" charset="0"/>
            </a:endParaRPr>
          </a:p>
        </p:txBody>
      </p:sp>
      <p:sp>
        <p:nvSpPr>
          <p:cNvPr id="12" name="Rectangle 11">
            <a:extLst>
              <a:ext uri="{FF2B5EF4-FFF2-40B4-BE49-F238E27FC236}">
                <a16:creationId xmlns:a16="http://schemas.microsoft.com/office/drawing/2014/main" id="{A600FC95-55EB-F9BA-1938-FE01FCB12487}"/>
              </a:ext>
            </a:extLst>
          </p:cNvPr>
          <p:cNvSpPr/>
          <p:nvPr/>
        </p:nvSpPr>
        <p:spPr bwMode="auto">
          <a:xfrm>
            <a:off x="4437148" y="1731566"/>
            <a:ext cx="3415775" cy="3869135"/>
          </a:xfrm>
          <a:prstGeom prst="rect">
            <a:avLst/>
          </a:prstGeom>
          <a:solidFill>
            <a:srgbClr val="52B192">
              <a:alpha val="28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Osaka" charset="0"/>
            </a:endParaRPr>
          </a:p>
        </p:txBody>
      </p:sp>
      <p:sp>
        <p:nvSpPr>
          <p:cNvPr id="11" name="Rectangle 10">
            <a:extLst>
              <a:ext uri="{FF2B5EF4-FFF2-40B4-BE49-F238E27FC236}">
                <a16:creationId xmlns:a16="http://schemas.microsoft.com/office/drawing/2014/main" id="{4DE0484D-37F3-0F0A-EC7C-1556844FDF71}"/>
              </a:ext>
            </a:extLst>
          </p:cNvPr>
          <p:cNvSpPr/>
          <p:nvPr/>
        </p:nvSpPr>
        <p:spPr bwMode="auto">
          <a:xfrm>
            <a:off x="598912" y="1735495"/>
            <a:ext cx="3415775" cy="3865206"/>
          </a:xfrm>
          <a:prstGeom prst="rect">
            <a:avLst/>
          </a:prstGeom>
          <a:solidFill>
            <a:srgbClr val="52B192">
              <a:alpha val="28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Osaka" charset="0"/>
            </a:endParaRPr>
          </a:p>
        </p:txBody>
      </p:sp>
      <p:sp>
        <p:nvSpPr>
          <p:cNvPr id="3" name="Title 2">
            <a:extLst>
              <a:ext uri="{FF2B5EF4-FFF2-40B4-BE49-F238E27FC236}">
                <a16:creationId xmlns:a16="http://schemas.microsoft.com/office/drawing/2014/main" id="{69D4C7DD-B860-8441-B6FC-ECD5B16CBC71}"/>
              </a:ext>
            </a:extLst>
          </p:cNvPr>
          <p:cNvSpPr>
            <a:spLocks noGrp="1"/>
          </p:cNvSpPr>
          <p:nvPr>
            <p:ph type="title"/>
          </p:nvPr>
        </p:nvSpPr>
        <p:spPr>
          <a:xfrm>
            <a:off x="607388" y="874880"/>
            <a:ext cx="2895600" cy="551366"/>
          </a:xfrm>
        </p:spPr>
        <p:txBody>
          <a:bodyPr/>
          <a:lstStyle/>
          <a:p>
            <a:r>
              <a:rPr lang="en-US" sz="4000" dirty="0"/>
              <a:t>Overview</a:t>
            </a:r>
            <a:endParaRPr lang="en-US" sz="4400" dirty="0"/>
          </a:p>
        </p:txBody>
      </p:sp>
      <p:sp>
        <p:nvSpPr>
          <p:cNvPr id="5" name="Text Placeholder 4">
            <a:extLst>
              <a:ext uri="{FF2B5EF4-FFF2-40B4-BE49-F238E27FC236}">
                <a16:creationId xmlns:a16="http://schemas.microsoft.com/office/drawing/2014/main" id="{1C356FA8-C926-5342-9EB1-CCD8CBD47590}"/>
              </a:ext>
            </a:extLst>
          </p:cNvPr>
          <p:cNvSpPr>
            <a:spLocks noGrp="1"/>
          </p:cNvSpPr>
          <p:nvPr>
            <p:ph type="body" sz="quarter" idx="13"/>
          </p:nvPr>
        </p:nvSpPr>
        <p:spPr>
          <a:xfrm>
            <a:off x="663243" y="2410117"/>
            <a:ext cx="3287112" cy="2798762"/>
          </a:xfrm>
        </p:spPr>
        <p:txBody>
          <a:bodyPr/>
          <a:lstStyle/>
          <a:p>
            <a:pPr marL="285750" indent="-285750">
              <a:buFont typeface="Arial" panose="020B0604020202020204" pitchFamily="34" charset="0"/>
              <a:buChar char="•"/>
            </a:pPr>
            <a:r>
              <a:rPr lang="en-US" sz="2000" dirty="0"/>
              <a:t>Electric utilities: 31% of total US emissions</a:t>
            </a:r>
          </a:p>
          <a:p>
            <a:endParaRPr lang="en-US" sz="800" dirty="0"/>
          </a:p>
          <a:p>
            <a:pPr marL="285750" indent="-285750">
              <a:buFont typeface="Arial" panose="020B0604020202020204" pitchFamily="34" charset="0"/>
              <a:buChar char="•"/>
            </a:pPr>
            <a:r>
              <a:rPr lang="en-US" sz="2000" dirty="0"/>
              <a:t>Economically significant</a:t>
            </a:r>
          </a:p>
          <a:p>
            <a:endParaRPr lang="en-US" sz="800" dirty="0"/>
          </a:p>
          <a:p>
            <a:pPr marL="285750" indent="-285750">
              <a:buFont typeface="Arial" panose="020B0604020202020204" pitchFamily="34" charset="0"/>
              <a:buChar char="•"/>
            </a:pPr>
            <a:r>
              <a:rPr lang="en-US" sz="2000" dirty="0"/>
              <a:t>Significant tax incentives to transition to clean energy</a:t>
            </a:r>
          </a:p>
          <a:p>
            <a:pPr marL="285750" indent="-285750">
              <a:buFont typeface="Arial" panose="020B0604020202020204" pitchFamily="34" charset="0"/>
              <a:buChar char="•"/>
            </a:pPr>
            <a:endParaRPr lang="en-US" sz="2000" dirty="0"/>
          </a:p>
        </p:txBody>
      </p:sp>
      <p:sp>
        <p:nvSpPr>
          <p:cNvPr id="6" name="Text Placeholder 5">
            <a:extLst>
              <a:ext uri="{FF2B5EF4-FFF2-40B4-BE49-F238E27FC236}">
                <a16:creationId xmlns:a16="http://schemas.microsoft.com/office/drawing/2014/main" id="{0059DF81-66F5-4D46-9228-2DF9D34AAD16}"/>
              </a:ext>
            </a:extLst>
          </p:cNvPr>
          <p:cNvSpPr>
            <a:spLocks noGrp="1"/>
          </p:cNvSpPr>
          <p:nvPr>
            <p:ph type="body" sz="quarter" idx="14"/>
          </p:nvPr>
        </p:nvSpPr>
        <p:spPr>
          <a:xfrm>
            <a:off x="692222" y="1821155"/>
            <a:ext cx="3213953" cy="588962"/>
          </a:xfrm>
        </p:spPr>
        <p:txBody>
          <a:bodyPr/>
          <a:lstStyle/>
          <a:p>
            <a:pPr algn="ctr"/>
            <a:r>
              <a:rPr lang="en-US" dirty="0"/>
              <a:t>Motivation</a:t>
            </a:r>
          </a:p>
        </p:txBody>
      </p:sp>
      <p:sp>
        <p:nvSpPr>
          <p:cNvPr id="7" name="Text Placeholder 6">
            <a:extLst>
              <a:ext uri="{FF2B5EF4-FFF2-40B4-BE49-F238E27FC236}">
                <a16:creationId xmlns:a16="http://schemas.microsoft.com/office/drawing/2014/main" id="{06463534-DC4C-3645-8F11-2E0F6723AC02}"/>
              </a:ext>
            </a:extLst>
          </p:cNvPr>
          <p:cNvSpPr>
            <a:spLocks noGrp="1"/>
          </p:cNvSpPr>
          <p:nvPr>
            <p:ph type="body" sz="quarter" idx="15"/>
          </p:nvPr>
        </p:nvSpPr>
        <p:spPr>
          <a:xfrm>
            <a:off x="4499939" y="2483514"/>
            <a:ext cx="3287112" cy="2798762"/>
          </a:xfrm>
        </p:spPr>
        <p:txBody>
          <a:bodyPr/>
          <a:lstStyle/>
          <a:p>
            <a:pPr marL="342900" indent="-342900">
              <a:buFont typeface="Arial" panose="020B0604020202020204" pitchFamily="34" charset="0"/>
              <a:buChar char="•"/>
            </a:pPr>
            <a:r>
              <a:rPr lang="en-US" sz="2000" dirty="0">
                <a:latin typeface="+mn-lt"/>
              </a:rPr>
              <a:t>What is the effect of energy investment tax credits (ITCs) on firms’ environmental outcomes? </a:t>
            </a:r>
          </a:p>
          <a:p>
            <a:endParaRPr lang="en-US" sz="800" dirty="0">
              <a:latin typeface="+mn-lt"/>
            </a:endParaRPr>
          </a:p>
          <a:p>
            <a:endParaRPr lang="en-US" dirty="0"/>
          </a:p>
        </p:txBody>
      </p:sp>
      <p:sp>
        <p:nvSpPr>
          <p:cNvPr id="8" name="Text Placeholder 7">
            <a:extLst>
              <a:ext uri="{FF2B5EF4-FFF2-40B4-BE49-F238E27FC236}">
                <a16:creationId xmlns:a16="http://schemas.microsoft.com/office/drawing/2014/main" id="{DF4CF797-B2E1-AA47-986D-21070E9603C7}"/>
              </a:ext>
            </a:extLst>
          </p:cNvPr>
          <p:cNvSpPr>
            <a:spLocks noGrp="1"/>
          </p:cNvSpPr>
          <p:nvPr>
            <p:ph type="body" sz="quarter" idx="16"/>
          </p:nvPr>
        </p:nvSpPr>
        <p:spPr>
          <a:xfrm>
            <a:off x="4519155" y="1821155"/>
            <a:ext cx="3287112" cy="588962"/>
          </a:xfrm>
        </p:spPr>
        <p:txBody>
          <a:bodyPr/>
          <a:lstStyle/>
          <a:p>
            <a:pPr algn="ctr"/>
            <a:r>
              <a:rPr lang="en-US" dirty="0"/>
              <a:t>Research Question </a:t>
            </a:r>
          </a:p>
        </p:txBody>
      </p:sp>
      <p:sp>
        <p:nvSpPr>
          <p:cNvPr id="9" name="Text Placeholder 8">
            <a:extLst>
              <a:ext uri="{FF2B5EF4-FFF2-40B4-BE49-F238E27FC236}">
                <a16:creationId xmlns:a16="http://schemas.microsoft.com/office/drawing/2014/main" id="{647043DD-2AE5-C14C-862D-8811F81B5CBD}"/>
              </a:ext>
            </a:extLst>
          </p:cNvPr>
          <p:cNvSpPr>
            <a:spLocks noGrp="1"/>
          </p:cNvSpPr>
          <p:nvPr>
            <p:ph type="body" sz="quarter" idx="17"/>
          </p:nvPr>
        </p:nvSpPr>
        <p:spPr>
          <a:xfrm>
            <a:off x="8370233" y="2467739"/>
            <a:ext cx="3287112" cy="2798762"/>
          </a:xfrm>
        </p:spPr>
        <p:txBody>
          <a:bodyPr/>
          <a:lstStyle/>
          <a:p>
            <a:pPr marL="342900" indent="-342900">
              <a:buFont typeface="Arial" panose="020B0604020202020204" pitchFamily="34" charset="0"/>
              <a:buChar char="•"/>
            </a:pPr>
            <a:r>
              <a:rPr lang="en-US" sz="2000" dirty="0"/>
              <a:t>US ITCs from 2001-2022 for electric utilities</a:t>
            </a:r>
          </a:p>
          <a:p>
            <a:endParaRPr lang="en-US" sz="800" dirty="0"/>
          </a:p>
          <a:p>
            <a:pPr marL="342900" indent="-342900">
              <a:buFont typeface="Arial" panose="020B0604020202020204" pitchFamily="34" charset="0"/>
              <a:buChar char="•"/>
            </a:pPr>
            <a:r>
              <a:rPr lang="en-US" sz="2000" dirty="0"/>
              <a:t>Electricity generation portfolios and carbon emissions</a:t>
            </a:r>
          </a:p>
          <a:p>
            <a:endParaRPr lang="en-US" sz="2000" dirty="0"/>
          </a:p>
        </p:txBody>
      </p:sp>
      <p:sp>
        <p:nvSpPr>
          <p:cNvPr id="10" name="Text Placeholder 9">
            <a:extLst>
              <a:ext uri="{FF2B5EF4-FFF2-40B4-BE49-F238E27FC236}">
                <a16:creationId xmlns:a16="http://schemas.microsoft.com/office/drawing/2014/main" id="{4403C996-5D1C-3047-AD1E-48CAA1D7DBAA}"/>
              </a:ext>
            </a:extLst>
          </p:cNvPr>
          <p:cNvSpPr>
            <a:spLocks noGrp="1"/>
          </p:cNvSpPr>
          <p:nvPr>
            <p:ph type="body" sz="quarter" idx="18"/>
          </p:nvPr>
        </p:nvSpPr>
        <p:spPr>
          <a:xfrm>
            <a:off x="8363022" y="1821155"/>
            <a:ext cx="3287112" cy="588962"/>
          </a:xfrm>
        </p:spPr>
        <p:txBody>
          <a:bodyPr/>
          <a:lstStyle/>
          <a:p>
            <a:pPr algn="ctr"/>
            <a:r>
              <a:rPr lang="en-US" dirty="0"/>
              <a:t>Setting </a:t>
            </a:r>
          </a:p>
        </p:txBody>
      </p:sp>
      <p:cxnSp>
        <p:nvCxnSpPr>
          <p:cNvPr id="14" name="Straight Connector 13">
            <a:extLst>
              <a:ext uri="{FF2B5EF4-FFF2-40B4-BE49-F238E27FC236}">
                <a16:creationId xmlns:a16="http://schemas.microsoft.com/office/drawing/2014/main" id="{1D206867-F9D2-E90D-2AC2-20AD50C23D38}"/>
              </a:ext>
            </a:extLst>
          </p:cNvPr>
          <p:cNvCxnSpPr/>
          <p:nvPr/>
        </p:nvCxnSpPr>
        <p:spPr bwMode="auto">
          <a:xfrm>
            <a:off x="587198" y="2260693"/>
            <a:ext cx="342748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9FDBDB79-F317-A427-AE97-731CE1651D66}"/>
              </a:ext>
            </a:extLst>
          </p:cNvPr>
          <p:cNvCxnSpPr/>
          <p:nvPr/>
        </p:nvCxnSpPr>
        <p:spPr bwMode="auto">
          <a:xfrm>
            <a:off x="4429751" y="2260693"/>
            <a:ext cx="342748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C5DC7A72-DFA1-80AD-174F-2F795A4D4B7E}"/>
              </a:ext>
            </a:extLst>
          </p:cNvPr>
          <p:cNvCxnSpPr/>
          <p:nvPr/>
        </p:nvCxnSpPr>
        <p:spPr bwMode="auto">
          <a:xfrm>
            <a:off x="8291063" y="2260693"/>
            <a:ext cx="342748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94200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5C16-3C48-914A-87B5-81D162BE3F85}"/>
              </a:ext>
            </a:extLst>
          </p:cNvPr>
          <p:cNvSpPr>
            <a:spLocks noGrp="1"/>
          </p:cNvSpPr>
          <p:nvPr>
            <p:ph type="title"/>
          </p:nvPr>
        </p:nvSpPr>
        <p:spPr>
          <a:xfrm>
            <a:off x="664773" y="697664"/>
            <a:ext cx="10917627" cy="803275"/>
          </a:xfrm>
        </p:spPr>
        <p:txBody>
          <a:bodyPr/>
          <a:lstStyle/>
          <a:p>
            <a:r>
              <a:rPr lang="en-US" sz="4000" dirty="0"/>
              <a:t>Setting – Investment Tax Credit </a:t>
            </a:r>
            <a:endParaRPr lang="en-US" sz="3200" dirty="0"/>
          </a:p>
        </p:txBody>
      </p:sp>
      <p:sp>
        <p:nvSpPr>
          <p:cNvPr id="3" name="Content Placeholder 2">
            <a:extLst>
              <a:ext uri="{FF2B5EF4-FFF2-40B4-BE49-F238E27FC236}">
                <a16:creationId xmlns:a16="http://schemas.microsoft.com/office/drawing/2014/main" id="{901707DE-759D-C141-93F1-03B2A04EEAAF}"/>
              </a:ext>
            </a:extLst>
          </p:cNvPr>
          <p:cNvSpPr>
            <a:spLocks noGrp="1"/>
          </p:cNvSpPr>
          <p:nvPr>
            <p:ph idx="1"/>
          </p:nvPr>
        </p:nvSpPr>
        <p:spPr>
          <a:xfrm>
            <a:off x="664773" y="1716002"/>
            <a:ext cx="10077208" cy="3827463"/>
          </a:xfrm>
        </p:spPr>
        <p:txBody>
          <a:bodyPr/>
          <a:lstStyle/>
          <a:p>
            <a:pPr marL="342900" indent="-342900">
              <a:buFont typeface="Arial" panose="020B0604020202020204" pitchFamily="34" charset="0"/>
              <a:buChar char="•"/>
            </a:pPr>
            <a:r>
              <a:rPr lang="en-US" dirty="0"/>
              <a:t>US estimates $60 billion of expenditures on ITCs from 2021-2031 </a:t>
            </a:r>
          </a:p>
          <a:p>
            <a:pPr marL="800100" lvl="1" indent="-342900">
              <a:buFont typeface="Arial" panose="020B0604020202020204" pitchFamily="34" charset="0"/>
              <a:buChar char="•"/>
            </a:pPr>
            <a:r>
              <a:rPr lang="en-US" sz="2000" dirty="0"/>
              <a:t>$40 billion for child tax credits </a:t>
            </a:r>
          </a:p>
          <a:p>
            <a:pPr lvl="1"/>
            <a:endParaRPr lang="en-US" sz="800" dirty="0"/>
          </a:p>
          <a:p>
            <a:pPr marL="342900" indent="-342900">
              <a:buFont typeface="Arial" panose="020B0604020202020204" pitchFamily="34" charset="0"/>
              <a:buChar char="•"/>
            </a:pPr>
            <a:r>
              <a:rPr lang="en-US" dirty="0"/>
              <a:t>Percentage credit of 10-30% of basis in an eligible energy project</a:t>
            </a:r>
          </a:p>
          <a:p>
            <a:endParaRPr lang="en-US" sz="800" dirty="0"/>
          </a:p>
          <a:p>
            <a:pPr marL="342900" indent="-342900">
              <a:buFont typeface="Arial" panose="020B0604020202020204" pitchFamily="34" charset="0"/>
              <a:buChar char="•"/>
            </a:pPr>
            <a:r>
              <a:rPr lang="en-US" dirty="0"/>
              <a:t>Specific rules vary by year and source fuel</a:t>
            </a:r>
          </a:p>
          <a:p>
            <a:endParaRPr lang="en-US" sz="800" dirty="0"/>
          </a:p>
          <a:p>
            <a:pPr marL="342900" indent="-342900">
              <a:buFont typeface="Arial" panose="020B0604020202020204" pitchFamily="34" charset="0"/>
              <a:buChar char="•"/>
            </a:pPr>
            <a:r>
              <a:rPr lang="en-US" dirty="0"/>
              <a:t>ITCs form a key role in US clean energy policy</a:t>
            </a:r>
          </a:p>
        </p:txBody>
      </p:sp>
    </p:spTree>
    <p:extLst>
      <p:ext uri="{BB962C8B-B14F-4D97-AF65-F5344CB8AC3E}">
        <p14:creationId xmlns:p14="http://schemas.microsoft.com/office/powerpoint/2010/main" val="370735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5C16-3C48-914A-87B5-81D162BE3F85}"/>
              </a:ext>
            </a:extLst>
          </p:cNvPr>
          <p:cNvSpPr>
            <a:spLocks noGrp="1"/>
          </p:cNvSpPr>
          <p:nvPr>
            <p:ph type="title"/>
          </p:nvPr>
        </p:nvSpPr>
        <p:spPr>
          <a:xfrm>
            <a:off x="664773" y="697664"/>
            <a:ext cx="10917627" cy="803275"/>
          </a:xfrm>
        </p:spPr>
        <p:txBody>
          <a:bodyPr/>
          <a:lstStyle/>
          <a:p>
            <a:r>
              <a:rPr lang="en-US" sz="4000" dirty="0"/>
              <a:t>Setting – Electric Utilities </a:t>
            </a:r>
            <a:endParaRPr lang="en-US" sz="3200" dirty="0"/>
          </a:p>
        </p:txBody>
      </p:sp>
      <p:sp>
        <p:nvSpPr>
          <p:cNvPr id="3" name="Content Placeholder 2">
            <a:extLst>
              <a:ext uri="{FF2B5EF4-FFF2-40B4-BE49-F238E27FC236}">
                <a16:creationId xmlns:a16="http://schemas.microsoft.com/office/drawing/2014/main" id="{901707DE-759D-C141-93F1-03B2A04EEAAF}"/>
              </a:ext>
            </a:extLst>
          </p:cNvPr>
          <p:cNvSpPr>
            <a:spLocks noGrp="1"/>
          </p:cNvSpPr>
          <p:nvPr>
            <p:ph idx="1"/>
          </p:nvPr>
        </p:nvSpPr>
        <p:spPr>
          <a:xfrm>
            <a:off x="664772" y="1716002"/>
            <a:ext cx="11008671" cy="4126658"/>
          </a:xfrm>
        </p:spPr>
        <p:txBody>
          <a:bodyPr/>
          <a:lstStyle/>
          <a:p>
            <a:pPr marL="342900" indent="-342900">
              <a:buFont typeface="Arial" panose="020B0604020202020204" pitchFamily="34" charset="0"/>
              <a:buChar char="•"/>
            </a:pPr>
            <a:r>
              <a:rPr lang="en-US" dirty="0"/>
              <a:t>Clean energy credits often targeted at electric utilities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Choosing this setting means we are looking at a set of firms where the ITC may plausibly change their behavior </a:t>
            </a:r>
          </a:p>
          <a:p>
            <a:endParaRPr lang="en-US" sz="800" dirty="0"/>
          </a:p>
          <a:p>
            <a:pPr marL="342900" indent="-342900">
              <a:buFont typeface="Arial" panose="020B0604020202020204" pitchFamily="34" charset="0"/>
              <a:buChar char="•"/>
            </a:pPr>
            <a:r>
              <a:rPr lang="en-US" dirty="0"/>
              <a:t>Regulated utilities setting allows us to observe ITC over time</a:t>
            </a:r>
          </a:p>
          <a:p>
            <a:pPr marL="800100" lvl="1" indent="-342900">
              <a:buFont typeface="Arial" panose="020B0604020202020204" pitchFamily="34" charset="0"/>
              <a:buChar char="•"/>
            </a:pPr>
            <a:r>
              <a:rPr lang="en-US" sz="2000" dirty="0"/>
              <a:t>Capitalize/amortize ITC over life of project for financial reporting</a:t>
            </a:r>
          </a:p>
          <a:p>
            <a:pPr marL="800100" lvl="1" indent="-342900">
              <a:buFont typeface="Arial" panose="020B0604020202020204" pitchFamily="34" charset="0"/>
              <a:buChar char="•"/>
            </a:pPr>
            <a:r>
              <a:rPr lang="en-US" sz="2000" dirty="0"/>
              <a:t>Allows us to identify firms that take ITC </a:t>
            </a:r>
          </a:p>
          <a:p>
            <a:pPr lvl="1"/>
            <a:endParaRPr lang="en-US" sz="800" dirty="0"/>
          </a:p>
        </p:txBody>
      </p:sp>
    </p:spTree>
    <p:extLst>
      <p:ext uri="{BB962C8B-B14F-4D97-AF65-F5344CB8AC3E}">
        <p14:creationId xmlns:p14="http://schemas.microsoft.com/office/powerpoint/2010/main" val="18606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5C16-3C48-914A-87B5-81D162BE3F85}"/>
              </a:ext>
            </a:extLst>
          </p:cNvPr>
          <p:cNvSpPr>
            <a:spLocks noGrp="1"/>
          </p:cNvSpPr>
          <p:nvPr>
            <p:ph type="title"/>
          </p:nvPr>
        </p:nvSpPr>
        <p:spPr>
          <a:xfrm>
            <a:off x="664773" y="697664"/>
            <a:ext cx="10917627" cy="803275"/>
          </a:xfrm>
        </p:spPr>
        <p:txBody>
          <a:bodyPr/>
          <a:lstStyle/>
          <a:p>
            <a:r>
              <a:rPr lang="en-US" sz="4000" dirty="0"/>
              <a:t>Prior Literature</a:t>
            </a:r>
            <a:endParaRPr lang="en-US" sz="3200" dirty="0"/>
          </a:p>
        </p:txBody>
      </p:sp>
      <p:sp>
        <p:nvSpPr>
          <p:cNvPr id="3" name="Content Placeholder 2">
            <a:extLst>
              <a:ext uri="{FF2B5EF4-FFF2-40B4-BE49-F238E27FC236}">
                <a16:creationId xmlns:a16="http://schemas.microsoft.com/office/drawing/2014/main" id="{901707DE-759D-C141-93F1-03B2A04EEAAF}"/>
              </a:ext>
            </a:extLst>
          </p:cNvPr>
          <p:cNvSpPr>
            <a:spLocks noGrp="1"/>
          </p:cNvSpPr>
          <p:nvPr>
            <p:ph idx="1"/>
          </p:nvPr>
        </p:nvSpPr>
        <p:spPr>
          <a:xfrm>
            <a:off x="664772" y="1716002"/>
            <a:ext cx="10788087" cy="4209785"/>
          </a:xfrm>
        </p:spPr>
        <p:txBody>
          <a:bodyPr/>
          <a:lstStyle/>
          <a:p>
            <a:pPr marL="342900" indent="-342900">
              <a:buFont typeface="Arial" panose="020B0604020202020204" pitchFamily="34" charset="0"/>
              <a:buChar char="•"/>
            </a:pPr>
            <a:r>
              <a:rPr lang="en-US" dirty="0"/>
              <a:t>ESG literature: </a:t>
            </a:r>
          </a:p>
          <a:p>
            <a:pPr marL="800100" lvl="1" indent="-342900">
              <a:buFont typeface="Arial" panose="020B0604020202020204" pitchFamily="34" charset="0"/>
              <a:buChar char="•"/>
            </a:pPr>
            <a:r>
              <a:rPr lang="en-US" sz="2000" dirty="0">
                <a:sym typeface="Wingdings" panose="05000000000000000000" pitchFamily="2" charset="2"/>
              </a:rPr>
              <a:t>Real effects of corporate sustainability reporting </a:t>
            </a:r>
            <a:r>
              <a:rPr lang="en-US" sz="1400" dirty="0">
                <a:sym typeface="Wingdings" panose="05000000000000000000" pitchFamily="2" charset="2"/>
              </a:rPr>
              <a:t>(e.g., </a:t>
            </a:r>
            <a:r>
              <a:rPr lang="en-US" sz="1400" dirty="0">
                <a:effectLst/>
                <a:ea typeface="Calibri" panose="020F0502020204030204" pitchFamily="34" charset="0"/>
              </a:rPr>
              <a:t>Tomar 2023; Bonetti et al. 2023</a:t>
            </a:r>
            <a:r>
              <a:rPr lang="en-US" sz="1400" dirty="0">
                <a:sym typeface="Wingdings" panose="05000000000000000000" pitchFamily="2" charset="2"/>
              </a:rPr>
              <a:t>)</a:t>
            </a:r>
          </a:p>
          <a:p>
            <a:pPr marL="800100" lvl="1"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Tax literature: </a:t>
            </a:r>
          </a:p>
          <a:p>
            <a:pPr marL="800100" lvl="1" indent="-342900">
              <a:buFont typeface="Arial" panose="020B0604020202020204" pitchFamily="34" charset="0"/>
              <a:buChar char="•"/>
            </a:pPr>
            <a:r>
              <a:rPr lang="en-US" sz="2000" dirty="0"/>
              <a:t>Carbon and emissions taxes result in lower investment and emissions </a:t>
            </a:r>
            <a:r>
              <a:rPr lang="en-US" sz="1400" dirty="0"/>
              <a:t>(Jacob and </a:t>
            </a:r>
            <a:r>
              <a:rPr lang="en-US" sz="1400" dirty="0" err="1"/>
              <a:t>Kerwer</a:t>
            </a:r>
            <a:r>
              <a:rPr lang="en-US" sz="1400" dirty="0"/>
              <a:t> 2024; Martinsson et al. 2024)</a:t>
            </a:r>
          </a:p>
          <a:p>
            <a:pPr marL="800100" lvl="1" indent="-342900">
              <a:buFont typeface="Arial" panose="020B0604020202020204" pitchFamily="34" charset="0"/>
              <a:buChar char="•"/>
            </a:pPr>
            <a:r>
              <a:rPr lang="en-US" sz="2000" dirty="0"/>
              <a:t>Signaling role of R&amp;D and Work Opportunity tax credits </a:t>
            </a:r>
            <a:r>
              <a:rPr lang="en-US" sz="1400" dirty="0"/>
              <a:t>(</a:t>
            </a:r>
            <a:r>
              <a:rPr lang="en-US" sz="1400" dirty="0" err="1"/>
              <a:t>Hepfer</a:t>
            </a:r>
            <a:r>
              <a:rPr lang="en-US" sz="1400" dirty="0"/>
              <a:t> et al. 2021; Hutchens et al. 2021)</a:t>
            </a:r>
          </a:p>
          <a:p>
            <a:pPr lvl="1"/>
            <a:endParaRPr lang="en-US" sz="800" dirty="0"/>
          </a:p>
          <a:p>
            <a:pPr marL="342900" indent="-342900">
              <a:buFont typeface="Arial" panose="020B0604020202020204" pitchFamily="34" charset="0"/>
              <a:buChar char="•"/>
            </a:pPr>
            <a:r>
              <a:rPr lang="en-US" dirty="0"/>
              <a:t>Economics literature</a:t>
            </a:r>
            <a:endParaRPr lang="en-US" sz="2000"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Our paper: Is an environmentally motivated tax subsidy associated with firms’ operating outcomes?</a:t>
            </a:r>
          </a:p>
        </p:txBody>
      </p:sp>
    </p:spTree>
    <p:extLst>
      <p:ext uri="{BB962C8B-B14F-4D97-AF65-F5344CB8AC3E}">
        <p14:creationId xmlns:p14="http://schemas.microsoft.com/office/powerpoint/2010/main" val="184977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5C16-3C48-914A-87B5-81D162BE3F85}"/>
              </a:ext>
            </a:extLst>
          </p:cNvPr>
          <p:cNvSpPr>
            <a:spLocks noGrp="1"/>
          </p:cNvSpPr>
          <p:nvPr>
            <p:ph type="title"/>
          </p:nvPr>
        </p:nvSpPr>
        <p:spPr>
          <a:xfrm>
            <a:off x="664773" y="697664"/>
            <a:ext cx="10917627" cy="803275"/>
          </a:xfrm>
        </p:spPr>
        <p:txBody>
          <a:bodyPr/>
          <a:lstStyle/>
          <a:p>
            <a:r>
              <a:rPr lang="en-US" sz="4000" dirty="0"/>
              <a:t>Hypothesis Development </a:t>
            </a:r>
            <a:endParaRPr lang="en-US" sz="3200" dirty="0"/>
          </a:p>
        </p:txBody>
      </p:sp>
      <p:sp>
        <p:nvSpPr>
          <p:cNvPr id="3" name="Content Placeholder 2">
            <a:extLst>
              <a:ext uri="{FF2B5EF4-FFF2-40B4-BE49-F238E27FC236}">
                <a16:creationId xmlns:a16="http://schemas.microsoft.com/office/drawing/2014/main" id="{901707DE-759D-C141-93F1-03B2A04EEAAF}"/>
              </a:ext>
            </a:extLst>
          </p:cNvPr>
          <p:cNvSpPr>
            <a:spLocks noGrp="1"/>
          </p:cNvSpPr>
          <p:nvPr>
            <p:ph idx="1"/>
          </p:nvPr>
        </p:nvSpPr>
        <p:spPr>
          <a:xfrm>
            <a:off x="664772" y="1659945"/>
            <a:ext cx="10788087" cy="4334842"/>
          </a:xfrm>
        </p:spPr>
        <p:txBody>
          <a:bodyPr/>
          <a:lstStyle/>
          <a:p>
            <a:pPr marL="342900" indent="-342900">
              <a:buFont typeface="Arial" panose="020B0604020202020204" pitchFamily="34" charset="0"/>
              <a:buChar char="•"/>
            </a:pPr>
            <a:r>
              <a:rPr lang="en-US" sz="2200" dirty="0"/>
              <a:t>ITC balances could indicate sustainability efforts</a:t>
            </a:r>
          </a:p>
          <a:p>
            <a:endParaRPr lang="en-US" sz="800" dirty="0"/>
          </a:p>
          <a:p>
            <a:pPr marL="800100" lvl="1" indent="-342900">
              <a:buFont typeface="Arial" panose="020B0604020202020204" pitchFamily="34" charset="0"/>
              <a:buChar char="•"/>
            </a:pPr>
            <a:r>
              <a:rPr lang="en-US" sz="2000" dirty="0"/>
              <a:t>ITC subsidies adjust the prices of polluting energy sources up relative to non-polluting energy sources</a:t>
            </a:r>
            <a:endParaRPr lang="en-US" sz="800" dirty="0"/>
          </a:p>
          <a:p>
            <a:pPr marL="800100" lvl="1" indent="-342900">
              <a:buFont typeface="Arial" panose="020B0604020202020204" pitchFamily="34" charset="0"/>
              <a:buChar char="•"/>
            </a:pPr>
            <a:r>
              <a:rPr lang="en-US" sz="2000" dirty="0"/>
              <a:t>More credits = more eligible renewable energy projects</a:t>
            </a:r>
          </a:p>
          <a:p>
            <a:pPr marL="800100" lvl="1" indent="-342900">
              <a:buFont typeface="Arial" panose="020B0604020202020204" pitchFamily="34" charset="0"/>
              <a:buChar char="•"/>
            </a:pPr>
            <a:endParaRPr lang="en-US" sz="800" dirty="0"/>
          </a:p>
          <a:p>
            <a:pPr marL="800100" lvl="1" indent="-342900">
              <a:buFont typeface="Arial" panose="020B0604020202020204" pitchFamily="34" charset="0"/>
              <a:buChar char="•"/>
            </a:pPr>
            <a:endParaRPr lang="en-US" sz="800" dirty="0"/>
          </a:p>
          <a:p>
            <a:pPr marL="800100" lvl="1"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200" dirty="0"/>
              <a:t>However, ITC could have no effect or be a negative indicator:</a:t>
            </a:r>
          </a:p>
          <a:p>
            <a:endParaRPr lang="en-US" sz="800" dirty="0"/>
          </a:p>
          <a:p>
            <a:pPr marL="800100" lvl="1" indent="-342900">
              <a:buFont typeface="Arial" panose="020B0604020202020204" pitchFamily="34" charset="0"/>
              <a:buChar char="•"/>
            </a:pPr>
            <a:r>
              <a:rPr lang="en-US" sz="2000" dirty="0"/>
              <a:t>Interactions with other federal and state energy policies</a:t>
            </a:r>
          </a:p>
          <a:p>
            <a:pPr marL="800100" lvl="1" indent="-342900">
              <a:buFont typeface="Arial" panose="020B0604020202020204" pitchFamily="34" charset="0"/>
              <a:buChar char="•"/>
            </a:pPr>
            <a:r>
              <a:rPr lang="en-US" sz="2000" dirty="0"/>
              <a:t>Difficult to design subsidies such that they equalize the cost per unit of emissions for all electricity-producing technologies, which could have distorting effects </a:t>
            </a:r>
          </a:p>
          <a:p>
            <a:pPr marL="800100" lvl="1" indent="-342900">
              <a:buFont typeface="Arial" panose="020B0604020202020204" pitchFamily="34" charset="0"/>
              <a:buChar char="•"/>
            </a:pPr>
            <a:r>
              <a:rPr lang="en-US" sz="2000" dirty="0"/>
              <a:t>Incentive provisions could motivate pursuit of relatively inefficient projects and substitutions from other projects</a:t>
            </a:r>
          </a:p>
          <a:p>
            <a:pPr lvl="1"/>
            <a:endParaRPr lang="en-US" sz="800" dirty="0"/>
          </a:p>
          <a:p>
            <a:pPr marL="800100" lvl="1" indent="-342900">
              <a:buFont typeface="Arial" panose="020B0604020202020204" pitchFamily="34" charset="0"/>
              <a:buChar char="•"/>
            </a:pPr>
            <a:endParaRPr lang="en-US" sz="800" dirty="0"/>
          </a:p>
          <a:p>
            <a:endParaRPr lang="en-US" sz="900" dirty="0"/>
          </a:p>
          <a:p>
            <a:pPr marL="342900" indent="-342900">
              <a:buFont typeface="Arial" panose="020B0604020202020204" pitchFamily="34" charset="0"/>
              <a:buChar char="•"/>
            </a:pPr>
            <a:endParaRPr lang="en-US" sz="800" dirty="0"/>
          </a:p>
          <a:p>
            <a:pPr lvl="1"/>
            <a:endParaRPr lang="en-US" dirty="0"/>
          </a:p>
        </p:txBody>
      </p:sp>
    </p:spTree>
    <p:extLst>
      <p:ext uri="{BB962C8B-B14F-4D97-AF65-F5344CB8AC3E}">
        <p14:creationId xmlns:p14="http://schemas.microsoft.com/office/powerpoint/2010/main" val="259143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5C16-3C48-914A-87B5-81D162BE3F85}"/>
              </a:ext>
            </a:extLst>
          </p:cNvPr>
          <p:cNvSpPr>
            <a:spLocks noGrp="1"/>
          </p:cNvSpPr>
          <p:nvPr>
            <p:ph type="title"/>
          </p:nvPr>
        </p:nvSpPr>
        <p:spPr>
          <a:xfrm>
            <a:off x="664773" y="697664"/>
            <a:ext cx="10917627" cy="803275"/>
          </a:xfrm>
        </p:spPr>
        <p:txBody>
          <a:bodyPr/>
          <a:lstStyle/>
          <a:p>
            <a:r>
              <a:rPr lang="en-US" sz="4000" dirty="0"/>
              <a:t>Research Question </a:t>
            </a:r>
            <a:endParaRPr lang="en-US" sz="3200" dirty="0"/>
          </a:p>
        </p:txBody>
      </p:sp>
      <p:sp>
        <p:nvSpPr>
          <p:cNvPr id="3" name="Content Placeholder 2">
            <a:extLst>
              <a:ext uri="{FF2B5EF4-FFF2-40B4-BE49-F238E27FC236}">
                <a16:creationId xmlns:a16="http://schemas.microsoft.com/office/drawing/2014/main" id="{901707DE-759D-C141-93F1-03B2A04EEAAF}"/>
              </a:ext>
            </a:extLst>
          </p:cNvPr>
          <p:cNvSpPr>
            <a:spLocks noGrp="1"/>
          </p:cNvSpPr>
          <p:nvPr>
            <p:ph idx="1"/>
          </p:nvPr>
        </p:nvSpPr>
        <p:spPr>
          <a:xfrm>
            <a:off x="664772" y="2167823"/>
            <a:ext cx="10788087" cy="3827463"/>
          </a:xfrm>
        </p:spPr>
        <p:txBody>
          <a:bodyPr/>
          <a:lstStyle/>
          <a:p>
            <a:endParaRPr lang="en-US" sz="900" dirty="0"/>
          </a:p>
          <a:p>
            <a:endParaRPr lang="en-US" sz="900" dirty="0"/>
          </a:p>
          <a:p>
            <a:pPr algn="ctr"/>
            <a:r>
              <a:rPr lang="en-US" sz="2800" b="1"/>
              <a:t>RQ: </a:t>
            </a:r>
            <a:r>
              <a:rPr lang="en-US" sz="2800" dirty="0"/>
              <a:t>Do</a:t>
            </a:r>
            <a:r>
              <a:rPr lang="en-US" sz="2800" b="1" dirty="0"/>
              <a:t> </a:t>
            </a:r>
            <a:r>
              <a:rPr lang="en-US" sz="2800" dirty="0"/>
              <a:t>electric utilities claiming investment tax credits incrementally increase (reduce) their renewable electricity generation (carbon emissions) versus their non-claiming peers? </a:t>
            </a:r>
          </a:p>
        </p:txBody>
      </p:sp>
    </p:spTree>
    <p:extLst>
      <p:ext uri="{BB962C8B-B14F-4D97-AF65-F5344CB8AC3E}">
        <p14:creationId xmlns:p14="http://schemas.microsoft.com/office/powerpoint/2010/main" val="2403638548"/>
      </p:ext>
    </p:extLst>
  </p:cSld>
  <p:clrMapOvr>
    <a:masterClrMapping/>
  </p:clrMapOvr>
</p:sld>
</file>

<file path=ppt/theme/theme1.xml><?xml version="1.0" encoding="utf-8"?>
<a:theme xmlns:a="http://schemas.openxmlformats.org/drawingml/2006/main" name="Questrom_Powerpoint_Red">
  <a:themeElements>
    <a:clrScheme name="Custom 1">
      <a:dk1>
        <a:sysClr val="windowText" lastClr="000000"/>
      </a:dk1>
      <a:lt1>
        <a:sysClr val="window" lastClr="FFFFFF"/>
      </a:lt1>
      <a:dk2>
        <a:srgbClr val="A71930"/>
      </a:dk2>
      <a:lt2>
        <a:srgbClr val="52B191"/>
      </a:lt2>
      <a:accent1>
        <a:srgbClr val="009FDA"/>
      </a:accent1>
      <a:accent2>
        <a:srgbClr val="69BE28"/>
      </a:accent2>
      <a:accent3>
        <a:srgbClr val="BFB6AD"/>
      </a:accent3>
      <a:accent4>
        <a:srgbClr val="CA005D"/>
      </a:accent4>
      <a:accent5>
        <a:srgbClr val="FF7900"/>
      </a:accent5>
      <a:accent6>
        <a:srgbClr val="005293"/>
      </a:accent6>
      <a:hlink>
        <a:srgbClr val="009FDA"/>
      </a:hlink>
      <a:folHlink>
        <a:srgbClr val="CA005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_Questrom_Powerpoint_WIDESCREEN.potm" id="{99179D36-5216-4151-A2E3-840D640BA91C}" vid="{5F386911-5E12-4766-ACB1-20A176DC75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A71930"/>
    </a:dk2>
    <a:lt2>
      <a:srgbClr val="52B191"/>
    </a:lt2>
    <a:accent1>
      <a:srgbClr val="009FDA"/>
    </a:accent1>
    <a:accent2>
      <a:srgbClr val="69BE28"/>
    </a:accent2>
    <a:accent3>
      <a:srgbClr val="BFB6AD"/>
    </a:accent3>
    <a:accent4>
      <a:srgbClr val="CA005D"/>
    </a:accent4>
    <a:accent5>
      <a:srgbClr val="FF7900"/>
    </a:accent5>
    <a:accent6>
      <a:srgbClr val="005293"/>
    </a:accent6>
    <a:hlink>
      <a:srgbClr val="009FDA"/>
    </a:hlink>
    <a:folHlink>
      <a:srgbClr val="CA005D"/>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A71930"/>
    </a:dk2>
    <a:lt2>
      <a:srgbClr val="52B191"/>
    </a:lt2>
    <a:accent1>
      <a:srgbClr val="009FDA"/>
    </a:accent1>
    <a:accent2>
      <a:srgbClr val="69BE28"/>
    </a:accent2>
    <a:accent3>
      <a:srgbClr val="BFB6AD"/>
    </a:accent3>
    <a:accent4>
      <a:srgbClr val="CA005D"/>
    </a:accent4>
    <a:accent5>
      <a:srgbClr val="FF7900"/>
    </a:accent5>
    <a:accent6>
      <a:srgbClr val="005293"/>
    </a:accent6>
    <a:hlink>
      <a:srgbClr val="009FDA"/>
    </a:hlink>
    <a:folHlink>
      <a:srgbClr val="CA005D"/>
    </a:folHlink>
  </a:clrScheme>
</a:themeOverride>
</file>

<file path=docProps/app.xml><?xml version="1.0" encoding="utf-8"?>
<Properties xmlns="http://schemas.openxmlformats.org/officeDocument/2006/extended-properties" xmlns:vt="http://schemas.openxmlformats.org/officeDocument/2006/docPropsVTypes">
  <Template/>
  <TotalTime>36561</TotalTime>
  <Words>2499</Words>
  <Application>Microsoft Office PowerPoint</Application>
  <PresentationFormat>Widescreen</PresentationFormat>
  <Paragraphs>239</Paragraphs>
  <Slides>35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Impact</vt:lpstr>
      <vt:lpstr>Karla</vt:lpstr>
      <vt:lpstr>Times New Roman</vt:lpstr>
      <vt:lpstr>Wingdings</vt:lpstr>
      <vt:lpstr>Questrom_Powerpoint_Red</vt:lpstr>
      <vt:lpstr>Energy Investment Tax Credits and Environmental Outcomes: Evidence from Electric Utilities</vt:lpstr>
      <vt:lpstr>PowerPoint Presentation</vt:lpstr>
      <vt:lpstr>PowerPoint Presentation</vt:lpstr>
      <vt:lpstr>Overview</vt:lpstr>
      <vt:lpstr>Setting – Investment Tax Credit </vt:lpstr>
      <vt:lpstr>Setting – Electric Utilities </vt:lpstr>
      <vt:lpstr>Prior Literature</vt:lpstr>
      <vt:lpstr>Hypothesis Development </vt:lpstr>
      <vt:lpstr>Research Question </vt:lpstr>
      <vt:lpstr>Data</vt:lpstr>
      <vt:lpstr>Research Design </vt:lpstr>
      <vt:lpstr>Outcomes of Interest</vt:lpstr>
      <vt:lpstr>Summary of Results</vt:lpstr>
      <vt:lpstr>Figure 1</vt:lpstr>
      <vt:lpstr>Figure 2</vt:lpstr>
      <vt:lpstr>PowerPoint Presentation</vt:lpstr>
      <vt:lpstr>PowerPoint Presentation</vt:lpstr>
      <vt:lpstr>Figure 3</vt:lpstr>
      <vt:lpstr>PowerPoint Presentation</vt:lpstr>
      <vt:lpstr>PowerPoint Presentation</vt:lpstr>
      <vt:lpstr>Figure 4</vt:lpstr>
      <vt:lpstr>PowerPoint Presentation</vt:lpstr>
      <vt:lpstr>Conclusion </vt:lpstr>
      <vt:lpstr>PowerPoint Presentation</vt:lpstr>
      <vt:lpstr>Appendix</vt:lpstr>
      <vt:lpstr>PowerPoint Presentation</vt:lpstr>
      <vt:lpstr>Setting – Eligible Technologies (as of 1/1/2020)</vt:lpstr>
      <vt:lpstr>Accounting for Investment Tax Credits</vt:lpstr>
      <vt:lpstr>Accounting for ITCs (Part 2)</vt:lpstr>
      <vt:lpstr>Accounting for ITCs (Part 3)</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YOUR OWN TITLE IN THIS BOX</dc:title>
  <dc:creator>Williams, Nicole</dc:creator>
  <cp:lastModifiedBy>Chan, Jesse</cp:lastModifiedBy>
  <cp:revision>309</cp:revision>
  <dcterms:created xsi:type="dcterms:W3CDTF">2020-06-23T20:17:33Z</dcterms:created>
  <dcterms:modified xsi:type="dcterms:W3CDTF">2025-01-30T16:42:34Z</dcterms:modified>
</cp:coreProperties>
</file>