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7" r:id="rId2"/>
    <p:sldId id="258" r:id="rId3"/>
    <p:sldId id="259" r:id="rId4"/>
    <p:sldId id="280" r:id="rId5"/>
    <p:sldId id="273" r:id="rId6"/>
    <p:sldId id="301" r:id="rId7"/>
    <p:sldId id="274" r:id="rId8"/>
    <p:sldId id="278" r:id="rId9"/>
    <p:sldId id="282" r:id="rId10"/>
    <p:sldId id="279" r:id="rId11"/>
    <p:sldId id="298" r:id="rId12"/>
    <p:sldId id="285" r:id="rId13"/>
    <p:sldId id="304" r:id="rId14"/>
    <p:sldId id="284" r:id="rId15"/>
    <p:sldId id="29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457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42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amar:Documents:OPE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amar:Documents:OPE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amar:Library:Containers:com.apple.mail:Data:Library:Mail%20Downloads:3CB086B6-DDE6-4CFB-8572-7466FE0344A5:Arc%20and%20the%20Covenant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Highest Total Unfunded  State OPEBs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816848"/>
        <c:axId val="198818024"/>
      </c:barChart>
      <c:catAx>
        <c:axId val="1988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8818024"/>
        <c:crosses val="autoZero"/>
        <c:auto val="1"/>
        <c:lblAlgn val="ctr"/>
        <c:lblOffset val="100"/>
        <c:noMultiLvlLbl val="0"/>
      </c:catAx>
      <c:valAx>
        <c:axId val="1988180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9881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Highest Unfunded State OPEB (bil. $)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Unfunded State OPEB (bil. $)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New York</c:v>
                </c:pt>
                <c:pt idx="1">
                  <c:v>New Jersey</c:v>
                </c:pt>
                <c:pt idx="2">
                  <c:v>Texas</c:v>
                </c:pt>
                <c:pt idx="3">
                  <c:v>Illinois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66</c:v>
                </c:pt>
                <c:pt idx="1">
                  <c:v>63</c:v>
                </c:pt>
                <c:pt idx="2">
                  <c:v>55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818808"/>
        <c:axId val="198819200"/>
      </c:barChart>
      <c:catAx>
        <c:axId val="198818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8819200"/>
        <c:crosses val="autoZero"/>
        <c:auto val="1"/>
        <c:lblAlgn val="ctr"/>
        <c:lblOffset val="100"/>
        <c:noMultiLvlLbl val="0"/>
      </c:catAx>
      <c:valAx>
        <c:axId val="1988192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98818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Lowest Total Unfunded State </a:t>
            </a:r>
            <a:r>
              <a:rPr lang="en-US" sz="1600" dirty="0" smtClean="0"/>
              <a:t>OPEBs (mil. $)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Unfunded State OPEB (mil. $)</c:v>
                </c:pt>
              </c:strCache>
            </c:strRef>
          </c:tx>
          <c:invertIfNegative val="0"/>
          <c:cat>
            <c:strRef>
              <c:f>Sheet1!$A$8:$A$11</c:f>
              <c:strCache>
                <c:ptCount val="4"/>
                <c:pt idx="0">
                  <c:v>Wyoming </c:v>
                </c:pt>
                <c:pt idx="1">
                  <c:v>North Dakota</c:v>
                </c:pt>
                <c:pt idx="2">
                  <c:v>Idaho </c:v>
                </c:pt>
                <c:pt idx="3">
                  <c:v>South Dakota</c:v>
                </c:pt>
              </c:strCache>
            </c:strRef>
          </c:cat>
          <c:val>
            <c:numRef>
              <c:f>Sheet1!$B$8:$B$11</c:f>
              <c:numCache>
                <c:formatCode>#,##0</c:formatCode>
                <c:ptCount val="4"/>
                <c:pt idx="0">
                  <c:v>242</c:v>
                </c:pt>
                <c:pt idx="1">
                  <c:v>125</c:v>
                </c:pt>
                <c:pt idx="2">
                  <c:v>85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708464"/>
        <c:axId val="200603696"/>
      </c:barChart>
      <c:catAx>
        <c:axId val="13870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0603696"/>
        <c:crosses val="autoZero"/>
        <c:auto val="1"/>
        <c:lblAlgn val="ctr"/>
        <c:lblOffset val="100"/>
        <c:noMultiLvlLbl val="0"/>
      </c:catAx>
      <c:valAx>
        <c:axId val="2006036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870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Sheet1!$O$7</c:f>
              <c:strCache>
                <c:ptCount val="1"/>
                <c:pt idx="0">
                  <c:v>Actual Payments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Sheet1!$N$8:$N$11</c:f>
              <c:strCache>
                <c:ptCount val="4"/>
                <c:pt idx="0">
                  <c:v>Illinois</c:v>
                </c:pt>
                <c:pt idx="1">
                  <c:v>New Jersey</c:v>
                </c:pt>
                <c:pt idx="2">
                  <c:v>New York</c:v>
                </c:pt>
                <c:pt idx="3">
                  <c:v>Texas</c:v>
                </c:pt>
              </c:strCache>
            </c:strRef>
          </c:cat>
          <c:val>
            <c:numRef>
              <c:f>Sheet1!$O$8:$O$11</c:f>
              <c:numCache>
                <c:formatCode>0.00%</c:formatCode>
                <c:ptCount val="4"/>
                <c:pt idx="0">
                  <c:v>1.76017875764038E-2</c:v>
                </c:pt>
                <c:pt idx="1">
                  <c:v>4.05747220834499E-2</c:v>
                </c:pt>
                <c:pt idx="2">
                  <c:v>1.5858166566172699E-2</c:v>
                </c:pt>
                <c:pt idx="3">
                  <c:v>1.44499082958305E-2</c:v>
                </c:pt>
              </c:numCache>
            </c:numRef>
          </c:val>
        </c:ser>
        <c:ser>
          <c:idx val="1"/>
          <c:order val="1"/>
          <c:tx>
            <c:strRef>
              <c:f>Sheet1!$P$7</c:f>
              <c:strCache>
                <c:ptCount val="1"/>
                <c:pt idx="0">
                  <c:v>Level Payments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Sheet1!$N$8:$N$11</c:f>
              <c:strCache>
                <c:ptCount val="4"/>
                <c:pt idx="0">
                  <c:v>Illinois</c:v>
                </c:pt>
                <c:pt idx="1">
                  <c:v>New Jersey</c:v>
                </c:pt>
                <c:pt idx="2">
                  <c:v>New York</c:v>
                </c:pt>
                <c:pt idx="3">
                  <c:v>Texas</c:v>
                </c:pt>
              </c:strCache>
            </c:strRef>
          </c:cat>
          <c:val>
            <c:numRef>
              <c:f>Sheet1!$P$8:$P$11</c:f>
              <c:numCache>
                <c:formatCode>0.00%</c:formatCode>
                <c:ptCount val="4"/>
                <c:pt idx="0">
                  <c:v>7.4291006255504902E-2</c:v>
                </c:pt>
                <c:pt idx="1">
                  <c:v>0.14466179730782</c:v>
                </c:pt>
                <c:pt idx="2">
                  <c:v>6.6404260690617306E-2</c:v>
                </c:pt>
                <c:pt idx="3">
                  <c:v>6.8926126925990497E-2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0604480"/>
        <c:axId val="200604872"/>
      </c:barChart>
      <c:catAx>
        <c:axId val="20060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0604872"/>
        <c:crosses val="autoZero"/>
        <c:auto val="1"/>
        <c:lblAlgn val="ctr"/>
        <c:lblOffset val="100"/>
        <c:noMultiLvlLbl val="0"/>
      </c:catAx>
      <c:valAx>
        <c:axId val="2006048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0604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670EE99D-3EE2-DA4C-B08F-C48F5D12DB2B}" type="datetime1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CB57B1B-D1B1-A948-BA30-453194312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5F29C2C9-9E8F-E44E-A322-C6706BE88538}" type="datetime1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9FBC8A6-216F-4CCE-8EA2-36764196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3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2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C8A6-216F-4CCE-8EA2-36764196C9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2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PowerPoint_97-2003_Presentation2.ppt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PowerPoint_97-2003_Presentation3.ppt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PowerPoint_97-2003_Presentation4.ppt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gray">
          <a:xfrm>
            <a:off x="0" y="0"/>
            <a:ext cx="9144000" cy="2827338"/>
          </a:xfrm>
          <a:prstGeom prst="rect">
            <a:avLst/>
          </a:prstGeom>
          <a:solidFill>
            <a:srgbClr val="9216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376863" name="Rectangle 31"/>
          <p:cNvSpPr>
            <a:spLocks noGrp="1" noChangeArrowheads="1"/>
          </p:cNvSpPr>
          <p:nvPr>
            <p:ph type="ctrTitle" sz="quarter"/>
          </p:nvPr>
        </p:nvSpPr>
        <p:spPr>
          <a:xfrm>
            <a:off x="3656013" y="871538"/>
            <a:ext cx="5124450" cy="1470025"/>
          </a:xfrm>
        </p:spPr>
        <p:txBody>
          <a:bodyPr anchor="ctr"/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6869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5613" y="3473450"/>
            <a:ext cx="6400800" cy="17526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555750"/>
            <a:ext cx="38655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55750"/>
            <a:ext cx="38655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/>
        </p:nvSpPr>
        <p:spPr bwMode="gray">
          <a:xfrm>
            <a:off x="4763" y="6562725"/>
            <a:ext cx="9144000" cy="295275"/>
          </a:xfrm>
          <a:prstGeom prst="rect">
            <a:avLst/>
          </a:prstGeom>
          <a:solidFill>
            <a:srgbClr val="9216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graphicFrame>
        <p:nvGraphicFramePr>
          <p:cNvPr id="4" name="Rectangle 20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4C77A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0"/>
          <p:cNvSpPr>
            <a:spLocks noChangeShapeType="1"/>
          </p:cNvSpPr>
          <p:nvPr/>
        </p:nvSpPr>
        <p:spPr bwMode="gray">
          <a:xfrm>
            <a:off x="363538" y="1174750"/>
            <a:ext cx="8505825" cy="0"/>
          </a:xfrm>
          <a:prstGeom prst="line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800" y="1085850"/>
            <a:ext cx="8620125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69963"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mfscwf_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275" y="254000"/>
            <a:ext cx="1057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069013" y="6711950"/>
            <a:ext cx="31813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algn="r">
              <a:defRPr/>
            </a:pPr>
            <a:fld id="{EEC4E85A-7642-4DC4-B82D-F677E2AC609C}" type="slidenum">
              <a:rPr lang="en-US" sz="6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600">
                <a:solidFill>
                  <a:schemeClr val="bg1"/>
                </a:solidFill>
              </a:defRPr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gray">
          <a:xfrm>
            <a:off x="4763" y="6562725"/>
            <a:ext cx="9144000" cy="295275"/>
          </a:xfrm>
          <a:prstGeom prst="rect">
            <a:avLst/>
          </a:prstGeom>
          <a:solidFill>
            <a:srgbClr val="9216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graphicFrame>
        <p:nvGraphicFramePr>
          <p:cNvPr id="5" name="Rectangle 20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4C77A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30"/>
          <p:cNvSpPr>
            <a:spLocks noChangeShapeType="1"/>
          </p:cNvSpPr>
          <p:nvPr/>
        </p:nvSpPr>
        <p:spPr bwMode="gray">
          <a:xfrm>
            <a:off x="363538" y="1174750"/>
            <a:ext cx="8505825" cy="0"/>
          </a:xfrm>
          <a:prstGeom prst="line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5113" y="6584950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r>
              <a:rPr lang="en-US" altLang="ja-JP" sz="1000" b="1" dirty="0">
                <a:latin typeface="Arial Narrow" pitchFamily="34" charset="0"/>
                <a:ea typeface="ＭＳ Ｐゴシック" pitchFamily="34" charset="-128"/>
              </a:rPr>
              <a:t>FOR INSTITUTIONAL AND INVESTMENT PROFESSIONAL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855884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1pPr>
            <a:lvl2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5000"/>
              <a:buFont typeface="Arial Narrow" pitchFamily="34" charset="0"/>
              <a:buChar char="―"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2pPr>
            <a:lvl3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3pPr>
            <a:lvl4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50000"/>
              <a:buFont typeface="Arial Narrow" pitchFamily="34" charset="0"/>
              <a:buChar char="►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4pPr>
            <a:lvl5pPr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5000"/>
              <a:buFont typeface="Arial Narrow" pitchFamily="34" charset="0"/>
              <a:buChar char="–"/>
              <a:tabLst>
                <a:tab pos="3090863" algn="l"/>
              </a:tabLst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9936" y="3048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60000"/>
              </a:lnSpc>
              <a:spcBef>
                <a:spcPct val="30000"/>
              </a:spcBef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60000"/>
              </a:lnSpc>
              <a:spcBef>
                <a:spcPct val="30000"/>
              </a:spcBef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/>
        </p:nvSpPr>
        <p:spPr bwMode="gray">
          <a:xfrm>
            <a:off x="4763" y="6562725"/>
            <a:ext cx="9144000" cy="295275"/>
          </a:xfrm>
          <a:prstGeom prst="rect">
            <a:avLst/>
          </a:prstGeom>
          <a:solidFill>
            <a:srgbClr val="9216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graphicFrame>
        <p:nvGraphicFramePr>
          <p:cNvPr id="4" name="Rectangle 20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4C77A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0"/>
          <p:cNvSpPr>
            <a:spLocks noChangeShapeType="1"/>
          </p:cNvSpPr>
          <p:nvPr/>
        </p:nvSpPr>
        <p:spPr bwMode="gray">
          <a:xfrm>
            <a:off x="363538" y="1174750"/>
            <a:ext cx="8505825" cy="0"/>
          </a:xfrm>
          <a:prstGeom prst="line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81813" y="6650038"/>
            <a:ext cx="2216150" cy="144462"/>
          </a:xfrm>
        </p:spPr>
        <p:txBody>
          <a:bodyPr anchor="t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600">
                <a:solidFill>
                  <a:srgbClr val="FFFFFF"/>
                </a:solidFill>
              </a:defRPr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5625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600200"/>
            <a:ext cx="4019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4550" y="1600200"/>
            <a:ext cx="4021138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Microsoft_PowerPoint_97-2003_Presentation1.ppt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40" name="Rectangle 32"/>
          <p:cNvSpPr>
            <a:spLocks noChangeArrowheads="1"/>
          </p:cNvSpPr>
          <p:nvPr/>
        </p:nvSpPr>
        <p:spPr bwMode="gray">
          <a:xfrm>
            <a:off x="4763" y="6562725"/>
            <a:ext cx="9144000" cy="295275"/>
          </a:xfrm>
          <a:prstGeom prst="rect">
            <a:avLst/>
          </a:prstGeom>
          <a:solidFill>
            <a:srgbClr val="92163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  <p:sp>
        <p:nvSpPr>
          <p:cNvPr id="375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16613" y="6559550"/>
            <a:ext cx="31813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600">
                <a:solidFill>
                  <a:schemeClr val="bg1"/>
                </a:solidFill>
              </a:defRPr>
            </a:lvl1pPr>
          </a:lstStyle>
          <a:p>
            <a:fld id="{3E96ADCC-8A24-4264-AB3A-59098D5EB6AF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4625"/>
            <a:ext cx="673893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555750"/>
            <a:ext cx="7883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Rectangle 20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r:id="rId13" imgW="0" imgH="0" progId="PowerPoint.Show.8">
                  <p:embed/>
                </p:oleObj>
              </mc:Choice>
              <mc:Fallback>
                <p:oleObj r:id="rId13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4C77A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38" name="Line 30"/>
          <p:cNvSpPr>
            <a:spLocks noChangeShapeType="1"/>
          </p:cNvSpPr>
          <p:nvPr/>
        </p:nvSpPr>
        <p:spPr bwMode="gray">
          <a:xfrm>
            <a:off x="363538" y="1174750"/>
            <a:ext cx="8505825" cy="0"/>
          </a:xfrm>
          <a:prstGeom prst="line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60000"/>
              </a:lnSpc>
              <a:spcBef>
                <a:spcPct val="30000"/>
              </a:spcBef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328" y="2438400"/>
            <a:ext cx="5334000" cy="990600"/>
          </a:xfrm>
        </p:spPr>
        <p:txBody>
          <a:bodyPr/>
          <a:lstStyle/>
          <a:p>
            <a:pPr algn="ctr"/>
            <a:r>
              <a:rPr lang="en-US" b="1" dirty="0" smtClean="0"/>
              <a:t>Unfunded Retiree Healthcare:</a:t>
            </a:r>
            <a:br>
              <a:rPr lang="en-US" b="1" dirty="0" smtClean="0"/>
            </a:br>
            <a:r>
              <a:rPr lang="en-US" b="1" dirty="0" smtClean="0"/>
              <a:t>The Hidden Threat To Local Governments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406" y="4572000"/>
            <a:ext cx="6115844" cy="17208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By Robert C. Pozen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1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443912" cy="919163"/>
          </a:xfrm>
        </p:spPr>
        <p:txBody>
          <a:bodyPr/>
          <a:lstStyle/>
          <a:p>
            <a:r>
              <a:rPr lang="en-US" sz="3100" b="1" dirty="0" smtClean="0"/>
              <a:t>III. FY 2014 Impact of OPEBs – Newton, MA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105400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$21 million was spent on total retiree health care =</a:t>
            </a:r>
            <a:br>
              <a:rPr lang="en-US" dirty="0" smtClean="0"/>
            </a:br>
            <a:r>
              <a:rPr lang="en-US" dirty="0" smtClean="0"/>
              <a:t>$747 of each household’s annual property tax bill</a:t>
            </a:r>
          </a:p>
          <a:p>
            <a:endParaRPr lang="en-US" sz="2200" dirty="0" smtClean="0"/>
          </a:p>
          <a:p>
            <a:r>
              <a:rPr lang="en-US" dirty="0" smtClean="0"/>
              <a:t>City proposed an override of proposition 2.5;             Approved by voters for $8.4 million</a:t>
            </a:r>
            <a:endParaRPr lang="en-US" dirty="0"/>
          </a:p>
          <a:p>
            <a:pPr lvl="1"/>
            <a:r>
              <a:rPr lang="en-US" sz="2800" dirty="0" smtClean="0"/>
              <a:t>$8.1 million went to pay Retiree Health Care</a:t>
            </a:r>
          </a:p>
          <a:p>
            <a:pPr lvl="1"/>
            <a:endParaRPr lang="en-US" sz="2200" dirty="0"/>
          </a:p>
          <a:p>
            <a:r>
              <a:rPr lang="en-US" dirty="0" smtClean="0"/>
              <a:t>$8.1 million translates to 79 additional teachers; </a:t>
            </a:r>
            <a:br>
              <a:rPr lang="en-US" dirty="0" smtClean="0"/>
            </a:br>
            <a:r>
              <a:rPr lang="en-US" dirty="0" smtClean="0"/>
              <a:t>an 8% increase over the number of current teachers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24400" y="6553200"/>
            <a:ext cx="4373563" cy="304800"/>
          </a:xfrm>
        </p:spPr>
        <p:txBody>
          <a:bodyPr/>
          <a:lstStyle/>
          <a:p>
            <a:r>
              <a:rPr lang="en-US" sz="1200" dirty="0" smtClean="0"/>
              <a:t> Source: Massachusetts Taxpayers Foundation		</a:t>
            </a:r>
            <a:fld id="{3E96ADCC-8A24-4264-AB3A-59098D5EB6AF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293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520112" cy="919163"/>
          </a:xfrm>
        </p:spPr>
        <p:txBody>
          <a:bodyPr/>
          <a:lstStyle/>
          <a:p>
            <a:r>
              <a:rPr lang="en-US" sz="3000" b="1" dirty="0" smtClean="0"/>
              <a:t>IV. Modifying Benefits &amp; Premium Subsidies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future deductibles and copayments</a:t>
            </a:r>
          </a:p>
          <a:p>
            <a:endParaRPr lang="en-US" dirty="0"/>
          </a:p>
          <a:p>
            <a:r>
              <a:rPr lang="en-US" dirty="0" smtClean="0"/>
              <a:t>Reduce healthcare promises to new or recent municipal or state employees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Reduce the scope of Healthcare provided</a:t>
            </a:r>
          </a:p>
          <a:p>
            <a:pPr lvl="1"/>
            <a:r>
              <a:rPr lang="en-US" dirty="0" smtClean="0"/>
              <a:t>Require retirees to pay the full cost of dental and eye 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7168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IV. Revising Eligibility Standards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Massachusetts, initial qualification only requires </a:t>
            </a:r>
            <a:br>
              <a:rPr lang="en-US" dirty="0" smtClean="0"/>
            </a:br>
            <a:r>
              <a:rPr lang="en-US" dirty="0" smtClean="0"/>
              <a:t>10 years of part time work</a:t>
            </a:r>
          </a:p>
          <a:p>
            <a:endParaRPr lang="en-US" dirty="0"/>
          </a:p>
          <a:p>
            <a:r>
              <a:rPr lang="en-US" dirty="0" smtClean="0"/>
              <a:t>In many municipalities, spouses and/or children are also covered by Retiree Health Care</a:t>
            </a:r>
          </a:p>
          <a:p>
            <a:endParaRPr lang="en-US" dirty="0"/>
          </a:p>
          <a:p>
            <a:r>
              <a:rPr lang="en-US" dirty="0" smtClean="0"/>
              <a:t>States or cities could end subsidies when retirees become eligible for Medicare at 65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0115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7834312" cy="919163"/>
          </a:xfrm>
        </p:spPr>
        <p:txBody>
          <a:bodyPr/>
          <a:lstStyle/>
          <a:p>
            <a:r>
              <a:rPr lang="en-US" b="1" dirty="0" smtClean="0"/>
              <a:t>IV. Supreme Court Guidance (Feb. 2015)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Collective bargaining agreement</a:t>
            </a:r>
          </a:p>
          <a:p>
            <a:pPr marL="1025525" lvl="1" indent="-514350"/>
            <a:r>
              <a:rPr lang="en-US" dirty="0" smtClean="0"/>
              <a:t>language on full healthcare benefits</a:t>
            </a:r>
          </a:p>
          <a:p>
            <a:pPr marL="1025525" lvl="1" indent="-514350"/>
            <a:r>
              <a:rPr lang="en-US" dirty="0" smtClean="0"/>
              <a:t>but agreement ended after 3 years</a:t>
            </a:r>
          </a:p>
          <a:p>
            <a:pPr marL="514350" indent="-514350">
              <a:buAutoNum type="alphaUcPeriod"/>
            </a:pPr>
            <a:r>
              <a:rPr lang="en-US" dirty="0" smtClean="0"/>
              <a:t>Unanimous court said if contract not clear, need to present evidence of actual intent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Court articulated two presumptive principles:</a:t>
            </a:r>
          </a:p>
          <a:p>
            <a:pPr marL="1025525" lvl="1" indent="-514350"/>
            <a:r>
              <a:rPr lang="en-US" dirty="0" smtClean="0"/>
              <a:t>lifetime benefits need express language</a:t>
            </a:r>
          </a:p>
          <a:p>
            <a:pPr marL="1025525" lvl="1" indent="-514350"/>
            <a:r>
              <a:rPr lang="en-US" dirty="0" smtClean="0"/>
              <a:t>benefits not extend beyond end of contract</a:t>
            </a:r>
          </a:p>
          <a:p>
            <a:pPr marL="511175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6291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555750"/>
            <a:ext cx="7883525" cy="4616450"/>
          </a:xfrm>
        </p:spPr>
        <p:txBody>
          <a:bodyPr/>
          <a:lstStyle/>
          <a:p>
            <a:r>
              <a:rPr lang="en-US" dirty="0" smtClean="0"/>
              <a:t>Federal premium subsidies for healthcare policies </a:t>
            </a:r>
            <a:br>
              <a:rPr lang="en-US" dirty="0" smtClean="0"/>
            </a:br>
            <a:r>
              <a:rPr lang="en-US" dirty="0" smtClean="0"/>
              <a:t>bought through a state connector</a:t>
            </a:r>
          </a:p>
          <a:p>
            <a:pPr lvl="1"/>
            <a:r>
              <a:rPr lang="en-US" dirty="0" smtClean="0"/>
              <a:t>$945 out of $1,319 monthly premium</a:t>
            </a:r>
          </a:p>
          <a:p>
            <a:pPr lvl="1"/>
            <a:r>
              <a:rPr lang="en-US" dirty="0" smtClean="0"/>
              <a:t>For gold plan, family of four at $50,000</a:t>
            </a:r>
            <a:endParaRPr lang="en-US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dirty="0" smtClean="0"/>
              <a:t>Most OPEBs are done outside of state connectors and through high cost plans	</a:t>
            </a:r>
          </a:p>
          <a:p>
            <a:endParaRPr lang="en-US" dirty="0" smtClean="0"/>
          </a:p>
          <a:p>
            <a:r>
              <a:rPr lang="en-US" dirty="0" smtClean="0"/>
              <a:t>A few states now require OPEBs to utilize connectors to obtain federal subsidies to reduce local subsidies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182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IV. Utilizing the Affordable Care Act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206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38937" cy="919163"/>
          </a:xfrm>
        </p:spPr>
        <p:txBody>
          <a:bodyPr/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sz="2600" dirty="0" smtClean="0"/>
              <a:t>Unfunded OPEBs are rising quickly and quietly, </a:t>
            </a:r>
            <a:br>
              <a:rPr lang="en-US" sz="2600" dirty="0" smtClean="0"/>
            </a:br>
            <a:r>
              <a:rPr lang="en-US" sz="2600" dirty="0" smtClean="0"/>
              <a:t>often faster than unfunded pension liabilities</a:t>
            </a:r>
          </a:p>
          <a:p>
            <a:endParaRPr lang="en-US" sz="2600" dirty="0" smtClean="0"/>
          </a:p>
          <a:p>
            <a:r>
              <a:rPr lang="en-US" sz="2600" dirty="0"/>
              <a:t>But the new accounting rules will require unfunded </a:t>
            </a:r>
            <a:r>
              <a:rPr lang="en-US" sz="2600" dirty="0" smtClean="0"/>
              <a:t>OPEBs to </a:t>
            </a:r>
            <a:r>
              <a:rPr lang="en-US" sz="2600" dirty="0"/>
              <a:t>be included on state and municipal balance sheets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/>
              <a:t>OPEBs have much less legal protection than pension promises</a:t>
            </a:r>
            <a:r>
              <a:rPr lang="en-US" sz="2600" dirty="0" smtClean="0"/>
              <a:t>, though </a:t>
            </a:r>
            <a:r>
              <a:rPr lang="en-US" sz="2600" dirty="0"/>
              <a:t>they can still be subject to collective </a:t>
            </a:r>
            <a:r>
              <a:rPr lang="en-US" sz="2600" dirty="0" smtClean="0"/>
              <a:t>bargaining</a:t>
            </a:r>
          </a:p>
          <a:p>
            <a:endParaRPr lang="en-US" sz="2600" dirty="0" smtClean="0"/>
          </a:p>
          <a:p>
            <a:r>
              <a:rPr lang="en-US" sz="2600" dirty="0"/>
              <a:t>So the public debate should focus on how </a:t>
            </a:r>
            <a:r>
              <a:rPr lang="en-US" sz="2600" dirty="0" smtClean="0"/>
              <a:t>OPEBs can </a:t>
            </a:r>
            <a:r>
              <a:rPr lang="en-US" sz="2600" dirty="0"/>
              <a:t>be reasonably revised, for whom and when</a:t>
            </a:r>
            <a:endParaRPr lang="en-US" sz="26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237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443912" cy="919163"/>
          </a:xfrm>
        </p:spPr>
        <p:txBody>
          <a:bodyPr/>
          <a:lstStyle/>
          <a:p>
            <a:r>
              <a:rPr lang="en-US" sz="3600" b="1" dirty="0" smtClean="0"/>
              <a:t>I. Defining OPEBs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495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Other Post-Employment Benefits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Primarily Retiree Health Care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Government premium subsidies to Retirees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Received until eligible for Medicare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Occasionally last for lifetime of Retiree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2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6668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01400" cy="919163"/>
          </a:xfrm>
        </p:spPr>
        <p:txBody>
          <a:bodyPr/>
          <a:lstStyle/>
          <a:p>
            <a:r>
              <a:rPr lang="en-US" b="1" dirty="0" smtClean="0"/>
              <a:t>I. OPEB Accounting Rules of GASB  </a:t>
            </a:r>
            <a:br>
              <a:rPr lang="en-US" b="1" dirty="0" smtClean="0"/>
            </a:br>
            <a:r>
              <a:rPr lang="en-US" b="1" dirty="0" smtClean="0"/>
              <a:t>   (Gov. Accounting Standards Board)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220200" cy="3657600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endParaRPr lang="en-US" dirty="0" smtClean="0"/>
          </a:p>
          <a:p>
            <a:pPr lvl="1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Prior to 2006 not disclosed in Financial Statements</a:t>
            </a:r>
          </a:p>
          <a:p>
            <a:pPr lvl="1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Required in Financial Statement Footnotes as of 2006</a:t>
            </a:r>
          </a:p>
          <a:p>
            <a:pPr lvl="1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Currently Not Included as Liabilities on Balance Sheets</a:t>
            </a:r>
          </a:p>
          <a:p>
            <a:pPr lvl="1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No requirement for advance funding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55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443912" cy="919163"/>
          </a:xfrm>
        </p:spPr>
        <p:txBody>
          <a:bodyPr/>
          <a:lstStyle/>
          <a:p>
            <a:r>
              <a:rPr lang="en-US" sz="3200" b="1" dirty="0" smtClean="0"/>
              <a:t>I. Accounting Principle Proposals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295400"/>
            <a:ext cx="7883525" cy="4724400"/>
          </a:xfrm>
        </p:spPr>
        <p:txBody>
          <a:bodyPr/>
          <a:lstStyle/>
          <a:p>
            <a:r>
              <a:rPr lang="en-US" sz="2600" dirty="0" smtClean="0"/>
              <a:t>Standardize the discount rates used to calculate OPEB liabilities by equating them to the interest rates </a:t>
            </a:r>
            <a:br>
              <a:rPr lang="en-US" sz="2600" dirty="0" smtClean="0"/>
            </a:br>
            <a:r>
              <a:rPr lang="en-US" sz="2600" dirty="0" smtClean="0"/>
              <a:t>on AA rated municipal bonds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r>
              <a:rPr lang="en-US" sz="2600" dirty="0" smtClean="0"/>
              <a:t>Include OPEB as Liabilities on Balance Sheet</a:t>
            </a:r>
          </a:p>
          <a:p>
            <a:pPr lvl="1"/>
            <a:r>
              <a:rPr lang="en-US" dirty="0" smtClean="0"/>
              <a:t>May impact credit ratings </a:t>
            </a:r>
            <a:endParaRPr lang="en-US" dirty="0"/>
          </a:p>
          <a:p>
            <a:pPr lvl="1"/>
            <a:r>
              <a:rPr lang="en-US" dirty="0" smtClean="0"/>
              <a:t>promote political accountability</a:t>
            </a:r>
          </a:p>
          <a:p>
            <a:pPr marL="51117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2677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443912" cy="919163"/>
          </a:xfrm>
        </p:spPr>
        <p:txBody>
          <a:bodyPr/>
          <a:lstStyle/>
          <a:p>
            <a:r>
              <a:rPr lang="en-US" sz="2500" b="1" dirty="0" smtClean="0"/>
              <a:t>II. Scope of the Problem in 2012 - States </a:t>
            </a:r>
            <a:endParaRPr lang="en-US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59550"/>
            <a:ext cx="9097963" cy="298450"/>
          </a:xfrm>
        </p:spPr>
        <p:txBody>
          <a:bodyPr/>
          <a:lstStyle/>
          <a:p>
            <a:r>
              <a:rPr lang="en-US" sz="1200" dirty="0" smtClean="0"/>
              <a:t>Source: Standards &amp; Poor’s Rating Services “U.S. State OPEB Liabilities Decline Slightly, But Continue To Vary Widely”	</a:t>
            </a:r>
            <a:fld id="{3E96ADCC-8A24-4264-AB3A-59098D5EB6AF}" type="slidenum">
              <a:rPr lang="en-US" sz="1200" smtClean="0"/>
              <a:t>5</a:t>
            </a:fld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486951"/>
              </p:ext>
            </p:extLst>
          </p:nvPr>
        </p:nvGraphicFramePr>
        <p:xfrm>
          <a:off x="0" y="11430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133600" y="5943600"/>
            <a:ext cx="304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69963" rtl="0" eaLnBrk="0" fontAlgn="base" latinLnBrk="0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189353"/>
              </p:ext>
            </p:extLst>
          </p:nvPr>
        </p:nvGraphicFramePr>
        <p:xfrm>
          <a:off x="0" y="1371600"/>
          <a:ext cx="449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89990"/>
              </p:ext>
            </p:extLst>
          </p:nvPr>
        </p:nvGraphicFramePr>
        <p:xfrm>
          <a:off x="4648200" y="1371600"/>
          <a:ext cx="449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44128"/>
              </p:ext>
            </p:extLst>
          </p:nvPr>
        </p:nvGraphicFramePr>
        <p:xfrm>
          <a:off x="457200" y="5257800"/>
          <a:ext cx="3886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  <a:gridCol w="971550"/>
                <a:gridCol w="97155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3,397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95753"/>
              </p:ext>
            </p:extLst>
          </p:nvPr>
        </p:nvGraphicFramePr>
        <p:xfrm>
          <a:off x="5181600" y="5257800"/>
          <a:ext cx="3657600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7150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Unfunded OPEB per capita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7150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Unfunded OPEB per capita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2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64600" cy="919163"/>
          </a:xfrm>
        </p:spPr>
        <p:txBody>
          <a:bodyPr/>
          <a:lstStyle/>
          <a:p>
            <a:r>
              <a:rPr lang="en-US" sz="2400" b="1" dirty="0" smtClean="0"/>
              <a:t>II. 2013 Actual vs. Required Contributions to OPEBs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9097963" cy="304800"/>
          </a:xfrm>
        </p:spPr>
        <p:txBody>
          <a:bodyPr/>
          <a:lstStyle/>
          <a:p>
            <a:pPr algn="l"/>
            <a:r>
              <a:rPr lang="en-US" sz="1200" dirty="0" smtClean="0"/>
              <a:t>Note: Level Payments Assume 30 year term and 6% return       Source: JP Morgan – Eye on the Market </a:t>
            </a:r>
            <a:r>
              <a:rPr lang="en-US" sz="1200" i="1" dirty="0" smtClean="0"/>
              <a:t>The Ark and the Covenants	                   </a:t>
            </a:r>
            <a:fld id="{FD1E1D3A-5624-4D63-A573-42FD92F0F3BE}" type="slidenum">
              <a:rPr lang="en-US" sz="1200" smtClean="0"/>
              <a:t>6</a:t>
            </a:fld>
            <a:r>
              <a:rPr lang="en-US" sz="1200" i="1" dirty="0" smtClean="0"/>
              <a:t>     	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990024"/>
              </p:ext>
            </p:extLst>
          </p:nvPr>
        </p:nvGraphicFramePr>
        <p:xfrm>
          <a:off x="304800" y="15240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These are percentages of current state tax revenues</a:t>
            </a:r>
            <a:br>
              <a:rPr lang="en-US" dirty="0" smtClean="0"/>
            </a:br>
            <a:r>
              <a:rPr lang="en-US" dirty="0" smtClean="0"/>
              <a:t>          (income tax, sales tax, and other revenue items)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38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4625"/>
            <a:ext cx="8686800" cy="919163"/>
          </a:xfrm>
        </p:spPr>
        <p:txBody>
          <a:bodyPr/>
          <a:lstStyle/>
          <a:p>
            <a:r>
              <a:rPr lang="en-US" sz="3200" b="1" dirty="0" smtClean="0"/>
              <a:t>II. 2013 Scope of the Problem – Cities*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30 Largest Cities have over $100 Billion in Unfunded Retiree Health Care </a:t>
            </a:r>
            <a:r>
              <a:rPr lang="en-US" sz="2800" smtClean="0"/>
              <a:t>and other OPEBs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6445"/>
              </p:ext>
            </p:extLst>
          </p:nvPr>
        </p:nvGraphicFramePr>
        <p:xfrm>
          <a:off x="228600" y="2286000"/>
          <a:ext cx="8686799" cy="27729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"/>
                <a:gridCol w="2895600"/>
                <a:gridCol w="1504532"/>
                <a:gridCol w="2718811"/>
                <a:gridCol w="1339256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Cities with Largest</a:t>
                      </a:r>
                      <a:r>
                        <a:rPr lang="en-US" baseline="0" dirty="0" smtClean="0"/>
                        <a:t> Liabilities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Unfunded Liability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bil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Unfunded</a:t>
                      </a:r>
                      <a:r>
                        <a:rPr lang="en-US" baseline="0" dirty="0" smtClean="0"/>
                        <a:t> Liability per household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Funding Level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York, 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$22,857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Boston, Massachusetts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$18,962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Atlanta,</a:t>
                      </a:r>
                      <a:r>
                        <a:rPr lang="en-US" baseline="0" dirty="0" smtClean="0"/>
                        <a:t> 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81200" y="6553200"/>
            <a:ext cx="7116763" cy="304800"/>
          </a:xfrm>
        </p:spPr>
        <p:txBody>
          <a:bodyPr/>
          <a:lstStyle/>
          <a:p>
            <a:r>
              <a:rPr lang="en-US" sz="1200" dirty="0" smtClean="0"/>
              <a:t>* Excludes Detroit because of bankruptcy	Source: The Pew Charitable Trusts : American Cities	</a:t>
            </a:r>
            <a:fld id="{3E96ADCC-8A24-4264-AB3A-59098D5EB6AF}" type="slidenum">
              <a:rPr lang="en-US" sz="1200" smtClean="0"/>
              <a:t>7</a:t>
            </a:fld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22983"/>
              </p:ext>
            </p:extLst>
          </p:nvPr>
        </p:nvGraphicFramePr>
        <p:xfrm>
          <a:off x="228600" y="4572000"/>
          <a:ext cx="8686799" cy="175966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8600"/>
                <a:gridCol w="2895600"/>
                <a:gridCol w="1504532"/>
                <a:gridCol w="2718811"/>
                <a:gridCol w="1339256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Cities with Smalles</a:t>
                      </a:r>
                      <a:r>
                        <a:rPr lang="en-US" baseline="0" dirty="0" smtClean="0"/>
                        <a:t>t Liabilities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(mil.</a:t>
                      </a:r>
                      <a:r>
                        <a:rPr lang="en-US" baseline="0" dirty="0" smtClean="0"/>
                        <a:t> 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Denver, Colorado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Minneapolis,</a:t>
                      </a:r>
                      <a:r>
                        <a:rPr lang="en-US" baseline="0" dirty="0" smtClean="0"/>
                        <a:t> 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46463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Tampa, 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1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74625"/>
            <a:ext cx="8443912" cy="919163"/>
          </a:xfrm>
        </p:spPr>
        <p:txBody>
          <a:bodyPr/>
          <a:lstStyle/>
          <a:p>
            <a:r>
              <a:rPr lang="en-US" sz="3200" b="1" dirty="0" smtClean="0"/>
              <a:t>III. OPEBs vs. Pensions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Pensions require advance funding in separate trusts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Minimal prefunding of OPEBS generally;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Usually financed from current tax revenues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Pensions often protected by statute or constitution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OPEBs are legally easier to change, but still subject to collective bargaining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ADCC-8A24-4264-AB3A-59098D5EB6AF}" type="slidenum">
              <a:rPr lang="en-US" sz="1200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74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0744200" cy="919163"/>
          </a:xfrm>
        </p:spPr>
        <p:txBody>
          <a:bodyPr/>
          <a:lstStyle/>
          <a:p>
            <a:r>
              <a:rPr lang="en-US" sz="2100" b="1" dirty="0" smtClean="0"/>
              <a:t>III. OPEB Growth in Massachusetts – Relative to Property Taxes</a:t>
            </a:r>
            <a:endParaRPr lang="en-US" sz="21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139597"/>
              </p:ext>
            </p:extLst>
          </p:nvPr>
        </p:nvGraphicFramePr>
        <p:xfrm>
          <a:off x="0" y="1752600"/>
          <a:ext cx="9144002" cy="3505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3000"/>
                <a:gridCol w="1026764"/>
                <a:gridCol w="1007390"/>
                <a:gridCol w="1050159"/>
                <a:gridCol w="1170641"/>
                <a:gridCol w="1170641"/>
                <a:gridCol w="1180561"/>
                <a:gridCol w="1394846"/>
              </a:tblGrid>
              <a:tr h="106457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Municipality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Retiree HC </a:t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Current</a:t>
                      </a:r>
                      <a:r>
                        <a:rPr lang="en-US" sz="1500" baseline="0" dirty="0" smtClean="0"/>
                        <a:t> Cost </a:t>
                      </a:r>
                      <a:r>
                        <a:rPr lang="en-US" sz="1500" dirty="0" smtClean="0"/>
                        <a:t>2009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Retiree HC Current</a:t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Cost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2013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Difference</a:t>
                      </a:r>
                      <a:r>
                        <a:rPr lang="en-US" sz="1500" baseline="0" dirty="0" smtClean="0"/>
                        <a:t>,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Retiree HC</a:t>
                      </a:r>
                      <a:br>
                        <a:rPr lang="en-US" sz="1500" dirty="0" smtClean="0"/>
                      </a:br>
                      <a:r>
                        <a:rPr lang="en-US" sz="1500" baseline="0" dirty="0" smtClean="0"/>
                        <a:t> 2009 - ’13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Total Property Tax Levy ‘09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Total Property Tax Levy ‘13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Difference,</a:t>
                      </a:r>
                    </a:p>
                    <a:p>
                      <a:r>
                        <a:rPr lang="en-US" sz="1500" dirty="0" smtClean="0"/>
                        <a:t>Property</a:t>
                      </a:r>
                      <a:r>
                        <a:rPr lang="en-US" sz="1500" baseline="0" dirty="0" smtClean="0"/>
                        <a:t> Tax</a:t>
                      </a:r>
                    </a:p>
                    <a:p>
                      <a:r>
                        <a:rPr lang="en-US" sz="1500" baseline="0" dirty="0" smtClean="0"/>
                        <a:t>Levy  ‘09 -’13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Retiree HC Cost Growth as a % of Property Tax Growth</a:t>
                      </a:r>
                      <a:endParaRPr lang="en-US" sz="1500" dirty="0"/>
                    </a:p>
                  </a:txBody>
                  <a:tcPr/>
                </a:tc>
              </a:tr>
              <a:tr h="62983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Amherst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$2,139,934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$3,075,000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$935,066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$34,871,426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$41,799,726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$6,928,300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13%</a:t>
                      </a:r>
                    </a:p>
                    <a:p>
                      <a:endParaRPr lang="en-US" sz="1500" dirty="0" smtClean="0"/>
                    </a:p>
                  </a:txBody>
                  <a:tcPr/>
                </a:tc>
              </a:tr>
              <a:tr h="59834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Holyoke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7,439,577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9,077,923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1,638,346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44,639,085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51,281,090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6,642,005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/>
                </a:tc>
              </a:tr>
              <a:tr h="5826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New Bedford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12,537,241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15,806,016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3,268,775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88,797,309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95,218,502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6,421,193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51%</a:t>
                      </a:r>
                      <a:endParaRPr lang="en-US" sz="1500" dirty="0"/>
                    </a:p>
                  </a:txBody>
                  <a:tcPr/>
                </a:tc>
              </a:tr>
              <a:tr h="62983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Springfield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25,004,396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31,172,202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6,167,806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163,078,974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167,403,337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4,324,363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143%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0" y="6559550"/>
            <a:ext cx="9097963" cy="298450"/>
          </a:xfrm>
        </p:spPr>
        <p:txBody>
          <a:bodyPr/>
          <a:lstStyle/>
          <a:p>
            <a:r>
              <a:rPr lang="en-US" sz="1200" dirty="0" smtClean="0"/>
              <a:t>Source: Massachusetts Taxpayers Foundation		</a:t>
            </a:r>
            <a:fld id="{3E96ADCC-8A24-4264-AB3A-59098D5EB6AF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5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05blu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90033"/>
      </a:accent2>
      <a:accent3>
        <a:srgbClr val="FFD965"/>
      </a:accent3>
      <a:accent4>
        <a:srgbClr val="9EBD5F"/>
      </a:accent4>
      <a:accent5>
        <a:srgbClr val="E36C09"/>
      </a:accent5>
      <a:accent6>
        <a:srgbClr val="366092"/>
      </a:accent6>
      <a:hlink>
        <a:srgbClr val="548DD4"/>
      </a:hlink>
      <a:folHlink>
        <a:srgbClr val="8DB3E2"/>
      </a:folHlink>
    </a:clrScheme>
    <a:fontScheme name="2005blu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69963" rtl="0" eaLnBrk="0" fontAlgn="base" latinLnBrk="0" hangingPunct="0">
          <a:lnSpc>
            <a:spcPct val="6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69963" rtl="0" eaLnBrk="0" fontAlgn="base" latinLnBrk="0" hangingPunct="0">
          <a:lnSpc>
            <a:spcPct val="6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005bl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bl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blue 8">
        <a:dk1>
          <a:srgbClr val="808080"/>
        </a:dk1>
        <a:lt1>
          <a:srgbClr val="FFFFFF"/>
        </a:lt1>
        <a:dk2>
          <a:srgbClr val="072341"/>
        </a:dk2>
        <a:lt2>
          <a:srgbClr val="FFFFFF"/>
        </a:lt2>
        <a:accent1>
          <a:srgbClr val="FFCC00"/>
        </a:accent1>
        <a:accent2>
          <a:srgbClr val="006EDC"/>
        </a:accent2>
        <a:accent3>
          <a:srgbClr val="AAACB0"/>
        </a:accent3>
        <a:accent4>
          <a:srgbClr val="DADADA"/>
        </a:accent4>
        <a:accent5>
          <a:srgbClr val="FFE2AA"/>
        </a:accent5>
        <a:accent6>
          <a:srgbClr val="0063C7"/>
        </a:accent6>
        <a:hlink>
          <a:srgbClr val="E00000"/>
        </a:hlink>
        <a:folHlink>
          <a:srgbClr val="00A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blue 9">
        <a:dk1>
          <a:srgbClr val="808080"/>
        </a:dk1>
        <a:lt1>
          <a:srgbClr val="FFFFFF"/>
        </a:lt1>
        <a:dk2>
          <a:srgbClr val="072341"/>
        </a:dk2>
        <a:lt2>
          <a:srgbClr val="FFFFFF"/>
        </a:lt2>
        <a:accent1>
          <a:srgbClr val="FFCC00"/>
        </a:accent1>
        <a:accent2>
          <a:srgbClr val="648DB6"/>
        </a:accent2>
        <a:accent3>
          <a:srgbClr val="AAACB0"/>
        </a:accent3>
        <a:accent4>
          <a:srgbClr val="DADADA"/>
        </a:accent4>
        <a:accent5>
          <a:srgbClr val="FFE2AA"/>
        </a:accent5>
        <a:accent6>
          <a:srgbClr val="5A7FA5"/>
        </a:accent6>
        <a:hlink>
          <a:srgbClr val="990033"/>
        </a:hlink>
        <a:folHlink>
          <a:srgbClr val="709D6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blue 10">
        <a:dk1>
          <a:srgbClr val="808080"/>
        </a:dk1>
        <a:lt1>
          <a:srgbClr val="FFFFFF"/>
        </a:lt1>
        <a:dk2>
          <a:srgbClr val="072341"/>
        </a:dk2>
        <a:lt2>
          <a:srgbClr val="FFCC00"/>
        </a:lt2>
        <a:accent1>
          <a:srgbClr val="FFCC00"/>
        </a:accent1>
        <a:accent2>
          <a:srgbClr val="648DB6"/>
        </a:accent2>
        <a:accent3>
          <a:srgbClr val="AAACB0"/>
        </a:accent3>
        <a:accent4>
          <a:srgbClr val="DADADA"/>
        </a:accent4>
        <a:accent5>
          <a:srgbClr val="FFE2AA"/>
        </a:accent5>
        <a:accent6>
          <a:srgbClr val="5A7FA5"/>
        </a:accent6>
        <a:hlink>
          <a:srgbClr val="990033"/>
        </a:hlink>
        <a:folHlink>
          <a:srgbClr val="709D6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blue 11">
        <a:dk1>
          <a:srgbClr val="808080"/>
        </a:dk1>
        <a:lt1>
          <a:srgbClr val="FFFFFF"/>
        </a:lt1>
        <a:dk2>
          <a:srgbClr val="000000"/>
        </a:dk2>
        <a:lt2>
          <a:srgbClr val="FFCC00"/>
        </a:lt2>
        <a:accent1>
          <a:srgbClr val="648DB6"/>
        </a:accent1>
        <a:accent2>
          <a:srgbClr val="990033"/>
        </a:accent2>
        <a:accent3>
          <a:srgbClr val="AAAAAA"/>
        </a:accent3>
        <a:accent4>
          <a:srgbClr val="DADADA"/>
        </a:accent4>
        <a:accent5>
          <a:srgbClr val="B8C5D7"/>
        </a:accent5>
        <a:accent6>
          <a:srgbClr val="8A002D"/>
        </a:accent6>
        <a:hlink>
          <a:srgbClr val="709D65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blue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C77A2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2BDCE"/>
        </a:accent5>
        <a:accent6>
          <a:srgbClr val="8A002D"/>
        </a:accent6>
        <a:hlink>
          <a:srgbClr val="749F53"/>
        </a:hlink>
        <a:folHlink>
          <a:srgbClr val="E65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4173</TotalTime>
  <Words>622</Words>
  <Application>Microsoft Office PowerPoint</Application>
  <PresentationFormat>On-screen Show (4:3)</PresentationFormat>
  <Paragraphs>190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Wingdings</vt:lpstr>
      <vt:lpstr>1_2005blue</vt:lpstr>
      <vt:lpstr>Microsoft PowerPoint 97-2003 Presentation</vt:lpstr>
      <vt:lpstr>Unfunded Retiree Healthcare: The Hidden Threat To Local Governments</vt:lpstr>
      <vt:lpstr>I. Defining OPEBs</vt:lpstr>
      <vt:lpstr>I. OPEB Accounting Rules of GASB      (Gov. Accounting Standards Board)</vt:lpstr>
      <vt:lpstr>I. Accounting Principle Proposals</vt:lpstr>
      <vt:lpstr>II. Scope of the Problem in 2012 - States </vt:lpstr>
      <vt:lpstr>II. 2013 Actual vs. Required Contributions to OPEBs</vt:lpstr>
      <vt:lpstr>II. 2013 Scope of the Problem – Cities*</vt:lpstr>
      <vt:lpstr>III. OPEBs vs. Pensions</vt:lpstr>
      <vt:lpstr>III. OPEB Growth in Massachusetts – Relative to Property Taxes</vt:lpstr>
      <vt:lpstr>III. FY 2014 Impact of OPEBs – Newton, MA</vt:lpstr>
      <vt:lpstr>IV. Modifying Benefits &amp; Premium Subsidies</vt:lpstr>
      <vt:lpstr>IV. Revising Eligibility Standards</vt:lpstr>
      <vt:lpstr>IV. Supreme Court Guidance (Feb. 2015)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Frying Pan Into the Fire</dc:title>
  <dc:creator>Lucas Goodman</dc:creator>
  <cp:lastModifiedBy>Lusk, Katharine</cp:lastModifiedBy>
  <cp:revision>196</cp:revision>
  <cp:lastPrinted>2015-03-10T13:27:25Z</cp:lastPrinted>
  <dcterms:created xsi:type="dcterms:W3CDTF">2013-01-02T15:00:04Z</dcterms:created>
  <dcterms:modified xsi:type="dcterms:W3CDTF">2015-04-24T16:59:51Z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