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4"/>
  </p:notesMasterIdLst>
  <p:handoutMasterIdLst>
    <p:handoutMasterId r:id="rId15"/>
  </p:handoutMasterIdLst>
  <p:sldIdLst>
    <p:sldId id="318" r:id="rId3"/>
    <p:sldId id="274" r:id="rId4"/>
    <p:sldId id="374" r:id="rId5"/>
    <p:sldId id="375" r:id="rId6"/>
    <p:sldId id="378" r:id="rId7"/>
    <p:sldId id="376" r:id="rId8"/>
    <p:sldId id="379" r:id="rId9"/>
    <p:sldId id="373" r:id="rId10"/>
    <p:sldId id="380" r:id="rId11"/>
    <p:sldId id="381" r:id="rId12"/>
    <p:sldId id="277" r:id="rId13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29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80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4" autoAdjust="0"/>
    <p:restoredTop sz="94660"/>
  </p:normalViewPr>
  <p:slideViewPr>
    <p:cSldViewPr>
      <p:cViewPr varScale="1">
        <p:scale>
          <a:sx n="42" d="100"/>
          <a:sy n="42" d="100"/>
        </p:scale>
        <p:origin x="-1328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285" y="-72"/>
      </p:cViewPr>
      <p:guideLst>
        <p:guide orient="horz" pos="2208"/>
        <p:guide pos="29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Relationship Id="rId2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Relationship Id="rId2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8322654521126"/>
          <c:y val="0.0397706868399991"/>
          <c:w val="0.885533554629201"/>
          <c:h val="0.895678897320622"/>
        </c:manualLayout>
      </c:layout>
      <c:lineChart>
        <c:grouping val="standard"/>
        <c:varyColors val="0"/>
        <c:ser>
          <c:idx val="0"/>
          <c:order val="0"/>
          <c:spPr>
            <a:ln w="38100"/>
          </c:spPr>
          <c:marker>
            <c:symbol val="none"/>
          </c:marker>
          <c:dPt>
            <c:idx val="13"/>
            <c:bubble3D val="0"/>
            <c:spPr>
              <a:ln w="38100">
                <a:prstDash val="solid"/>
              </a:ln>
            </c:spPr>
          </c:dPt>
          <c:dPt>
            <c:idx val="14"/>
            <c:bubble3D val="0"/>
            <c:spPr>
              <a:ln w="38100">
                <a:prstDash val="sysDash"/>
              </a:ln>
            </c:spPr>
          </c:dPt>
          <c:dPt>
            <c:idx val="15"/>
            <c:bubble3D val="0"/>
            <c:spPr>
              <a:ln w="38100">
                <a:prstDash val="sysDash"/>
              </a:ln>
            </c:spPr>
          </c:dPt>
          <c:cat>
            <c:strRef>
              <c:f>'Master Data and Charts'!$C$27:$C$42</c:f>
              <c:strCache>
                <c:ptCount val="16"/>
                <c:pt idx="0">
                  <c:v>FY01</c:v>
                </c:pt>
                <c:pt idx="1">
                  <c:v>FY02</c:v>
                </c:pt>
                <c:pt idx="2">
                  <c:v>FY03</c:v>
                </c:pt>
                <c:pt idx="3">
                  <c:v>FY04</c:v>
                </c:pt>
                <c:pt idx="4">
                  <c:v>FY05</c:v>
                </c:pt>
                <c:pt idx="5">
                  <c:v>FY06</c:v>
                </c:pt>
                <c:pt idx="6">
                  <c:v>FY07</c:v>
                </c:pt>
                <c:pt idx="7">
                  <c:v>FY08</c:v>
                </c:pt>
                <c:pt idx="8">
                  <c:v>FY09</c:v>
                </c:pt>
                <c:pt idx="9">
                  <c:v>FY10</c:v>
                </c:pt>
                <c:pt idx="10">
                  <c:v>FY11</c:v>
                </c:pt>
                <c:pt idx="11">
                  <c:v>FY12</c:v>
                </c:pt>
                <c:pt idx="12">
                  <c:v>FY13</c:v>
                </c:pt>
                <c:pt idx="13">
                  <c:v>FY14</c:v>
                </c:pt>
                <c:pt idx="14">
                  <c:v>FY15</c:v>
                </c:pt>
                <c:pt idx="15">
                  <c:v>FY16</c:v>
                </c:pt>
              </c:strCache>
            </c:strRef>
          </c:cat>
          <c:val>
            <c:numRef>
              <c:f>'Master Data and Charts'!$E$7:$E$22</c:f>
              <c:numCache>
                <c:formatCode>#,##0</c:formatCode>
                <c:ptCount val="16"/>
                <c:pt idx="0">
                  <c:v>1.2274E8</c:v>
                </c:pt>
                <c:pt idx="1">
                  <c:v>1.3899E8</c:v>
                </c:pt>
                <c:pt idx="2">
                  <c:v>1.524439612392E8</c:v>
                </c:pt>
                <c:pt idx="3">
                  <c:v>1.700273264592E8</c:v>
                </c:pt>
                <c:pt idx="4">
                  <c:v>1.89231225E8</c:v>
                </c:pt>
                <c:pt idx="5">
                  <c:v>2.0919189057E8</c:v>
                </c:pt>
                <c:pt idx="6">
                  <c:v>2.3425459326E8</c:v>
                </c:pt>
                <c:pt idx="7">
                  <c:v>2.53962723554E8</c:v>
                </c:pt>
                <c:pt idx="8">
                  <c:v>2.63008362362E8</c:v>
                </c:pt>
                <c:pt idx="9">
                  <c:v>2.7858586064E8</c:v>
                </c:pt>
                <c:pt idx="10">
                  <c:v>2.9046332671E8</c:v>
                </c:pt>
                <c:pt idx="11">
                  <c:v>2.989063913184E8</c:v>
                </c:pt>
                <c:pt idx="12">
                  <c:v>2.733891608676E8</c:v>
                </c:pt>
                <c:pt idx="13">
                  <c:v>2.838043732416E8</c:v>
                </c:pt>
                <c:pt idx="14">
                  <c:v>2.84033887468678E8</c:v>
                </c:pt>
                <c:pt idx="15">
                  <c:v>2.96248464073129E8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1568568"/>
        <c:axId val="-2146225560"/>
      </c:lineChart>
      <c:catAx>
        <c:axId val="2101568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46225560"/>
        <c:crosses val="autoZero"/>
        <c:auto val="1"/>
        <c:lblAlgn val="ctr"/>
        <c:lblOffset val="100"/>
        <c:noMultiLvlLbl val="0"/>
      </c:catAx>
      <c:valAx>
        <c:axId val="-2146225560"/>
        <c:scaling>
          <c:orientation val="minMax"/>
        </c:scaling>
        <c:delete val="0"/>
        <c:axPos val="l"/>
        <c:majorGridlines/>
        <c:numFmt formatCode="\$#,##0&quot;m&quot;" sourceLinked="0"/>
        <c:majorTickMark val="out"/>
        <c:minorTickMark val="none"/>
        <c:tickLblPos val="nextTo"/>
        <c:crossAx val="2101568568"/>
        <c:crosses val="autoZero"/>
        <c:crossBetween val="between"/>
        <c:dispUnits>
          <c:builtInUnit val="millions"/>
        </c:dispUnits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City Cost Increases (cumulative)</a:t>
            </a:r>
          </a:p>
          <a:p>
            <a:pPr algn="l"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0" i="1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FY01-FY16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(FY15-FY16 Projected)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      </a:t>
            </a:r>
            <a:endParaRPr lang="en-US" sz="2000" dirty="0"/>
          </a:p>
        </c:rich>
      </c:tx>
      <c:layout>
        <c:manualLayout>
          <c:xMode val="edge"/>
          <c:yMode val="edge"/>
          <c:x val="0.342039102751045"/>
          <c:y val="0.025922587989754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5333179138048"/>
          <c:y val="0.0200149280019865"/>
          <c:w val="0.808450471468844"/>
          <c:h val="0.901160208592347"/>
        </c:manualLayout>
      </c:layout>
      <c:lineChart>
        <c:grouping val="standard"/>
        <c:varyColors val="0"/>
        <c:ser>
          <c:idx val="0"/>
          <c:order val="0"/>
          <c:tx>
            <c:v>Health Insurance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dPt>
            <c:idx val="13"/>
            <c:bubble3D val="0"/>
            <c:spPr>
              <a:ln w="25400">
                <a:solidFill>
                  <a:srgbClr val="000000"/>
                </a:solidFill>
                <a:prstDash val="sysDash"/>
              </a:ln>
            </c:spPr>
          </c:dPt>
          <c:dPt>
            <c:idx val="14"/>
            <c:bubble3D val="0"/>
            <c:spPr>
              <a:ln w="25400">
                <a:solidFill>
                  <a:srgbClr val="000000"/>
                </a:solidFill>
                <a:prstDash val="sysDash"/>
              </a:ln>
            </c:spPr>
          </c:dPt>
          <c:cat>
            <c:strRef>
              <c:f>'[Chart in Microsoft PowerPoint]Master Data and Charts'!$C$27:$C$42</c:f>
              <c:strCache>
                <c:ptCount val="16"/>
                <c:pt idx="0">
                  <c:v>FY01</c:v>
                </c:pt>
                <c:pt idx="1">
                  <c:v>FY02</c:v>
                </c:pt>
                <c:pt idx="2">
                  <c:v>FY03</c:v>
                </c:pt>
                <c:pt idx="3">
                  <c:v>FY04</c:v>
                </c:pt>
                <c:pt idx="4">
                  <c:v>FY05</c:v>
                </c:pt>
                <c:pt idx="5">
                  <c:v>FY06</c:v>
                </c:pt>
                <c:pt idx="6">
                  <c:v>FY07</c:v>
                </c:pt>
                <c:pt idx="7">
                  <c:v>FY08</c:v>
                </c:pt>
                <c:pt idx="8">
                  <c:v>FY09</c:v>
                </c:pt>
                <c:pt idx="9">
                  <c:v>FY10</c:v>
                </c:pt>
                <c:pt idx="10">
                  <c:v>FY11</c:v>
                </c:pt>
                <c:pt idx="11">
                  <c:v>FY12</c:v>
                </c:pt>
                <c:pt idx="12">
                  <c:v>FY13</c:v>
                </c:pt>
                <c:pt idx="13">
                  <c:v>FY14</c:v>
                </c:pt>
                <c:pt idx="14">
                  <c:v>FY15</c:v>
                </c:pt>
                <c:pt idx="15">
                  <c:v>FY16</c:v>
                </c:pt>
              </c:strCache>
            </c:strRef>
          </c:cat>
          <c:val>
            <c:numRef>
              <c:f>'[Chart in Microsoft PowerPoint]Master Data and Charts'!$J$7:$J$22</c:f>
              <c:numCache>
                <c:formatCode>0.0%</c:formatCode>
                <c:ptCount val="16"/>
                <c:pt idx="0">
                  <c:v>0.0</c:v>
                </c:pt>
                <c:pt idx="1">
                  <c:v>0.132393677692684</c:v>
                </c:pt>
                <c:pt idx="2">
                  <c:v>0.242007179722992</c:v>
                </c:pt>
                <c:pt idx="3">
                  <c:v>0.385264188196187</c:v>
                </c:pt>
                <c:pt idx="4">
                  <c:v>0.541724173048721</c:v>
                </c:pt>
                <c:pt idx="5">
                  <c:v>0.704349768372169</c:v>
                </c:pt>
                <c:pt idx="6">
                  <c:v>0.908543207267395</c:v>
                </c:pt>
                <c:pt idx="7">
                  <c:v>1.06911132111781</c:v>
                </c:pt>
                <c:pt idx="8">
                  <c:v>1.142808883509858</c:v>
                </c:pt>
                <c:pt idx="9">
                  <c:v>1.269723485742219</c:v>
                </c:pt>
                <c:pt idx="10">
                  <c:v>1.366492803568519</c:v>
                </c:pt>
                <c:pt idx="11">
                  <c:v>1.435281011230242</c:v>
                </c:pt>
                <c:pt idx="12">
                  <c:v>1.227384396835587</c:v>
                </c:pt>
                <c:pt idx="13">
                  <c:v>1.312240290382924</c:v>
                </c:pt>
                <c:pt idx="14">
                  <c:v>1.314110212389425</c:v>
                </c:pt>
                <c:pt idx="15">
                  <c:v>1.413626071966184</c:v>
                </c:pt>
              </c:numCache>
            </c:numRef>
          </c:val>
          <c:smooth val="0"/>
        </c:ser>
        <c:ser>
          <c:idx val="1"/>
          <c:order val="1"/>
          <c:spPr>
            <a:ln w="25400">
              <a:solidFill>
                <a:srgbClr val="808080"/>
              </a:solidFill>
              <a:prstDash val="solid"/>
            </a:ln>
          </c:spPr>
          <c:marker>
            <c:symbol val="none"/>
          </c:marker>
          <c:dPt>
            <c:idx val="13"/>
            <c:bubble3D val="0"/>
            <c:spPr>
              <a:ln w="25400">
                <a:solidFill>
                  <a:srgbClr val="808080"/>
                </a:solidFill>
                <a:prstDash val="sysDash"/>
              </a:ln>
            </c:spPr>
          </c:dPt>
          <c:dPt>
            <c:idx val="14"/>
            <c:bubble3D val="0"/>
            <c:spPr>
              <a:ln w="25400">
                <a:solidFill>
                  <a:srgbClr val="808080"/>
                </a:solidFill>
                <a:prstDash val="sysDash"/>
              </a:ln>
            </c:spPr>
          </c:dPt>
          <c:cat>
            <c:strRef>
              <c:f>'[Chart in Microsoft PowerPoint]Master Data and Charts'!$C$27:$C$42</c:f>
              <c:strCache>
                <c:ptCount val="16"/>
                <c:pt idx="0">
                  <c:v>FY01</c:v>
                </c:pt>
                <c:pt idx="1">
                  <c:v>FY02</c:v>
                </c:pt>
                <c:pt idx="2">
                  <c:v>FY03</c:v>
                </c:pt>
                <c:pt idx="3">
                  <c:v>FY04</c:v>
                </c:pt>
                <c:pt idx="4">
                  <c:v>FY05</c:v>
                </c:pt>
                <c:pt idx="5">
                  <c:v>FY06</c:v>
                </c:pt>
                <c:pt idx="6">
                  <c:v>FY07</c:v>
                </c:pt>
                <c:pt idx="7">
                  <c:v>FY08</c:v>
                </c:pt>
                <c:pt idx="8">
                  <c:v>FY09</c:v>
                </c:pt>
                <c:pt idx="9">
                  <c:v>FY10</c:v>
                </c:pt>
                <c:pt idx="10">
                  <c:v>FY11</c:v>
                </c:pt>
                <c:pt idx="11">
                  <c:v>FY12</c:v>
                </c:pt>
                <c:pt idx="12">
                  <c:v>FY13</c:v>
                </c:pt>
                <c:pt idx="13">
                  <c:v>FY14</c:v>
                </c:pt>
                <c:pt idx="14">
                  <c:v>FY15</c:v>
                </c:pt>
                <c:pt idx="15">
                  <c:v>FY16</c:v>
                </c:pt>
              </c:strCache>
            </c:strRef>
          </c:cat>
          <c:val>
            <c:numRef>
              <c:f>'[Chart in Microsoft PowerPoint]Master Data and Charts'!$J$47:$J$62</c:f>
              <c:numCache>
                <c:formatCode>0.0%</c:formatCode>
                <c:ptCount val="16"/>
                <c:pt idx="0">
                  <c:v>0.0</c:v>
                </c:pt>
                <c:pt idx="1">
                  <c:v>0.0268322140533407</c:v>
                </c:pt>
                <c:pt idx="2">
                  <c:v>0.0422741139115903</c:v>
                </c:pt>
                <c:pt idx="3">
                  <c:v>0.0641999665682085</c:v>
                </c:pt>
                <c:pt idx="4">
                  <c:v>0.0958986892605221</c:v>
                </c:pt>
                <c:pt idx="5">
                  <c:v>0.153505355655102</c:v>
                </c:pt>
                <c:pt idx="6">
                  <c:v>0.194202452162966</c:v>
                </c:pt>
                <c:pt idx="7">
                  <c:v>0.263871660397646</c:v>
                </c:pt>
                <c:pt idx="8">
                  <c:v>0.295170563072844</c:v>
                </c:pt>
                <c:pt idx="9">
                  <c:v>0.294515667301283</c:v>
                </c:pt>
                <c:pt idx="10">
                  <c:v>0.317475761296556</c:v>
                </c:pt>
                <c:pt idx="11">
                  <c:v>0.350996585874218</c:v>
                </c:pt>
                <c:pt idx="12">
                  <c:v>0.41484414997217</c:v>
                </c:pt>
                <c:pt idx="13">
                  <c:v>0.490699881595032</c:v>
                </c:pt>
                <c:pt idx="14">
                  <c:v>0.574517645300461</c:v>
                </c:pt>
                <c:pt idx="15">
                  <c:v>0.643733284792226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1678024"/>
        <c:axId val="2101575144"/>
      </c:lineChart>
      <c:catAx>
        <c:axId val="2101678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01575144"/>
        <c:crosses val="autoZero"/>
        <c:auto val="1"/>
        <c:lblAlgn val="ctr"/>
        <c:lblOffset val="100"/>
        <c:tickLblSkip val="15"/>
        <c:tickMarkSkip val="1"/>
        <c:noMultiLvlLbl val="0"/>
      </c:catAx>
      <c:valAx>
        <c:axId val="2101575144"/>
        <c:scaling>
          <c:orientation val="minMax"/>
          <c:max val="2.0"/>
          <c:min val="0.0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ysDash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01678024"/>
        <c:crosses val="autoZero"/>
        <c:crossBetween val="midCat"/>
        <c:majorUnit val="0.25"/>
        <c:minorUnit val="0.2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66834223847019"/>
          <c:y val="0.339744412144081"/>
          <c:w val="0.830046751968504"/>
          <c:h val="0.552231484511869"/>
        </c:manualLayout>
      </c:layout>
      <c:lineChart>
        <c:grouping val="standard"/>
        <c:varyColors val="0"/>
        <c:ser>
          <c:idx val="1"/>
          <c:order val="0"/>
          <c:marker>
            <c:symbol val="none"/>
          </c:marker>
          <c:cat>
            <c:strRef>
              <c:f>'[Chart in Microsoft PowerPoint]Master Data and Charts'!$C$27:$C$42</c:f>
              <c:strCache>
                <c:ptCount val="16"/>
                <c:pt idx="0">
                  <c:v>FY01</c:v>
                </c:pt>
                <c:pt idx="1">
                  <c:v>FY02</c:v>
                </c:pt>
                <c:pt idx="2">
                  <c:v>FY03</c:v>
                </c:pt>
                <c:pt idx="3">
                  <c:v>FY04</c:v>
                </c:pt>
                <c:pt idx="4">
                  <c:v>FY05</c:v>
                </c:pt>
                <c:pt idx="5">
                  <c:v>FY06</c:v>
                </c:pt>
                <c:pt idx="6">
                  <c:v>FY07</c:v>
                </c:pt>
                <c:pt idx="7">
                  <c:v>FY08</c:v>
                </c:pt>
                <c:pt idx="8">
                  <c:v>FY09</c:v>
                </c:pt>
                <c:pt idx="9">
                  <c:v>FY10</c:v>
                </c:pt>
                <c:pt idx="10">
                  <c:v>FY11</c:v>
                </c:pt>
                <c:pt idx="11">
                  <c:v>FY12</c:v>
                </c:pt>
                <c:pt idx="12">
                  <c:v>FY13</c:v>
                </c:pt>
                <c:pt idx="13">
                  <c:v>FY14</c:v>
                </c:pt>
                <c:pt idx="14">
                  <c:v>FY15</c:v>
                </c:pt>
                <c:pt idx="15">
                  <c:v>FY16</c:v>
                </c:pt>
              </c:strCache>
            </c:strRef>
          </c:cat>
          <c:val>
            <c:numRef>
              <c:f>'[Chart in Microsoft PowerPoint]Master Data and Charts'!$D$67:$D$82</c:f>
              <c:numCache>
                <c:formatCode>0.00%</c:formatCode>
                <c:ptCount val="16"/>
                <c:pt idx="0">
                  <c:v>0.071312518351869</c:v>
                </c:pt>
                <c:pt idx="1">
                  <c:v>0.0779470872122681</c:v>
                </c:pt>
                <c:pt idx="2">
                  <c:v>0.0819095960077234</c:v>
                </c:pt>
                <c:pt idx="3">
                  <c:v>0.0900376906459459</c:v>
                </c:pt>
                <c:pt idx="4">
                  <c:v>0.0959545528306988</c:v>
                </c:pt>
                <c:pt idx="5">
                  <c:v>0.100073082622292</c:v>
                </c:pt>
                <c:pt idx="6">
                  <c:v>0.107112983433837</c:v>
                </c:pt>
                <c:pt idx="7">
                  <c:v>0.109125147302921</c:v>
                </c:pt>
                <c:pt idx="8">
                  <c:v>0.109657157920138</c:v>
                </c:pt>
                <c:pt idx="9">
                  <c:v>0.121431693414535</c:v>
                </c:pt>
                <c:pt idx="10">
                  <c:v>0.124033983187596</c:v>
                </c:pt>
                <c:pt idx="11">
                  <c:v>0.124417829028832</c:v>
                </c:pt>
                <c:pt idx="12">
                  <c:v>0.109525332426278</c:v>
                </c:pt>
                <c:pt idx="13">
                  <c:v>0.107303260403071</c:v>
                </c:pt>
                <c:pt idx="14">
                  <c:v>0.103828914337</c:v>
                </c:pt>
                <c:pt idx="15">
                  <c:v>0.103743701261542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4885800"/>
        <c:axId val="2054960136"/>
      </c:lineChart>
      <c:catAx>
        <c:axId val="20548858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28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Health Insurance as % of Budget</a:t>
                </a:r>
              </a:p>
              <a:p>
                <a:pPr algn="ctr"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28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FY01- FY16</a:t>
                </a:r>
                <a:endParaRPr lang="en-US" sz="2800" b="1" i="0" dirty="0"/>
              </a:p>
            </c:rich>
          </c:tx>
          <c:layout>
            <c:manualLayout>
              <c:xMode val="edge"/>
              <c:yMode val="edge"/>
              <c:x val="0.142235423697038"/>
              <c:y val="0.098102612479063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5496013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054960136"/>
        <c:scaling>
          <c:orientation val="minMax"/>
          <c:max val="0.15"/>
          <c:min val="0.05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54885800"/>
        <c:crosses val="autoZero"/>
        <c:crossBetween val="between"/>
        <c:majorUnit val="0.02"/>
        <c:minorUnit val="0.02"/>
      </c:valAx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0.83345</cdr:x>
      <cdr:y>0.0313</cdr:y>
    </cdr:from>
    <cdr:to>
      <cdr:x>0.83464</cdr:x>
      <cdr:y>0.93575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7225773" y="196828"/>
          <a:ext cx="10317" cy="568758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0.73982</cdr:x>
      <cdr:y>0.05715</cdr:y>
    </cdr:from>
    <cdr:to>
      <cdr:x>0.82942</cdr:x>
      <cdr:y>0.10987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413999" y="359372"/>
          <a:ext cx="776805" cy="3315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en-US" sz="1400" b="1">
              <a:solidFill>
                <a:schemeClr val="tx1"/>
              </a:solidFill>
            </a:rPr>
            <a:t>Actual</a:t>
          </a:r>
        </a:p>
      </cdr:txBody>
    </cdr:sp>
  </cdr:relSizeAnchor>
  <cdr:relSizeAnchor xmlns:cdr="http://schemas.openxmlformats.org/drawingml/2006/chartDrawing">
    <cdr:from>
      <cdr:x>0.84641</cdr:x>
      <cdr:y>0.05873</cdr:y>
    </cdr:from>
    <cdr:to>
      <cdr:x>1</cdr:x>
      <cdr:y>0.11646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338138" y="369337"/>
          <a:ext cx="1331556" cy="3630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/>
            <a:t>Budget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0.52778</cdr:x>
      <cdr:y>0.17105</cdr:y>
    </cdr:from>
    <cdr:to>
      <cdr:x>0.91296</cdr:x>
      <cdr:y>0.28481</cdr:y>
    </cdr:to>
    <cdr:sp macro="" textlink="">
      <cdr:nvSpPr>
        <cdr:cNvPr id="10956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343400" y="990600"/>
          <a:ext cx="3169877" cy="6588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22860" rIns="27432" bIns="0" anchor="t" upright="1"/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en-US" sz="825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</a:t>
          </a:r>
          <a:r>
            <a:rPr lang="en-US" sz="1200" b="0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FY16 </a:t>
          </a:r>
          <a:r>
            <a: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Health</a:t>
          </a:r>
        </a:p>
        <a:p xmlns:a="http://schemas.openxmlformats.org/drawingml/2006/main">
          <a:pPr algn="r" rtl="0">
            <a:defRPr sz="1000"/>
          </a:pPr>
          <a:r>
            <a:rPr lang="en-US" sz="1200" b="0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Insurance-  141</a:t>
          </a:r>
          <a:r>
            <a: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% </a:t>
          </a:r>
        </a:p>
        <a:p xmlns:a="http://schemas.openxmlformats.org/drawingml/2006/main">
          <a:pPr algn="r" rtl="0">
            <a:defRPr sz="1000"/>
          </a:pPr>
          <a:r>
            <a:rPr lang="en-US" sz="8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       </a:t>
          </a:r>
          <a:r>
            <a:rPr lang="en-US" sz="8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   </a:t>
          </a:r>
          <a:endParaRPr lang="en-US" dirty="0"/>
        </a:p>
      </cdr:txBody>
    </cdr:sp>
  </cdr:relSizeAnchor>
  <cdr:relSizeAnchor xmlns:cdr="http://schemas.openxmlformats.org/drawingml/2006/chartDrawing">
    <cdr:from>
      <cdr:x>0.47201</cdr:x>
      <cdr:y>0.51316</cdr:y>
    </cdr:from>
    <cdr:to>
      <cdr:x>0.89815</cdr:x>
      <cdr:y>0.62169</cdr:y>
    </cdr:to>
    <cdr:sp macro="" textlink="">
      <cdr:nvSpPr>
        <cdr:cNvPr id="10957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84438" y="2971800"/>
          <a:ext cx="3506962" cy="6285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22860" rIns="27432" bIns="0" anchor="t" upright="1"/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en-US" sz="1200" b="0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FY16 </a:t>
          </a:r>
          <a:r>
            <a: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Other City </a:t>
          </a:r>
        </a:p>
        <a:p xmlns:a="http://schemas.openxmlformats.org/drawingml/2006/main">
          <a:pPr algn="r" rtl="0">
            <a:defRPr sz="1000"/>
          </a:pPr>
          <a:r>
            <a:rPr lang="en-US" sz="1200" b="0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Costs- </a:t>
          </a:r>
          <a:r>
            <a:rPr lang="en-US" sz="1200" dirty="0" smtClean="0">
              <a:solidFill>
                <a:srgbClr val="000000"/>
              </a:solidFill>
              <a:latin typeface="Arial"/>
              <a:cs typeface="Arial"/>
            </a:rPr>
            <a:t>66</a:t>
          </a:r>
          <a:r>
            <a:rPr lang="en-US" sz="1200" b="0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%</a:t>
          </a:r>
          <a:endParaRPr lang="en-US" sz="1200" b="0" dirty="0"/>
        </a:p>
      </cdr:txBody>
    </cdr:sp>
  </cdr:relSizeAnchor>
  <cdr:relSizeAnchor xmlns:cdr="http://schemas.openxmlformats.org/drawingml/2006/chartDrawing">
    <cdr:from>
      <cdr:x>0.43086</cdr:x>
      <cdr:y>0.92982</cdr:y>
    </cdr:from>
    <cdr:to>
      <cdr:x>0.62591</cdr:x>
      <cdr:y>0.99182</cdr:y>
    </cdr:to>
    <cdr:sp macro="" textlink="">
      <cdr:nvSpPr>
        <cdr:cNvPr id="10957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28284" y="2576189"/>
          <a:ext cx="465512" cy="17177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950" b="0" i="0" u="none" strike="noStrike" baseline="0">
              <a:solidFill>
                <a:srgbClr val="000000"/>
              </a:solidFill>
              <a:latin typeface="Arial"/>
              <a:cs typeface="Arial"/>
            </a:rPr>
            <a:t>Figure 2</a:t>
          </a:r>
          <a:endParaRPr lang="en-US" sz="950" b="0"/>
        </a:p>
      </cdr:txBody>
    </cdr:sp>
  </cdr:relSizeAnchor>
  <cdr:relSizeAnchor xmlns:cdr="http://schemas.openxmlformats.org/drawingml/2006/chartDrawing">
    <cdr:from>
      <cdr:x>0.01818</cdr:x>
      <cdr:y>0.83972</cdr:y>
    </cdr:from>
    <cdr:to>
      <cdr:x>0.04733</cdr:x>
      <cdr:y>0.88891</cdr:y>
    </cdr:to>
    <cdr:sp macro="" textlink="">
      <cdr:nvSpPr>
        <cdr:cNvPr id="1095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3090513"/>
          <a:ext cx="76355" cy="1808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0.04464</cdr:x>
      <cdr:y>0.68068</cdr:y>
    </cdr:from>
    <cdr:to>
      <cdr:x>0.17659</cdr:x>
      <cdr:y>0.78185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000" y="4419600"/>
          <a:ext cx="1126114" cy="656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7.1</a:t>
          </a:r>
          <a:r>
            <a:rPr lang="en-US" sz="1400" dirty="0"/>
            <a:t>%</a:t>
          </a:r>
        </a:p>
      </cdr:txBody>
    </cdr:sp>
  </cdr:relSizeAnchor>
  <cdr:relSizeAnchor xmlns:cdr="http://schemas.openxmlformats.org/drawingml/2006/chartDrawing">
    <cdr:from>
      <cdr:x>0.39564</cdr:x>
      <cdr:y>0.88168</cdr:y>
    </cdr:from>
    <cdr:to>
      <cdr:x>0.39889</cdr:x>
      <cdr:y>0.91012</cdr:y>
    </cdr:to>
    <cdr:sp macro="" textlink="">
      <cdr:nvSpPr>
        <cdr:cNvPr id="220168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76550" y="5724638"/>
          <a:ext cx="27765" cy="1846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27432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en-US" sz="1050" dirty="0"/>
        </a:p>
      </cdr:txBody>
    </cdr:sp>
  </cdr:relSizeAnchor>
  <cdr:relSizeAnchor xmlns:cdr="http://schemas.openxmlformats.org/drawingml/2006/chartDrawing">
    <cdr:from>
      <cdr:x>0.75893</cdr:x>
      <cdr:y>0.46235</cdr:y>
    </cdr:from>
    <cdr:to>
      <cdr:x>0.89887</cdr:x>
      <cdr:y>0.6431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477000" y="3001963"/>
          <a:ext cx="1194304" cy="117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FY15/FY16:</a:t>
          </a:r>
          <a:endParaRPr lang="en-US" sz="1400" b="1" dirty="0"/>
        </a:p>
        <a:p xmlns:a="http://schemas.openxmlformats.org/drawingml/2006/main">
          <a:r>
            <a:rPr lang="en-US" sz="1400" b="1" dirty="0"/>
            <a:t>10.4%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4027666" cy="350520"/>
          </a:xfrm>
          <a:prstGeom prst="rect">
            <a:avLst/>
          </a:prstGeom>
        </p:spPr>
        <p:txBody>
          <a:bodyPr vert="horz" lIns="92456" tIns="46230" rIns="92456" bIns="4623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6624" y="0"/>
            <a:ext cx="4027664" cy="350520"/>
          </a:xfrm>
          <a:prstGeom prst="rect">
            <a:avLst/>
          </a:prstGeom>
        </p:spPr>
        <p:txBody>
          <a:bodyPr vert="horz" lIns="92456" tIns="46230" rIns="92456" bIns="46230" rtlCol="0"/>
          <a:lstStyle>
            <a:lvl1pPr algn="r">
              <a:defRPr sz="1200"/>
            </a:lvl1pPr>
          </a:lstStyle>
          <a:p>
            <a:fld id="{4336EB8D-9B20-434F-95C2-48CE910247B3}" type="datetimeFigureOut">
              <a:rPr lang="en-US" smtClean="0"/>
              <a:t>4/26/15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6658664"/>
            <a:ext cx="4027666" cy="350520"/>
          </a:xfrm>
          <a:prstGeom prst="rect">
            <a:avLst/>
          </a:prstGeom>
        </p:spPr>
        <p:txBody>
          <a:bodyPr vert="horz" lIns="92456" tIns="46230" rIns="92456" bIns="4623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6624" y="6658664"/>
            <a:ext cx="4027664" cy="350520"/>
          </a:xfrm>
          <a:prstGeom prst="rect">
            <a:avLst/>
          </a:prstGeom>
        </p:spPr>
        <p:txBody>
          <a:bodyPr vert="horz" lIns="92456" tIns="46230" rIns="92456" bIns="46230" rtlCol="0" anchor="b"/>
          <a:lstStyle>
            <a:lvl1pPr algn="r">
              <a:defRPr sz="1200"/>
            </a:lvl1pPr>
          </a:lstStyle>
          <a:p>
            <a:fld id="{4AE1E99C-8B22-4A09-BABF-D8F4D91749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96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2456" tIns="46230" rIns="92456" bIns="4623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2456" tIns="46230" rIns="92456" bIns="46230" rtlCol="0"/>
          <a:lstStyle>
            <a:lvl1pPr algn="r">
              <a:defRPr sz="1200"/>
            </a:lvl1pPr>
          </a:lstStyle>
          <a:p>
            <a:fld id="{17235C94-1DDD-40C3-8C3C-E3A76DDD8AF4}" type="datetimeFigureOut">
              <a:rPr lang="en-US" smtClean="0"/>
              <a:t>4/26/15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56" tIns="46230" rIns="92456" bIns="4623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1"/>
            <a:ext cx="7437120" cy="3154680"/>
          </a:xfrm>
          <a:prstGeom prst="rect">
            <a:avLst/>
          </a:prstGeom>
        </p:spPr>
        <p:txBody>
          <a:bodyPr vert="horz" lIns="92456" tIns="46230" rIns="92456" bIns="4623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2456" tIns="46230" rIns="92456" bIns="4623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2456" tIns="46230" rIns="92456" bIns="46230" rtlCol="0" anchor="b"/>
          <a:lstStyle>
            <a:lvl1pPr algn="r">
              <a:defRPr sz="1200"/>
            </a:lvl1pPr>
          </a:lstStyle>
          <a:p>
            <a:fld id="{0B260B44-6222-47CC-94C0-AA07AC73C6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653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013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696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913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99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431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375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205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610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60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512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60B44-6222-47CC-94C0-AA07AC73C6A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35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AB15-55FC-44DF-8D1A-9EE73A78E23C}" type="datetime1">
              <a:rPr lang="en-US" smtClean="0"/>
              <a:t>4/26/15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4A47-574F-4A1F-9B82-B988EC19AE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708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 noChangeAspect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7FAE-E974-469D-BDA2-09DDCE21A822}" type="datetime1">
              <a:rPr lang="en-US" smtClean="0"/>
              <a:t>4/26/15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7F74A47-574F-4A1F-9B82-B988EC19A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575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7710-2A54-4618-8DC0-FD7462771A93}" type="datetime1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3CED-760D-437D-8680-FE3FD23A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5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14FE-A69A-4632-9E90-A2CF83DFA27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580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6429C-171A-4C1B-B742-0715310DD1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55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4970-2ABD-4C6B-A5B3-AF43F53119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344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78B3-D6C1-4126-A5EB-95F74A39B9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04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7FBF9-4EC1-4979-AB68-154FC00AD7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85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873-E408-4BBD-97B4-CB0D3C7557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38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B05EC-CAD8-478F-93F5-861C3A0D84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00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DA697-98D0-47AE-AA98-F412519060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004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B2E1-0F88-46CC-B4C7-37B4B8B4A3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582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D9FA-7C8A-446B-9329-ACD8DFD42C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9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CC21C-BC8A-486B-91DC-58042CCEF5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58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Relationship Id="rId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542F0-496B-489C-8EF3-BC11F0052AD3}" type="datetime1">
              <a:rPr lang="en-US" smtClean="0"/>
              <a:t>4/26/15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74A47-574F-4A1F-9B82-B988EC19AE8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993" y="163498"/>
            <a:ext cx="821137" cy="92792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7837747" y="997859"/>
            <a:ext cx="9252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City of</a:t>
            </a:r>
            <a:r>
              <a:rPr lang="en-US" sz="800" b="1" cap="small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Boston</a:t>
            </a:r>
            <a:endParaRPr lang="en-US" sz="800" b="1" cap="sm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66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9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2A21D-70F7-49FE-AF20-72E9B9E68C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30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file://localhost//upload.wikimedia.org/wikipedia/commons/8/8e/Seal_of_Boston.svg" TargetMode="External"/><Relationship Id="rId4" Type="http://schemas.openxmlformats.org/officeDocument/2006/relationships/image" Target="../media/image2.png"/><Relationship Id="rId5" Type="http://schemas.microsoft.com/office/2007/relationships/hdphoto" Target="../media/hdphoto2.wdp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ile:Seal of Boston.sv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"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72"/>
          <a:stretch/>
        </p:blipFill>
        <p:spPr bwMode="auto">
          <a:xfrm>
            <a:off x="0" y="990600"/>
            <a:ext cx="4131331" cy="489333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62400" y="533400"/>
            <a:ext cx="49530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 smtClean="0"/>
              <a:t>Fiscal Leadership and the Modern City</a:t>
            </a:r>
          </a:p>
          <a:p>
            <a:pPr algn="ctr"/>
            <a:endParaRPr lang="en-US" sz="3200" b="1" dirty="0"/>
          </a:p>
          <a:p>
            <a:pPr algn="ctr"/>
            <a:r>
              <a:rPr lang="en-US" sz="2400" i="1" dirty="0" smtClean="0"/>
              <a:t>Managing Health Care Costs for Past and Present Public Servants</a:t>
            </a:r>
          </a:p>
          <a:p>
            <a:pPr algn="ctr"/>
            <a:endParaRPr lang="en-US" sz="3200" b="1" dirty="0" smtClean="0"/>
          </a:p>
          <a:p>
            <a:pPr algn="ctr"/>
            <a:r>
              <a:rPr lang="en-US" sz="2800" dirty="0" smtClean="0"/>
              <a:t>April 27, 2015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1192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Health Insurance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1800" b="0" dirty="0" smtClean="0"/>
              <a:t>Cumulative growth from FY01</a:t>
            </a:r>
            <a:endParaRPr lang="en-US" sz="1800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4A47-574F-4A1F-9B82-B988EC19AE8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326648"/>
              </p:ext>
            </p:extLst>
          </p:nvPr>
        </p:nvGraphicFramePr>
        <p:xfrm>
          <a:off x="457200" y="914400"/>
          <a:ext cx="7772400" cy="5602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6818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2168313"/>
              </p:ext>
            </p:extLst>
          </p:nvPr>
        </p:nvGraphicFramePr>
        <p:xfrm>
          <a:off x="228600" y="304800"/>
          <a:ext cx="82296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5642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7122457"/>
              </p:ext>
            </p:extLst>
          </p:nvPr>
        </p:nvGraphicFramePr>
        <p:xfrm>
          <a:off x="152400" y="46037"/>
          <a:ext cx="8534400" cy="6492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03378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238"/>
            <a:ext cx="7772400" cy="1470025"/>
          </a:xfrm>
        </p:spPr>
        <p:txBody>
          <a:bodyPr/>
          <a:lstStyle/>
          <a:p>
            <a:r>
              <a:rPr lang="en-US" dirty="0" smtClean="0"/>
              <a:t>Municipal Health Reform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42672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Approved by state in 2011</a:t>
            </a:r>
          </a:p>
          <a:p>
            <a:pPr algn="l"/>
            <a:endParaRPr lang="en-US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Increased flexibility to negotiate health insurance changes with labor unions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Allowed municipalities to join state’s Group Insurance Commission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algn="l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744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675262"/>
            <a:ext cx="69342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Projected to save $59M over 4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2.5% employee premium share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Primary care, specialty, Rx, and ER copay increases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05238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Boston’s 1</a:t>
            </a:r>
            <a:r>
              <a:rPr lang="en-US" baseline="30000" dirty="0" smtClean="0"/>
              <a:t>st</a:t>
            </a:r>
            <a:r>
              <a:rPr lang="en-US" dirty="0" smtClean="0"/>
              <a:t> PEC Agreement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543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675262"/>
            <a:ext cx="69342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Elimination of most expensive medical plan</a:t>
            </a:r>
          </a:p>
          <a:p>
            <a:endParaRPr lang="en-US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Self-funding </a:t>
            </a:r>
          </a:p>
          <a:p>
            <a:endParaRPr lang="en-US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Limited wellness program</a:t>
            </a:r>
          </a:p>
          <a:p>
            <a:endParaRPr lang="en-US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Dependent eligibility audit</a:t>
            </a:r>
            <a:endParaRPr lang="en-US" sz="3200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05238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Other Savings Initiatives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640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Health Insurance Pressure Remains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Autofit/>
          </a:bodyPr>
          <a:lstStyle/>
          <a:p>
            <a:r>
              <a:rPr lang="en-US" sz="1800" b="0" dirty="0" smtClean="0"/>
              <a:t>In FY16, the City has budgeted $296 million in health insurance premiums – 10.4% of the total City budget</a:t>
            </a:r>
          </a:p>
          <a:p>
            <a:pPr marL="0" indent="0">
              <a:buNone/>
            </a:pPr>
            <a:endParaRPr lang="en-US" sz="1800" b="0" dirty="0"/>
          </a:p>
          <a:p>
            <a:r>
              <a:rPr lang="en-US" sz="1800" b="0" dirty="0" smtClean="0"/>
              <a:t>In FY16, it is expected to cost the City $18,959 per subscriber for our most commonly used HMO family plan</a:t>
            </a:r>
            <a:endParaRPr lang="en-US" sz="1800" b="0" dirty="0"/>
          </a:p>
          <a:p>
            <a:pPr marL="0" indent="0">
              <a:buNone/>
            </a:pPr>
            <a:endParaRPr lang="en-US" sz="1800" b="0" dirty="0" smtClean="0"/>
          </a:p>
          <a:p>
            <a:r>
              <a:rPr lang="en-US" sz="1800" b="0" dirty="0" smtClean="0"/>
              <a:t>In FY15, the City Council and the mayor re-approved the local adoption of MGL Ch. 32B Section 19, creating a Public Employee Committee (PEC) that both ratified the successor agreement</a:t>
            </a:r>
          </a:p>
          <a:p>
            <a:endParaRPr lang="en-US" sz="1800" b="0" dirty="0"/>
          </a:p>
          <a:p>
            <a:r>
              <a:rPr lang="en-US" sz="1800" b="0" dirty="0" smtClean="0"/>
              <a:t>Successor agreement with PEC included $45 million in savings over 5 years through changes to copayments and premium splits</a:t>
            </a:r>
          </a:p>
          <a:p>
            <a:endParaRPr lang="en-US" sz="1800" b="0" dirty="0" smtClean="0"/>
          </a:p>
          <a:p>
            <a:r>
              <a:rPr lang="en-US" sz="1800" b="0" dirty="0" smtClean="0"/>
              <a:t>In partnership with the City’s unions through the </a:t>
            </a:r>
            <a:r>
              <a:rPr lang="en-US" sz="1800" b="0" dirty="0"/>
              <a:t>P</a:t>
            </a:r>
            <a:r>
              <a:rPr lang="en-US" sz="1800" b="0" dirty="0" smtClean="0"/>
              <a:t>EC, the City issued an RFP for the new non-Medicare health insurance options to be available in FY16 and will issue an RFP for new Medicare plan options for FY18</a:t>
            </a:r>
            <a:endParaRPr lang="en-US" sz="1800" b="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4A47-574F-4A1F-9B82-B988EC19AE8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966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828800"/>
            <a:ext cx="6934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Projected to save an </a:t>
            </a:r>
            <a:r>
              <a:rPr lang="en-US" sz="3200" b="1" i="1" u="sng" dirty="0" smtClean="0"/>
              <a:t>additional</a:t>
            </a:r>
            <a:r>
              <a:rPr lang="en-US" sz="3200" dirty="0" smtClean="0"/>
              <a:t> &gt;$45M over 5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2% employee premium share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Additional primary care and specialty increases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05238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Boston’s Successor PEC Agreement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79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FCB9F-57CB-4D6C-B617-2B7EFAFE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2057400"/>
            <a:ext cx="69342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Excise (Cadillac) Tax Avoidance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Number of plans reduced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Procurements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Carve outs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05238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Boston’s Successor PEC Agreement- Additional Savings Opportunities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7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219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Other Post Employment Benefits (OPEB)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139" y="914400"/>
            <a:ext cx="8458200" cy="838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b="0" dirty="0" smtClean="0"/>
              <a:t>In FY16 the City and Public Health Commission (PHC) will make OPEB Trust Fund contributions towards the estimated </a:t>
            </a:r>
            <a:r>
              <a:rPr lang="en-US" sz="2000" dirty="0" smtClean="0"/>
              <a:t>$2.1 billion </a:t>
            </a:r>
            <a:r>
              <a:rPr lang="en-US" sz="2000" b="0" dirty="0" smtClean="0"/>
              <a:t>liability</a:t>
            </a:r>
            <a:endParaRPr lang="en-US" sz="20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800098" y="6380827"/>
            <a:ext cx="7450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>
                <a:cs typeface="Times New Roman" panose="02020603050405020304" pitchFamily="18" charset="0"/>
              </a:rPr>
              <a:t> </a:t>
            </a:r>
            <a:r>
              <a:rPr lang="en-US" sz="1200" dirty="0" smtClean="0"/>
              <a:t>   </a:t>
            </a:r>
            <a:r>
              <a:rPr lang="en-US" sz="1200" b="1" dirty="0" smtClean="0">
                <a:cs typeface="Times New Roman" panose="02020603050405020304" pitchFamily="18" charset="0"/>
              </a:rPr>
              <a:t>* The aggregate amount on deposit in the OPEB Trust Fund as of December 31, 2013 was $272.4 million.</a:t>
            </a:r>
          </a:p>
          <a:p>
            <a:endParaRPr lang="en-US" sz="1200" b="1" dirty="0"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4A47-574F-4A1F-9B82-B988EC19AE8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24960"/>
              </p:ext>
            </p:extLst>
          </p:nvPr>
        </p:nvGraphicFramePr>
        <p:xfrm>
          <a:off x="1046842" y="1678693"/>
          <a:ext cx="6350000" cy="4432935"/>
        </p:xfrm>
        <a:graphic>
          <a:graphicData uri="http://schemas.openxmlformats.org/drawingml/2006/table">
            <a:tbl>
              <a:tblPr/>
              <a:tblGrid>
                <a:gridCol w="1550963"/>
                <a:gridCol w="274401"/>
                <a:gridCol w="1300423"/>
                <a:gridCol w="238610"/>
                <a:gridCol w="1133396"/>
                <a:gridCol w="250540"/>
                <a:gridCol w="1601667"/>
              </a:tblGrid>
              <a:tr h="6585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($ in millions)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OPEB Trust Fund 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20.00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20.00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3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25.00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25.00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3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20.00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20.00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3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35.00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1.25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36.25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3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35.00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1.25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36.25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3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40.00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2.25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42.25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3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40.00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2.25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42.25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3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40.00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2.25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42.25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3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FY16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40.00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2.25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42.25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259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295.00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11.5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306.5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96842" y="5719254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808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3437</TotalTime>
  <Words>526</Words>
  <Application>Microsoft Macintosh PowerPoint</Application>
  <PresentationFormat>On-screen Show (4:3)</PresentationFormat>
  <Paragraphs>178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1_Office Theme</vt:lpstr>
      <vt:lpstr>PowerPoint Presentation</vt:lpstr>
      <vt:lpstr>Health Insurance  Cumulative growth from FY01</vt:lpstr>
      <vt:lpstr>PowerPoint Presentation</vt:lpstr>
      <vt:lpstr>PowerPoint Presentation</vt:lpstr>
      <vt:lpstr>Municipal Health Reform </vt:lpstr>
      <vt:lpstr>PowerPoint Presentation</vt:lpstr>
      <vt:lpstr>PowerPoint Presentation</vt:lpstr>
      <vt:lpstr>Health Insurance Pressure Remains</vt:lpstr>
      <vt:lpstr>PowerPoint Presentation</vt:lpstr>
      <vt:lpstr>PowerPoint Presentation</vt:lpstr>
      <vt:lpstr>Other Post Employment Benefits (OPEB)</vt:lpstr>
    </vt:vector>
  </TitlesOfParts>
  <Company>City of Boston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of Contents</dc:title>
  <dc:creator>Weenick, Meredith</dc:creator>
  <cp:lastModifiedBy>BU</cp:lastModifiedBy>
  <cp:revision>301</cp:revision>
  <cp:lastPrinted>2015-04-26T22:34:41Z</cp:lastPrinted>
  <dcterms:created xsi:type="dcterms:W3CDTF">2014-02-15T21:06:42Z</dcterms:created>
  <dcterms:modified xsi:type="dcterms:W3CDTF">2015-04-27T02:02:22Z</dcterms:modified>
</cp:coreProperties>
</file>