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9"/>
  </p:handoutMasterIdLst>
  <p:sldIdLst>
    <p:sldId id="256" r:id="rId2"/>
    <p:sldId id="257" r:id="rId3"/>
    <p:sldId id="261" r:id="rId4"/>
    <p:sldId id="267" r:id="rId5"/>
    <p:sldId id="264" r:id="rId6"/>
    <p:sldId id="262" r:id="rId7"/>
    <p:sldId id="269" r:id="rId8"/>
    <p:sldId id="266" r:id="rId9"/>
    <p:sldId id="265" r:id="rId10"/>
    <p:sldId id="277" r:id="rId11"/>
    <p:sldId id="278" r:id="rId12"/>
    <p:sldId id="258" r:id="rId13"/>
    <p:sldId id="259" r:id="rId14"/>
    <p:sldId id="279" r:id="rId15"/>
    <p:sldId id="280" r:id="rId16"/>
    <p:sldId id="260" r:id="rId17"/>
    <p:sldId id="276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9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2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06FB74-73D5-4411-92D9-6F8F0254A892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FCA2DB-2B34-4ED7-9E9F-C767D8FF5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94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 Evaluation of the Intensive Research Elective Course (IREC)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441370"/>
            <a:ext cx="7766936" cy="1741715"/>
          </a:xfrm>
        </p:spPr>
        <p:txBody>
          <a:bodyPr>
            <a:noAutofit/>
          </a:bodyPr>
          <a:lstStyle/>
          <a:p>
            <a:r>
              <a:rPr lang="en-US" sz="2400" dirty="0" smtClean="0"/>
              <a:t>Afaf </a:t>
            </a:r>
            <a:r>
              <a:rPr lang="en-US" sz="2400" dirty="0" err="1" smtClean="0"/>
              <a:t>Hourani</a:t>
            </a:r>
            <a:r>
              <a:rPr lang="en-US" sz="2400" dirty="0" smtClean="0"/>
              <a:t> MS, MPH </a:t>
            </a:r>
          </a:p>
          <a:p>
            <a:r>
              <a:rPr lang="en-US" sz="2400" dirty="0" smtClean="0"/>
              <a:t>Lindsay Demers MS, PhD</a:t>
            </a:r>
          </a:p>
          <a:p>
            <a:r>
              <a:rPr lang="en-US" sz="2400" dirty="0" smtClean="0"/>
              <a:t>Health Sciences Education MS Program</a:t>
            </a:r>
          </a:p>
          <a:p>
            <a:r>
              <a:rPr lang="en-US" sz="2400" dirty="0" smtClean="0"/>
              <a:t>GMS, BU School of Medicine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02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8457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5920"/>
            <a:ext cx="8596668" cy="439544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Introduction</a:t>
            </a:r>
          </a:p>
          <a:p>
            <a:r>
              <a:rPr lang="en-US" sz="2400" dirty="0"/>
              <a:t>Communications and </a:t>
            </a:r>
            <a:r>
              <a:rPr lang="en-US" sz="2400" dirty="0" smtClean="0"/>
              <a:t>Responsibilities</a:t>
            </a:r>
          </a:p>
          <a:p>
            <a:r>
              <a:rPr lang="en-US" sz="2400" dirty="0" smtClean="0"/>
              <a:t>Description of the Intervention</a:t>
            </a:r>
          </a:p>
          <a:p>
            <a:r>
              <a:rPr lang="en-US" sz="2400" dirty="0" smtClean="0"/>
              <a:t>Materials &amp; Methods</a:t>
            </a:r>
          </a:p>
          <a:p>
            <a:r>
              <a:rPr lang="en-US" sz="2400" dirty="0" smtClean="0"/>
              <a:t>Evaluation</a:t>
            </a:r>
          </a:p>
          <a:p>
            <a:r>
              <a:rPr lang="en-US" sz="2400" dirty="0" smtClean="0"/>
              <a:t>Results</a:t>
            </a:r>
          </a:p>
          <a:p>
            <a:r>
              <a:rPr lang="en-US" sz="2400" dirty="0" smtClean="0"/>
              <a:t>Discussion and Conclusion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44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4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2421"/>
            <a:ext cx="8596668" cy="4344181"/>
          </a:xfrm>
        </p:spPr>
        <p:txBody>
          <a:bodyPr/>
          <a:lstStyle/>
          <a:p>
            <a:r>
              <a:rPr lang="en-US" dirty="0" smtClean="0"/>
              <a:t>Lack of Dental Health Researchers</a:t>
            </a:r>
          </a:p>
          <a:p>
            <a:r>
              <a:rPr lang="en-US" dirty="0" smtClean="0"/>
              <a:t>Need to Train Dental Students in Research</a:t>
            </a:r>
          </a:p>
          <a:p>
            <a:pPr lvl="1"/>
            <a:r>
              <a:rPr lang="en-US" dirty="0" smtClean="0"/>
              <a:t>Advance Careers</a:t>
            </a:r>
          </a:p>
          <a:p>
            <a:pPr lvl="1"/>
            <a:r>
              <a:rPr lang="en-US" dirty="0" smtClean="0"/>
              <a:t>Translate Research Findings into Bedside</a:t>
            </a:r>
          </a:p>
          <a:p>
            <a:pPr lvl="1"/>
            <a:r>
              <a:rPr lang="en-US" dirty="0" smtClean="0"/>
              <a:t>Ensure Evidence-based Practice Reaches Clinical Setting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Schools Incorporated Informal Research Programs</a:t>
            </a:r>
          </a:p>
          <a:p>
            <a:pPr marL="0" indent="0">
              <a:buNone/>
            </a:pPr>
            <a:r>
              <a:rPr lang="en-US" dirty="0" smtClean="0"/>
              <a:t>Other Proactive Schools Created Formal Curricular and Extra-curricular Programs</a:t>
            </a:r>
          </a:p>
        </p:txBody>
      </p:sp>
    </p:spTree>
    <p:extLst>
      <p:ext uri="{BB962C8B-B14F-4D97-AF65-F5344CB8AC3E}">
        <p14:creationId xmlns:p14="http://schemas.microsoft.com/office/powerpoint/2010/main" val="168945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Encountered &amp; Solution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with Curricular Activities</a:t>
            </a:r>
          </a:p>
          <a:p>
            <a:r>
              <a:rPr lang="en-US" dirty="0" smtClean="0"/>
              <a:t>Curriculum Very Dense</a:t>
            </a:r>
          </a:p>
          <a:p>
            <a:r>
              <a:rPr lang="en-US" dirty="0" smtClean="0"/>
              <a:t>Students Need to Do Extra Work to Achieve Success</a:t>
            </a:r>
          </a:p>
          <a:p>
            <a:r>
              <a:rPr lang="en-US" dirty="0" smtClean="0"/>
              <a:t>Intensive Research Elective Course IREC was Created</a:t>
            </a:r>
          </a:p>
          <a:p>
            <a:pPr lvl="1"/>
            <a:r>
              <a:rPr lang="en-US" dirty="0" smtClean="0"/>
              <a:t>Goal to Provide Intense, Structured Research Experience throughout Dental Education</a:t>
            </a:r>
          </a:p>
          <a:p>
            <a:pPr lvl="1"/>
            <a:r>
              <a:rPr lang="en-US" dirty="0" smtClean="0"/>
              <a:t>Mentored Research</a:t>
            </a:r>
          </a:p>
          <a:p>
            <a:pPr lvl="1"/>
            <a:r>
              <a:rPr lang="en-US" dirty="0" smtClean="0"/>
              <a:t>Completed Project</a:t>
            </a:r>
          </a:p>
        </p:txBody>
      </p:sp>
    </p:spTree>
    <p:extLst>
      <p:ext uri="{BB962C8B-B14F-4D97-AF65-F5344CB8AC3E}">
        <p14:creationId xmlns:p14="http://schemas.microsoft.com/office/powerpoint/2010/main" val="21541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Communications &amp; Responsibilities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113783"/>
              </p:ext>
            </p:extLst>
          </p:nvPr>
        </p:nvGraphicFramePr>
        <p:xfrm>
          <a:off x="563880" y="1356359"/>
          <a:ext cx="8336280" cy="53492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91472">
                  <a:extLst>
                    <a:ext uri="{9D8B030D-6E8A-4147-A177-3AD203B41FA5}">
                      <a16:colId xmlns:a16="http://schemas.microsoft.com/office/drawing/2014/main" val="1837625436"/>
                    </a:ext>
                  </a:extLst>
                </a:gridCol>
                <a:gridCol w="1667256">
                  <a:extLst>
                    <a:ext uri="{9D8B030D-6E8A-4147-A177-3AD203B41FA5}">
                      <a16:colId xmlns:a16="http://schemas.microsoft.com/office/drawing/2014/main" val="518853218"/>
                    </a:ext>
                  </a:extLst>
                </a:gridCol>
                <a:gridCol w="1743040">
                  <a:extLst>
                    <a:ext uri="{9D8B030D-6E8A-4147-A177-3AD203B41FA5}">
                      <a16:colId xmlns:a16="http://schemas.microsoft.com/office/drawing/2014/main" val="4241486667"/>
                    </a:ext>
                  </a:extLst>
                </a:gridCol>
                <a:gridCol w="1667256">
                  <a:extLst>
                    <a:ext uri="{9D8B030D-6E8A-4147-A177-3AD203B41FA5}">
                      <a16:colId xmlns:a16="http://schemas.microsoft.com/office/drawing/2014/main" val="2492707802"/>
                    </a:ext>
                  </a:extLst>
                </a:gridCol>
                <a:gridCol w="1667256">
                  <a:extLst>
                    <a:ext uri="{9D8B030D-6E8A-4147-A177-3AD203B41FA5}">
                      <a16:colId xmlns:a16="http://schemas.microsoft.com/office/drawing/2014/main" val="1991651924"/>
                    </a:ext>
                  </a:extLst>
                </a:gridCol>
              </a:tblGrid>
              <a:tr h="1193016">
                <a:tc>
                  <a:txBody>
                    <a:bodyPr/>
                    <a:lstStyle/>
                    <a:p>
                      <a:pPr marL="0" marR="1847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847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ommun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200" b="1" spc="-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on </a:t>
                      </a:r>
                      <a:r>
                        <a:rPr lang="en-US" sz="1200" b="1" spc="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 spc="-1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spc="-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uden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953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Student Placement Responsibilities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Student R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ibili</a:t>
                      </a:r>
                      <a:r>
                        <a:rPr lang="en-US" sz="1200" b="1" spc="1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ies/ 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Activities Prior to Start Training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Student R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ibili</a:t>
                      </a:r>
                      <a:r>
                        <a:rPr lang="en-US" sz="1200" b="1" spc="1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ies/ 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Activities During Training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Student R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ibili</a:t>
                      </a:r>
                      <a:r>
                        <a:rPr lang="en-US" sz="1200" b="1" spc="1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ies/ 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Activities End of Training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867831"/>
                  </a:ext>
                </a:extLst>
              </a:tr>
              <a:tr h="1383348">
                <a:tc>
                  <a:txBody>
                    <a:bodyPr/>
                    <a:lstStyle/>
                    <a:p>
                      <a:pPr marL="0" marR="0">
                        <a:lnSpc>
                          <a:spcPts val="11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Pre-doctoral Research Program (PRP) Office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 spc="-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 spc="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 St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ts 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1200" b="1" spc="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Complete Information Document/Survey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135" marR="49530" indent="2540" algn="ctr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Research Rotation Approval Form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Project Outline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Complete Pre-survey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Seminars: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Responsible Conduct of Research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Research-related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Completed Report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Presentation/ Oral or Poster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147183"/>
                  </a:ext>
                </a:extLst>
              </a:tr>
              <a:tr h="2772878">
                <a:tc>
                  <a:txBody>
                    <a:bodyPr/>
                    <a:lstStyle/>
                    <a:p>
                      <a:pPr marL="0" marR="6096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IREC Opportunities 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Du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3500" marR="6096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6096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Deadline to Apply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3500" marR="6096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6096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Student Research Booklet - Complete Description of the Program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3500" marR="6096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1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Mentors’ Information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PRP Office: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Reviews Information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34290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ee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wi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St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ude</a:t>
                      </a:r>
                      <a:r>
                        <a:rPr lang="en-US" sz="1200" b="1" spc="-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 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34290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34290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mm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un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200" b="1" spc="-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 </a:t>
                      </a:r>
                      <a:r>
                        <a:rPr lang="en-US" sz="1200" b="1" spc="-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wi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M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b="1" spc="-1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200" b="1" spc="5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200" b="1" spc="-1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Assigns Student to a Preferred Mentor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135" marR="49530" indent="2540" algn="ctr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CITI Courses: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Protection of Human Subjects in Research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HIPAA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GCP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Laboratory Safety Training if Required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130810">
                        <a:lnSpc>
                          <a:spcPct val="107000"/>
                        </a:lnSpc>
                        <a:spcBef>
                          <a:spcPts val="49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 Safety Training if Required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Mini-course Research-Related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Journal Club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Communication Science Mini-Workshop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2616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Meeting with PRP Office to Assess Progress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Mentor Evaluation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Student Feedback on Research Experience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Complete Post-survey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Time Sheet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5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0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23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Description of the Intervention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0780" y="1735015"/>
            <a:ext cx="8596668" cy="4353239"/>
          </a:xfrm>
        </p:spPr>
        <p:txBody>
          <a:bodyPr/>
          <a:lstStyle/>
          <a:p>
            <a:r>
              <a:rPr lang="en-US" dirty="0" smtClean="0"/>
              <a:t>IREC Experience Enhances Critical Thinking Skills</a:t>
            </a:r>
          </a:p>
          <a:p>
            <a:r>
              <a:rPr lang="en-US" dirty="0" smtClean="0"/>
              <a:t>Participate Research-related Activities, Meetings </a:t>
            </a:r>
          </a:p>
          <a:p>
            <a:r>
              <a:rPr lang="en-US" dirty="0" smtClean="0"/>
              <a:t>Train n Design and Execution of Scientific Studies</a:t>
            </a:r>
          </a:p>
          <a:p>
            <a:r>
              <a:rPr lang="en-US" dirty="0" smtClean="0"/>
              <a:t>Gain Better Understanding of Innovative Dental Techniques, Material &amp; Tools</a:t>
            </a:r>
          </a:p>
          <a:p>
            <a:r>
              <a:rPr lang="en-US" dirty="0" smtClean="0"/>
              <a:t>Develop Analytical Thinking Abilities </a:t>
            </a:r>
          </a:p>
          <a:p>
            <a:r>
              <a:rPr lang="en-US" dirty="0" smtClean="0"/>
              <a:t>Become Informed Dental Clinician</a:t>
            </a:r>
          </a:p>
          <a:p>
            <a:r>
              <a:rPr lang="en-US" dirty="0" smtClean="0"/>
              <a:t>Improve Eligibility to Academic Appointments</a:t>
            </a:r>
          </a:p>
          <a:p>
            <a:r>
              <a:rPr lang="en-US" dirty="0" smtClean="0"/>
              <a:t>Contribute to Dental Literature</a:t>
            </a:r>
          </a:p>
          <a:p>
            <a:pPr lvl="1"/>
            <a:r>
              <a:rPr lang="en-US" dirty="0" smtClean="0"/>
              <a:t>Publish</a:t>
            </a:r>
          </a:p>
          <a:p>
            <a:pPr lvl="1"/>
            <a:r>
              <a:rPr lang="en-US" dirty="0" smtClean="0"/>
              <a:t>Showcase Accomplishments at Local, National and International Meetings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321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6167"/>
            <a:ext cx="8596668" cy="4495195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Students Complete Pre-survey – 20 Criteria </a:t>
            </a:r>
          </a:p>
          <a:p>
            <a:r>
              <a:rPr lang="en-US" dirty="0" smtClean="0"/>
              <a:t>Students Complete Mentored Project</a:t>
            </a:r>
          </a:p>
          <a:p>
            <a:r>
              <a:rPr lang="en-US" dirty="0" smtClean="0"/>
              <a:t>Students Complete Post-survey – Same </a:t>
            </a:r>
            <a:r>
              <a:rPr lang="en-US" dirty="0"/>
              <a:t>C</a:t>
            </a:r>
            <a:r>
              <a:rPr lang="en-US" dirty="0" smtClean="0"/>
              <a:t>riteria</a:t>
            </a:r>
          </a:p>
          <a:p>
            <a:r>
              <a:rPr lang="en-US" dirty="0" smtClean="0"/>
              <a:t>Mentors Complete Post-assessment – Similar Criteria</a:t>
            </a:r>
          </a:p>
          <a:p>
            <a:r>
              <a:rPr lang="en-US" dirty="0" smtClean="0"/>
              <a:t>IRB Approval</a:t>
            </a:r>
          </a:p>
          <a:p>
            <a:r>
              <a:rPr lang="en-US" dirty="0" smtClean="0"/>
              <a:t>Data Evaluated Using SPSS – Non-parametric Sign Tests</a:t>
            </a:r>
          </a:p>
          <a:p>
            <a:r>
              <a:rPr lang="en-US" dirty="0" smtClean="0"/>
              <a:t>Using alpha .05 Test Statistics, 2 Tailed Exact Significant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45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38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Materials &amp;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51949"/>
            <a:ext cx="8596668" cy="418941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Data from 48 Dental Students 2012-2018</a:t>
            </a:r>
          </a:p>
          <a:p>
            <a:r>
              <a:rPr lang="en-US" sz="2400" dirty="0" smtClean="0"/>
              <a:t>Questionnaires 20 5-Point </a:t>
            </a:r>
            <a:r>
              <a:rPr lang="en-US" sz="2400" dirty="0" err="1" smtClean="0"/>
              <a:t>Lickert</a:t>
            </a:r>
            <a:r>
              <a:rPr lang="en-US" sz="2400" dirty="0" smtClean="0"/>
              <a:t> Scale Questions</a:t>
            </a:r>
          </a:p>
          <a:p>
            <a:r>
              <a:rPr lang="en-US" sz="2400" dirty="0" smtClean="0"/>
              <a:t>Students Self-assessed at the Beginning and at End of Training </a:t>
            </a:r>
          </a:p>
          <a:p>
            <a:r>
              <a:rPr lang="en-US" sz="2400" dirty="0" smtClean="0"/>
              <a:t>Mentors Assessed Students at the End of Training Using Similar Criteria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8171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6176963" y="3365500"/>
            <a:ext cx="0" cy="134938"/>
            <a:chOff x="4414" y="-424"/>
            <a:chExt cx="2" cy="214"/>
          </a:xfrm>
        </p:grpSpPr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414" y="-424"/>
              <a:ext cx="2" cy="214"/>
            </a:xfrm>
            <a:custGeom>
              <a:avLst/>
              <a:gdLst>
                <a:gd name="T0" fmla="+- 0 -424 -424"/>
                <a:gd name="T1" fmla="*/ -424 h 214"/>
                <a:gd name="T2" fmla="+- 0 -210 -424"/>
                <a:gd name="T3" fmla="*/ -210 h 21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14">
                  <a:moveTo>
                    <a:pt x="0" y="0"/>
                  </a:moveTo>
                  <a:lnTo>
                    <a:pt x="0" y="214"/>
                  </a:lnTo>
                </a:path>
              </a:pathLst>
            </a:custGeom>
            <a:noFill/>
            <a:ln w="10414">
              <a:solidFill>
                <a:srgbClr val="BEBEB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910182"/>
              </p:ext>
            </p:extLst>
          </p:nvPr>
        </p:nvGraphicFramePr>
        <p:xfrm>
          <a:off x="677335" y="300936"/>
          <a:ext cx="4612296" cy="655706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612296">
                  <a:extLst>
                    <a:ext uri="{9D8B030D-6E8A-4147-A177-3AD203B41FA5}">
                      <a16:colId xmlns:a16="http://schemas.microsoft.com/office/drawing/2014/main" val="4196891212"/>
                    </a:ext>
                  </a:extLst>
                </a:gridCol>
              </a:tblGrid>
              <a:tr h="268405">
                <a:tc>
                  <a:txBody>
                    <a:bodyPr/>
                    <a:lstStyle/>
                    <a:p>
                      <a:pPr marL="17780" marR="0">
                        <a:lnSpc>
                          <a:spcPts val="1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 smtClean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 marR="0">
                        <a:lnSpc>
                          <a:spcPts val="1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en-US" sz="1200" b="1" spc="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-tr</a:t>
                      </a:r>
                      <a:r>
                        <a:rPr lang="en-US" sz="1200" b="1" spc="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ining</a:t>
                      </a:r>
                      <a:r>
                        <a:rPr lang="en-US" sz="1200" b="1" spc="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spc="-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b="1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sse</a:t>
                      </a:r>
                      <a:r>
                        <a:rPr lang="en-US" sz="1200" b="1" spc="1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b="1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sme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156514"/>
                  </a:ext>
                </a:extLst>
              </a:tr>
              <a:tr h="309149">
                <a:tc>
                  <a:txBody>
                    <a:bodyPr/>
                    <a:lstStyle/>
                    <a:p>
                      <a:pPr marL="17780" marR="0"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1200" b="1" spc="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t-tr</a:t>
                      </a:r>
                      <a:r>
                        <a:rPr lang="en-US" sz="1200" b="1" spc="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ining</a:t>
                      </a:r>
                      <a:r>
                        <a:rPr lang="en-US" sz="1200" b="1" spc="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spc="-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b="1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ssessme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69009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200" spc="-8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200" spc="-3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7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te</a:t>
                      </a: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atu</a:t>
                      </a:r>
                      <a:r>
                        <a:rPr lang="en-US" sz="1200" spc="1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779757"/>
                  </a:ext>
                </a:extLst>
              </a:tr>
              <a:tr h="330877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spc="-4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en-US" sz="1200" spc="-7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 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ga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58839"/>
                  </a:ext>
                </a:extLst>
              </a:tr>
              <a:tr h="285445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gn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-5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ental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759545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Inte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data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825946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tat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826850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ep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sz="1200" spc="-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ab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20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ent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558905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nal</a:t>
                      </a:r>
                      <a:r>
                        <a:rPr lang="en-US" sz="120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727587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ann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</a:t>
                      </a:r>
                      <a:r>
                        <a:rPr lang="en-US" sz="1200" spc="-8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631077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hn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200" spc="-9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4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il</a:t>
                      </a:r>
                      <a:r>
                        <a:rPr lang="en-U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649446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249390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8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20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9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il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751518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010668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88010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ep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app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693346"/>
                  </a:ext>
                </a:extLst>
              </a:tr>
              <a:tr h="285445">
                <a:tc>
                  <a:txBody>
                    <a:bodyPr/>
                    <a:lstStyle/>
                    <a:p>
                      <a:pPr marL="17780" marR="0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200" spc="-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spc="-7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ub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716875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7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en-US" sz="120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623840"/>
                  </a:ext>
                </a:extLst>
              </a:tr>
              <a:tr h="28346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200" spc="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peten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200" spc="-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20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pon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du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7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49881"/>
                  </a:ext>
                </a:extLst>
              </a:tr>
              <a:tr h="361497">
                <a:tc>
                  <a:txBody>
                    <a:bodyPr/>
                    <a:lstStyle/>
                    <a:p>
                      <a:pPr marL="17780" marR="0">
                        <a:lnSpc>
                          <a:spcPct val="107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ed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20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ote</a:t>
                      </a:r>
                      <a:r>
                        <a:rPr lang="en-US" sz="1200" spc="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sz="120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 h</a:t>
                      </a:r>
                      <a:r>
                        <a:rPr lang="en-U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spc="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lang="en-US" sz="1200" spc="-7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ub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en-US" sz="120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678911"/>
                  </a:ext>
                </a:extLst>
              </a:tr>
              <a:tr h="399029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ed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6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20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354369"/>
                  </a:ext>
                </a:extLst>
              </a:tr>
              <a:tr h="348655">
                <a:tc>
                  <a:txBody>
                    <a:bodyPr/>
                    <a:lstStyle/>
                    <a:p>
                      <a:pPr marL="17780" marR="0">
                        <a:lnSpc>
                          <a:spcPts val="11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spc="-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ed</a:t>
                      </a:r>
                      <a:r>
                        <a:rPr lang="en-US" sz="1200" spc="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-6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spc="-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lang="en-US" sz="12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spc="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200" spc="-7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spc="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spc="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481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2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Series of Non-parametric Sign Tests to Compare Pre and Post Responses</a:t>
            </a:r>
          </a:p>
          <a:p>
            <a:r>
              <a:rPr lang="en-US" dirty="0"/>
              <a:t>Triangulation with Mentors’ </a:t>
            </a:r>
            <a:r>
              <a:rPr lang="en-US" dirty="0" smtClean="0"/>
              <a:t>Assessments for Bias in Self-assessments</a:t>
            </a:r>
          </a:p>
          <a:p>
            <a:r>
              <a:rPr lang="en-US" dirty="0"/>
              <a:t>Data Evaluated Using SPSS – Non-parametric Sign Tests</a:t>
            </a:r>
          </a:p>
          <a:p>
            <a:r>
              <a:rPr lang="en-US" dirty="0"/>
              <a:t>Using alpha .05 Test Statistics, 2 Tailed Exact Significant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0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 and Post Test Results Showed Significant Improvement in Student Skills and Abilities</a:t>
            </a:r>
          </a:p>
          <a:p>
            <a:r>
              <a:rPr lang="en-US" dirty="0" smtClean="0"/>
              <a:t>Using alpha .05 Test Statistics 2-Tailed Exact Significant</a:t>
            </a:r>
          </a:p>
          <a:p>
            <a:r>
              <a:rPr lang="en-US" dirty="0" smtClean="0"/>
              <a:t>Results from Mentors Showed Significance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9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27803" y="322839"/>
            <a:ext cx="406553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</a:t>
            </a:r>
            <a:r>
              <a:rPr kumimoji="0" lang="en-US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Results of Pre- and Post- Analysis of student questionnaires</a:t>
            </a:r>
            <a:endParaRPr kumimoji="0" lang="en-US" alt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048820"/>
              </p:ext>
            </p:extLst>
          </p:nvPr>
        </p:nvGraphicFramePr>
        <p:xfrm>
          <a:off x="1262884" y="590314"/>
          <a:ext cx="6280917" cy="6267686"/>
        </p:xfrm>
        <a:graphic>
          <a:graphicData uri="http://schemas.openxmlformats.org/drawingml/2006/table">
            <a:tbl>
              <a:tblPr firstRow="1" firstCol="1" bandRow="1"/>
              <a:tblGrid>
                <a:gridCol w="1104977">
                  <a:extLst>
                    <a:ext uri="{9D8B030D-6E8A-4147-A177-3AD203B41FA5}">
                      <a16:colId xmlns:a16="http://schemas.microsoft.com/office/drawing/2014/main" val="3458511398"/>
                    </a:ext>
                  </a:extLst>
                </a:gridCol>
                <a:gridCol w="814192">
                  <a:extLst>
                    <a:ext uri="{9D8B030D-6E8A-4147-A177-3AD203B41FA5}">
                      <a16:colId xmlns:a16="http://schemas.microsoft.com/office/drawing/2014/main" val="1197950427"/>
                    </a:ext>
                  </a:extLst>
                </a:gridCol>
                <a:gridCol w="814192">
                  <a:extLst>
                    <a:ext uri="{9D8B030D-6E8A-4147-A177-3AD203B41FA5}">
                      <a16:colId xmlns:a16="http://schemas.microsoft.com/office/drawing/2014/main" val="1385259901"/>
                    </a:ext>
                  </a:extLst>
                </a:gridCol>
                <a:gridCol w="872349">
                  <a:extLst>
                    <a:ext uri="{9D8B030D-6E8A-4147-A177-3AD203B41FA5}">
                      <a16:colId xmlns:a16="http://schemas.microsoft.com/office/drawing/2014/main" val="1634489421"/>
                    </a:ext>
                  </a:extLst>
                </a:gridCol>
                <a:gridCol w="496271">
                  <a:extLst>
                    <a:ext uri="{9D8B030D-6E8A-4147-A177-3AD203B41FA5}">
                      <a16:colId xmlns:a16="http://schemas.microsoft.com/office/drawing/2014/main" val="1639264333"/>
                    </a:ext>
                  </a:extLst>
                </a:gridCol>
                <a:gridCol w="1073959">
                  <a:extLst>
                    <a:ext uri="{9D8B030D-6E8A-4147-A177-3AD203B41FA5}">
                      <a16:colId xmlns:a16="http://schemas.microsoft.com/office/drawing/2014/main" val="3036860911"/>
                    </a:ext>
                  </a:extLst>
                </a:gridCol>
                <a:gridCol w="1104977">
                  <a:extLst>
                    <a:ext uri="{9D8B030D-6E8A-4147-A177-3AD203B41FA5}">
                      <a16:colId xmlns:a16="http://schemas.microsoft.com/office/drawing/2014/main" val="2810099063"/>
                    </a:ext>
                  </a:extLst>
                </a:gridCol>
              </a:tblGrid>
              <a:tr h="4170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Survey Item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Pre- Mean (SD)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Post- Mean  (SD)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Differences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Ties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Positive Differences 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44005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Familiarity Literature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3.60 (.71)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4.36 (.56)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188822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Formulation Problems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3.25 (.73)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4.20 (.45)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874977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Approaches Design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2.95 (.81)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3.89 (.68)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0945379"/>
                  </a:ext>
                </a:extLst>
              </a:tr>
              <a:tr h="2085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Interpretation Data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3.50 (.71)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4.16 (.55)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926807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 Results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3.30 (.68)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4.27 (.57)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343419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Preparation Abstract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3.13 (.82)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4.19 (.67)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152995"/>
                  </a:ext>
                </a:extLst>
              </a:tr>
              <a:tr h="2085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Scientific Writing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3.06 (.85)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4.06 (.67)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7952108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Experiments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3.05 (.75)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3.90 (.70)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231194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 Performance Skills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3.56 (.87)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4.27 (.79)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190754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Adherence Schedule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4.14 (.86)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4.68 (.49)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767011"/>
                  </a:ext>
                </a:extLst>
              </a:tr>
              <a:tr h="2085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 Accuracy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4.06 (.81)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4.48 (.55)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712678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 Discussion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3.38 (.96)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4.30 (.65)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328194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Responsiveness Critical Evaluation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3.81 (.87)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4.46 (.62)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464145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Receptiveness Approach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3.85 (.77)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4.56 (.50)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359389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Respect Rules Regulations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4.52 (.74)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4.83 (.38)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832851"/>
                  </a:ext>
                </a:extLst>
              </a:tr>
              <a:tr h="2085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Journal Club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2.52 (1.37)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3.60 (1.09)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06219"/>
                  </a:ext>
                </a:extLst>
              </a:tr>
              <a:tr h="2085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Competency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4.19 (.87)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4.65 (.53)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180894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Human Subjects Training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3.71 (1.22)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4.42 (.77)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3834991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Lab Safety Training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3.69 (1.39)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4.12 (1.27)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728656"/>
                  </a:ext>
                </a:extLst>
              </a:tr>
              <a:tr h="3258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Animal Safety Training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2.58 (1.54)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3.02 (1.62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1" marR="47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57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88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92062" y="207985"/>
            <a:ext cx="529622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3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 </a:t>
            </a:r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kills</a:t>
            </a:r>
            <a:endParaRPr kumimoji="0" lang="en-US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968466"/>
              </p:ext>
            </p:extLst>
          </p:nvPr>
        </p:nvGraphicFramePr>
        <p:xfrm>
          <a:off x="502921" y="520862"/>
          <a:ext cx="5076076" cy="6238752"/>
        </p:xfrm>
        <a:graphic>
          <a:graphicData uri="http://schemas.openxmlformats.org/drawingml/2006/table">
            <a:tbl>
              <a:tblPr firstRow="1" firstCol="1" bandRow="1"/>
              <a:tblGrid>
                <a:gridCol w="2190062">
                  <a:extLst>
                    <a:ext uri="{9D8B030D-6E8A-4147-A177-3AD203B41FA5}">
                      <a16:colId xmlns:a16="http://schemas.microsoft.com/office/drawing/2014/main" val="958176125"/>
                    </a:ext>
                  </a:extLst>
                </a:gridCol>
                <a:gridCol w="2886014">
                  <a:extLst>
                    <a:ext uri="{9D8B030D-6E8A-4147-A177-3AD203B41FA5}">
                      <a16:colId xmlns:a16="http://schemas.microsoft.com/office/drawing/2014/main" val="3361037264"/>
                    </a:ext>
                  </a:extLst>
                </a:gridCol>
              </a:tblGrid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Survey Item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Post- Mean (SD)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667785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Familiarity Literature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4.60 (.64)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035744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Formulation Problems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4.44 (.74)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382422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Approaches Design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4.38 (.70)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313375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Interpretation Data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4.56 (.50)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140754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 Results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4.75 (.43)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586879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Preparation Abstract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4.65 (.89)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277821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Scientific Writing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4.69 (.42)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412837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Experiments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4.54 (.87)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432740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 Performance Skills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4.75 (.84)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563898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Adherence Schedule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4.81 (.45)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898810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 Accuracy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4.85 (.36)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934197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 Discussion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4.90 (.31)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029506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Responsiveness Evaluation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4.98 (.14)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445533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Receptiveness Approach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4.98 (.14)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639531"/>
                  </a:ext>
                </a:extLst>
              </a:tr>
              <a:tr h="389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Respect Rules Regulations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4.98 (.14)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646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29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7459669" cy="3880773"/>
          </a:xfrm>
        </p:spPr>
        <p:txBody>
          <a:bodyPr/>
          <a:lstStyle/>
          <a:p>
            <a:r>
              <a:rPr lang="en-US" dirty="0"/>
              <a:t>Incorporating Formal Research Programs Into Curriculum </a:t>
            </a:r>
            <a:r>
              <a:rPr lang="en-US" dirty="0" smtClean="0"/>
              <a:t>is Doable</a:t>
            </a:r>
          </a:p>
          <a:p>
            <a:r>
              <a:rPr lang="en-US" dirty="0" smtClean="0"/>
              <a:t>Showed Effectiveness in the Short Term</a:t>
            </a:r>
          </a:p>
          <a:p>
            <a:r>
              <a:rPr lang="en-US" dirty="0" smtClean="0"/>
              <a:t>What I learnt is to Follow-up with IREC Participants to See if IREC was effective in the Long-term Through Changes in Research Interests and Career </a:t>
            </a:r>
            <a:r>
              <a:rPr lang="en-US" dirty="0" smtClean="0"/>
              <a:t>Paths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– How to do it Differently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Convenient Sample Rather than Random – </a:t>
            </a:r>
            <a:r>
              <a:rPr lang="en-US" dirty="0" smtClean="0"/>
              <a:t>                                               Students </a:t>
            </a:r>
            <a:r>
              <a:rPr lang="en-US" dirty="0" smtClean="0"/>
              <a:t>who Signed Up May be More Likely to Invest Time to Succeed</a:t>
            </a:r>
          </a:p>
          <a:p>
            <a:r>
              <a:rPr lang="en-US" dirty="0" smtClean="0"/>
              <a:t>Pre- and Post were Self-assessed </a:t>
            </a: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 smtClean="0"/>
              <a:t>Lack of Validity</a:t>
            </a:r>
          </a:p>
          <a:p>
            <a:r>
              <a:rPr lang="en-US" dirty="0" smtClean="0"/>
              <a:t>Triangulation with Mentor’s Assessments Did Lend Validity by Triangulation</a:t>
            </a:r>
          </a:p>
          <a:p>
            <a:r>
              <a:rPr lang="en-US" dirty="0" smtClean="0"/>
              <a:t>Author had Access to Information as Part of her Role in the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9666514" cy="5825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D'Souza RN and Colombo JS. 2017. How Research Training Will Shape the Future of Dental, Oral, and Craniofacial Research.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Dent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Educ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81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(9): eS73-eS82.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Doherty EH,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Karimbux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NY and Kugel G. 2016. Creation and Initial Outcomes of a Selective Four-Year Research Program for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Predoctoral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Dental Students.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Dent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Educ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80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(12): 1405-1412.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Emrick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JJ and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Gullard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A. 2013. Integrating research into dental student training: a global necessity.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Dent Res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92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(12): 1053-1055.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Warner B,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Londry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R.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Baloue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K. and Lee J. 2010. The need for research in the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predoctoral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dental education.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Am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Coll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Dent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77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(3): 23-25.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Guven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Y and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Uysal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O. 2011. The importance of student research projects in dental education.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Eur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J Dent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Educ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15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(2): 90-97.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Scott JE, de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Vries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J and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Lacopino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AM. 2008. 25-year analysis of a dental undergraduate research training program (BSc Dent) at the University of Manitoba Faculty of Dentistry.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Dent Res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87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(12): 1085-1088.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Nalliah RP, Lee MK, Da Silva JD and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Allareddy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V. 2014. Impact of a research requirement in a dental school curriculum.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Dent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Educ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78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(10): 1364-1371.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Holman SD,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Wietecha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MS,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Gullar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A and Peterson JM. 2014. U.S. dental students' attitudes toward research and science: impact of research experience.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 Dent </a:t>
            </a:r>
            <a:r>
              <a:rPr lang="en-US" u="sng" dirty="0" err="1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Educ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78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(3): 334-348.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78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for Your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1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326</TotalTime>
  <Words>1083</Words>
  <Application>Microsoft Office PowerPoint</Application>
  <PresentationFormat>Widescreen</PresentationFormat>
  <Paragraphs>346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Segoe UI</vt:lpstr>
      <vt:lpstr>Times New Roman</vt:lpstr>
      <vt:lpstr>Trebuchet MS</vt:lpstr>
      <vt:lpstr>Wingdings 3</vt:lpstr>
      <vt:lpstr>Facet</vt:lpstr>
      <vt:lpstr> Evaluation of the Intensive Research Elective Course (IREC)</vt:lpstr>
      <vt:lpstr>Outline</vt:lpstr>
      <vt:lpstr>Introduction</vt:lpstr>
      <vt:lpstr>Issues Encountered &amp; Solution</vt:lpstr>
      <vt:lpstr>Communications &amp; Responsibilities</vt:lpstr>
      <vt:lpstr>Description of the Intervention</vt:lpstr>
      <vt:lpstr>Intervention</vt:lpstr>
      <vt:lpstr>Materials &amp; Methods</vt:lpstr>
      <vt:lpstr>PowerPoint Presentation</vt:lpstr>
      <vt:lpstr>Evaluation</vt:lpstr>
      <vt:lpstr>Results</vt:lpstr>
      <vt:lpstr>PowerPoint Presentation</vt:lpstr>
      <vt:lpstr>PowerPoint Presentation</vt:lpstr>
      <vt:lpstr>Conclusion</vt:lpstr>
      <vt:lpstr>Limitations – How to do it Differently</vt:lpstr>
      <vt:lpstr>PowerPoint Presentation</vt:lpstr>
      <vt:lpstr>Thank You for Your Attention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the Intensive Research Elective Course (IREC)</dc:title>
  <dc:creator>Hourani, Afaf J</dc:creator>
  <cp:lastModifiedBy>Hourani, Afaf J</cp:lastModifiedBy>
  <cp:revision>32</cp:revision>
  <cp:lastPrinted>2019-03-25T13:15:31Z</cp:lastPrinted>
  <dcterms:created xsi:type="dcterms:W3CDTF">2019-03-21T15:38:51Z</dcterms:created>
  <dcterms:modified xsi:type="dcterms:W3CDTF">2019-03-28T11:46:21Z</dcterms:modified>
</cp:coreProperties>
</file>