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86" r:id="rId8"/>
    <p:sldId id="285" r:id="rId9"/>
    <p:sldId id="259" r:id="rId10"/>
    <p:sldId id="260" r:id="rId11"/>
    <p:sldId id="261" r:id="rId12"/>
    <p:sldId id="287" r:id="rId13"/>
    <p:sldId id="288" r:id="rId14"/>
    <p:sldId id="262" r:id="rId15"/>
    <p:sldId id="263" r:id="rId16"/>
    <p:sldId id="264" r:id="rId17"/>
    <p:sldId id="265" r:id="rId18"/>
    <p:sldId id="268" r:id="rId19"/>
    <p:sldId id="269" r:id="rId20"/>
    <p:sldId id="267" r:id="rId21"/>
    <p:sldId id="289" r:id="rId22"/>
    <p:sldId id="273" r:id="rId23"/>
    <p:sldId id="274" r:id="rId24"/>
    <p:sldId id="275" r:id="rId25"/>
    <p:sldId id="276" r:id="rId26"/>
    <p:sldId id="277" r:id="rId27"/>
    <p:sldId id="270" r:id="rId28"/>
    <p:sldId id="271" r:id="rId29"/>
    <p:sldId id="272" r:id="rId30"/>
    <p:sldId id="280" r:id="rId31"/>
    <p:sldId id="278" r:id="rId32"/>
    <p:sldId id="279" r:id="rId33"/>
    <p:sldId id="281" r:id="rId34"/>
    <p:sldId id="292" r:id="rId35"/>
    <p:sldId id="282" r:id="rId36"/>
    <p:sldId id="290" r:id="rId37"/>
    <p:sldId id="291" r:id="rId38"/>
    <p:sldId id="283" r:id="rId39"/>
  </p:sldIdLst>
  <p:sldSz cx="18288000" cy="10287000"/>
  <p:notesSz cx="6858000" cy="9144000"/>
  <p:embeddedFontLst>
    <p:embeddedFont>
      <p:font typeface="Libre Baskerville" panose="02000000000000000000" pitchFamily="2" charset="0"/>
      <p:regular r:id="rId40"/>
      <p:bold r:id="rId41"/>
      <p:italic r:id="rId42"/>
    </p:embeddedFont>
    <p:embeddedFont>
      <p:font typeface="Libre Baskerville Bold" panose="02000000000000000000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5B1D8-93C3-E733-494B-8D06B2AC83D9}" v="108" dt="2025-05-07T14:50:08.846"/>
    <p1510:client id="{3FD93CD7-6840-3C12-35FF-28AC63AC2D8F}" v="4" dt="2025-05-07T00:46:11.934"/>
    <p1510:client id="{4D2950EF-B32F-67AB-7D31-959107405B04}" v="87" dt="2025-05-07T18:14:19.566"/>
    <p1510:client id="{5D183373-5A9A-1381-B105-588C8F741F1D}" v="30" dt="2025-05-08T19:52:15.771"/>
    <p1510:client id="{F24B274D-AC73-6BE9-8E01-829076650154}" v="1" dt="2025-05-07T15:20:09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bu.edu/summer/faculty-staff-high-school/%E2%80%8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uaim@bu.edu" TargetMode="External"/><Relationship Id="rId2" Type="http://schemas.openxmlformats.org/officeDocument/2006/relationships/hyperlink" Target="mailto:summerhs@bu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ise@bu.ed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ethicspoint.com/domain/media/en/gui/8779/index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19200" y="1638300"/>
            <a:ext cx="15597551" cy="681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2"/>
              </a:lnSpc>
            </a:pPr>
            <a:r>
              <a:rPr lang="en-US" sz="6000" u="sng">
                <a:solidFill>
                  <a:srgbClr val="FF0000"/>
                </a:solidFill>
                <a:latin typeface="Libre Baskerville"/>
              </a:rPr>
              <a:t>Summer Term High School Programs​</a:t>
            </a:r>
          </a:p>
          <a:p>
            <a:pPr>
              <a:lnSpc>
                <a:spcPts val="10142"/>
              </a:lnSpc>
            </a:pPr>
            <a:endParaRPr lang="en-US" sz="8451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4320"/>
              </a:lnSpc>
            </a:pPr>
            <a:endParaRPr lang="en-US" sz="8451">
              <a:solidFill>
                <a:srgbClr val="000000"/>
              </a:solidFill>
              <a:latin typeface="Libre Baskerville"/>
            </a:endParaRPr>
          </a:p>
          <a:p>
            <a:pPr algn="ctr">
              <a:lnSpc>
                <a:spcPts val="6240"/>
              </a:lnSpc>
            </a:pPr>
            <a:r>
              <a:rPr lang="en-US" sz="5200">
                <a:solidFill>
                  <a:srgbClr val="000000"/>
                </a:solidFill>
                <a:latin typeface="Libre Baskerville"/>
              </a:rPr>
              <a:t>Instructor Training, Summer 2025​</a:t>
            </a:r>
          </a:p>
          <a:p>
            <a:pPr algn="ctr">
              <a:lnSpc>
                <a:spcPts val="6240"/>
              </a:lnSpc>
            </a:pPr>
            <a:endParaRPr lang="en-US" sz="5200">
              <a:solidFill>
                <a:srgbClr val="000000"/>
              </a:solidFill>
              <a:latin typeface="Libre Baskerville"/>
            </a:endParaRPr>
          </a:p>
          <a:p>
            <a:pPr algn="ctr">
              <a:lnSpc>
                <a:spcPts val="6240"/>
              </a:lnSpc>
            </a:pPr>
            <a:endParaRPr lang="en-US" sz="5200">
              <a:solidFill>
                <a:srgbClr val="000000"/>
              </a:solidFill>
              <a:latin typeface="Libre Baskerville"/>
            </a:endParaRPr>
          </a:p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Libre Baskerville Bold"/>
              </a:rPr>
              <a:t>May 7, 2025</a:t>
            </a:r>
          </a:p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Libre Baskerville Bold"/>
              </a:rPr>
              <a:t>Summer Term Pre-College Team</a:t>
            </a:r>
            <a:endParaRPr lang="en-US" sz="2799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Libre Baskerville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152604" y="8280170"/>
            <a:ext cx="2473647" cy="1104307"/>
          </a:xfrm>
          <a:custGeom>
            <a:avLst/>
            <a:gdLst/>
            <a:ahLst/>
            <a:cxnLst/>
            <a:rect l="l" t="t" r="r" b="b"/>
            <a:pathLst>
              <a:path w="2473647" h="1104307">
                <a:moveTo>
                  <a:pt x="0" y="0"/>
                </a:moveTo>
                <a:lnTo>
                  <a:pt x="2473647" y="0"/>
                </a:lnTo>
                <a:lnTo>
                  <a:pt x="2473647" y="1104307"/>
                </a:lnTo>
                <a:lnTo>
                  <a:pt x="0" y="1104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A74DA-E8F2-CE3B-131F-6CF7EFEC5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BBB565E5-8F7D-57E1-389D-AF71746A0FA6}"/>
              </a:ext>
            </a:extLst>
          </p:cNvPr>
          <p:cNvSpPr txBox="1"/>
          <p:nvPr/>
        </p:nvSpPr>
        <p:spPr>
          <a:xfrm>
            <a:off x="1028700" y="1104900"/>
            <a:ext cx="17259300" cy="1047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759"/>
              </a:lnSpc>
              <a:spcBef>
                <a:spcPct val="0"/>
              </a:spcBef>
            </a:pPr>
            <a:r>
              <a:rPr lang="en-US" sz="6000" u="sng">
                <a:solidFill>
                  <a:srgbClr val="000000"/>
                </a:solidFill>
                <a:latin typeface="Libre Baskerville"/>
              </a:rPr>
              <a:t>Meet Our Team: Leadership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3EADE-85B0-0562-8DC7-A79CFBFAF1D4}"/>
              </a:ext>
            </a:extLst>
          </p:cNvPr>
          <p:cNvSpPr txBox="1"/>
          <p:nvPr/>
        </p:nvSpPr>
        <p:spPr>
          <a:xfrm>
            <a:off x="2758727" y="7346350"/>
            <a:ext cx="228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Christine Parker, PhD</a:t>
            </a:r>
            <a:endParaRPr lang="en-US">
              <a:effectLst/>
              <a:latin typeface="Libre Baskerville" panose="02000000000000000000" pitchFamily="2" charset="0"/>
            </a:endParaRPr>
          </a:p>
          <a:p>
            <a:pPr algn="ctr" rtl="0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Director</a:t>
            </a:r>
          </a:p>
          <a:p>
            <a:pPr algn="ctr" rtl="0">
              <a:buNone/>
            </a:pPr>
            <a:r>
              <a:rPr lang="en-US">
                <a:solidFill>
                  <a:srgbClr val="000000"/>
                </a:solidFill>
                <a:latin typeface="Libre Baskerville" panose="02000000000000000000" pitchFamily="2" charset="0"/>
              </a:rPr>
              <a:t>Pre-College Programs</a:t>
            </a:r>
            <a:endParaRPr lang="en-US">
              <a:effectLst/>
              <a:latin typeface="Libre Baskervill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D8AE9-40D9-51C5-8BEB-434B0AB01962}"/>
              </a:ext>
            </a:extLst>
          </p:cNvPr>
          <p:cNvSpPr txBox="1"/>
          <p:nvPr/>
        </p:nvSpPr>
        <p:spPr>
          <a:xfrm>
            <a:off x="7124700" y="7346350"/>
            <a:ext cx="3429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>
                <a:solidFill>
                  <a:srgbClr val="000000"/>
                </a:solidFill>
                <a:latin typeface="Libre Baskerville" panose="02000000000000000000" pitchFamily="2" charset="0"/>
              </a:rPr>
              <a:t>Amanda Wein</a:t>
            </a:r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PhD</a:t>
            </a:r>
            <a:endParaRPr lang="en-US">
              <a:effectLst/>
              <a:latin typeface="Libre Baskerville" panose="02000000000000000000" pitchFamily="2" charset="0"/>
            </a:endParaRPr>
          </a:p>
          <a:p>
            <a:pPr algn="ctr" rtl="0"/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Associate Director, </a:t>
            </a:r>
          </a:p>
          <a:p>
            <a:pPr algn="ctr" rtl="0"/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Summer Term</a:t>
            </a:r>
            <a:endParaRPr lang="en-US">
              <a:effectLst/>
              <a:latin typeface="Libre Baskerville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BC6BB-F008-B728-AAF4-0CEBDC43077E}"/>
              </a:ext>
            </a:extLst>
          </p:cNvPr>
          <p:cNvSpPr txBox="1"/>
          <p:nvPr/>
        </p:nvSpPr>
        <p:spPr>
          <a:xfrm>
            <a:off x="12592050" y="7346350"/>
            <a:ext cx="2209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London Judge</a:t>
            </a:r>
            <a:endParaRPr lang="en-US">
              <a:effectLst/>
              <a:latin typeface="Libre Baskerville" panose="02000000000000000000" pitchFamily="2" charset="0"/>
            </a:endParaRPr>
          </a:p>
          <a:p>
            <a:pPr algn="ctr" rtl="0"/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Assistant Director Pre-College Programs</a:t>
            </a:r>
            <a:endParaRPr lang="en-US">
              <a:effectLst/>
              <a:latin typeface="Libre Baskerville" panose="02000000000000000000" pitchFamily="2" charset="0"/>
            </a:endParaRPr>
          </a:p>
        </p:txBody>
      </p:sp>
      <p:pic>
        <p:nvPicPr>
          <p:cNvPr id="8194" name="Picture 2" descr="Amanda Wein">
            <a:extLst>
              <a:ext uri="{FF2B5EF4-FFF2-40B4-BE49-F238E27FC236}">
                <a16:creationId xmlns:a16="http://schemas.microsoft.com/office/drawing/2014/main" id="{5AAE6CFF-3194-BEF6-4CB0-1E5D3835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7147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ristine Parker">
            <a:extLst>
              <a:ext uri="{FF2B5EF4-FFF2-40B4-BE49-F238E27FC236}">
                <a16:creationId xmlns:a16="http://schemas.microsoft.com/office/drawing/2014/main" id="{12929F5D-0CF0-D3A8-4ECC-C4FA2AA5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7147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ondon Judge">
            <a:extLst>
              <a:ext uri="{FF2B5EF4-FFF2-40B4-BE49-F238E27FC236}">
                <a16:creationId xmlns:a16="http://schemas.microsoft.com/office/drawing/2014/main" id="{50CD7698-CF71-317B-0234-20874992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37147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0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4211" y="1716307"/>
            <a:ext cx="991441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Introductions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211" y="3440117"/>
            <a:ext cx="8880568" cy="430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Please share…​</a:t>
            </a:r>
          </a:p>
          <a:p>
            <a:pPr>
              <a:lnSpc>
                <a:spcPts val="4799"/>
              </a:lnSpc>
            </a:pPr>
            <a:endParaRPr lang="en-US" sz="3499">
              <a:solidFill>
                <a:srgbClr val="000000"/>
              </a:solidFill>
              <a:latin typeface="Libre Baskerville"/>
            </a:endParaRPr>
          </a:p>
          <a:p>
            <a:pPr marL="647697" lvl="1" indent="-323848">
              <a:lnSpc>
                <a:spcPts val="47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Libre Baskerville"/>
              </a:rPr>
              <a:t>Name​</a:t>
            </a:r>
          </a:p>
          <a:p>
            <a:pPr marL="647697" lvl="1" indent="-323848">
              <a:lnSpc>
                <a:spcPts val="47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Libre Baskerville"/>
              </a:rPr>
              <a:t>Academic Year position/department​</a:t>
            </a:r>
          </a:p>
          <a:p>
            <a:pPr marL="647697" lvl="1" indent="-323848">
              <a:lnSpc>
                <a:spcPts val="47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Libre Baskerville"/>
              </a:rPr>
              <a:t>New or returning to Summer Term​</a:t>
            </a:r>
          </a:p>
          <a:p>
            <a:pPr marL="647697" lvl="1" indent="-323848">
              <a:lnSpc>
                <a:spcPts val="47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Libre Baskerville"/>
              </a:rPr>
              <a:t>Program and subject/seminar​</a:t>
            </a:r>
          </a:p>
          <a:p>
            <a:pPr>
              <a:lnSpc>
                <a:spcPts val="4319"/>
              </a:lnSpc>
            </a:pPr>
            <a:endParaRPr lang="en-US" sz="2999">
              <a:solidFill>
                <a:srgbClr val="000000"/>
              </a:solidFill>
              <a:latin typeface="Libre Baskerville"/>
            </a:endParaRPr>
          </a:p>
        </p:txBody>
      </p:sp>
      <p:pic>
        <p:nvPicPr>
          <p:cNvPr id="7170" name="Picture 2" descr="Stock Photo © roobcio #30730141">
            <a:extLst>
              <a:ext uri="{FF2B5EF4-FFF2-40B4-BE49-F238E27FC236}">
                <a16:creationId xmlns:a16="http://schemas.microsoft.com/office/drawing/2014/main" id="{A070E557-CE26-37E9-9436-3DA21C25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1257300"/>
            <a:ext cx="3592372" cy="239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03670" y="1506037"/>
            <a:ext cx="12777328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Resources &amp; Information for Instructors​​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25577" y="5222161"/>
            <a:ext cx="8361641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40"/>
              </a:lnSpc>
              <a:spcBef>
                <a:spcPct val="0"/>
              </a:spcBef>
            </a:pPr>
            <a:r>
              <a:rPr lang="en-US" sz="4200" u="sng">
                <a:latin typeface="Libre Baskerville"/>
                <a:hlinkClick r:id="rId2" tooltip="https://www.bu.edu/summer/faculty-staff-high-school/%E2%80%8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https://www.bu.edu/summer/faculty-staff-high-school/​</a:t>
            </a:r>
          </a:p>
        </p:txBody>
      </p:sp>
      <p:sp>
        <p:nvSpPr>
          <p:cNvPr id="6" name="Freeform 6"/>
          <p:cNvSpPr/>
          <p:nvPr/>
        </p:nvSpPr>
        <p:spPr>
          <a:xfrm>
            <a:off x="859320" y="5367857"/>
            <a:ext cx="1085624" cy="984957"/>
          </a:xfrm>
          <a:custGeom>
            <a:avLst/>
            <a:gdLst/>
            <a:ahLst/>
            <a:cxnLst/>
            <a:rect l="l" t="t" r="r" b="b"/>
            <a:pathLst>
              <a:path w="1085624" h="984957">
                <a:moveTo>
                  <a:pt x="0" y="0"/>
                </a:moveTo>
                <a:lnTo>
                  <a:pt x="1085624" y="0"/>
                </a:lnTo>
                <a:lnTo>
                  <a:pt x="1085624" y="984957"/>
                </a:lnTo>
                <a:lnTo>
                  <a:pt x="0" y="9849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03670" y="926254"/>
            <a:ext cx="1340293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Pre-Program Requirements:​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3670" y="2792807"/>
            <a:ext cx="14766165" cy="6650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550" b="1" u="sng">
                <a:solidFill>
                  <a:srgbClr val="000000"/>
                </a:solidFill>
                <a:latin typeface="Libre Baskerville"/>
              </a:rPr>
              <a:t>Due immediately</a:t>
            </a:r>
          </a:p>
          <a:p>
            <a:pPr marL="690880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Personnel Record Form (emailed)​</a:t>
            </a:r>
          </a:p>
          <a:p>
            <a:pPr>
              <a:lnSpc>
                <a:spcPts val="5120"/>
              </a:lnSpc>
            </a:pPr>
            <a:endParaRPr lang="en-US" sz="3200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5759"/>
              </a:lnSpc>
            </a:pPr>
            <a:r>
              <a:rPr lang="en-US" sz="3550" b="1" u="sng">
                <a:solidFill>
                  <a:srgbClr val="000000"/>
                </a:solidFill>
                <a:latin typeface="Libre Baskerville"/>
              </a:rPr>
              <a:t>Due soon</a:t>
            </a:r>
          </a:p>
          <a:p>
            <a:pPr marL="690880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Signed Contract (emailed)​</a:t>
            </a:r>
          </a:p>
          <a:p>
            <a:pPr marL="690880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CORI/SORI Documents and ID Verification</a:t>
            </a:r>
          </a:p>
          <a:p>
            <a:pPr marL="690880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Protection of Minors Online Training Courses (via United Educators)</a:t>
            </a:r>
          </a:p>
          <a:p>
            <a:pPr marL="1148080" lvl="2" indent="-345440">
              <a:lnSpc>
                <a:spcPts val="5120"/>
              </a:lnSpc>
              <a:buFont typeface="Wingdings"/>
              <a:buChar char="§"/>
            </a:pPr>
            <a:r>
              <a:rPr lang="en-US" sz="2800">
                <a:solidFill>
                  <a:srgbClr val="000000"/>
                </a:solidFill>
                <a:latin typeface="Libre Baskerville"/>
                <a:ea typeface="+mn-lt"/>
                <a:cs typeface="+mn-lt"/>
              </a:rPr>
              <a:t>Boundary Training for Educators</a:t>
            </a:r>
          </a:p>
          <a:p>
            <a:pPr marL="1148080" lvl="2" indent="-345440">
              <a:lnSpc>
                <a:spcPts val="5120"/>
              </a:lnSpc>
              <a:buFont typeface="Wingdings"/>
              <a:buChar char="§"/>
            </a:pPr>
            <a:r>
              <a:rPr lang="en-US" sz="2800">
                <a:solidFill>
                  <a:srgbClr val="000000"/>
                </a:solidFill>
                <a:latin typeface="Libre Baskerville"/>
                <a:ea typeface="+mn-lt"/>
                <a:cs typeface="+mn-lt"/>
              </a:rPr>
              <a:t>Protecting Children: Identifying and Reporting Sexual Misconduct</a:t>
            </a:r>
            <a:endParaRPr lang="en-US" sz="2800">
              <a:solidFill>
                <a:srgbClr val="000000"/>
              </a:solidFill>
              <a:latin typeface="Libre Baskerville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03670" y="1174732"/>
            <a:ext cx="1317433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Pre-Program Requirements:​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9192" y="2409241"/>
            <a:ext cx="15382788" cy="733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550" b="1" u="sng">
                <a:solidFill>
                  <a:srgbClr val="000000"/>
                </a:solidFill>
                <a:latin typeface="Libre Baskerville"/>
              </a:rPr>
              <a:t>Due Wednesday, May 14</a:t>
            </a:r>
            <a:r>
              <a:rPr lang="en-US" sz="3550" b="1" u="sng" baseline="30000">
                <a:solidFill>
                  <a:srgbClr val="000000"/>
                </a:solidFill>
                <a:latin typeface="Libre Baskerville"/>
              </a:rPr>
              <a:t>th</a:t>
            </a:r>
            <a:endParaRPr lang="en-US" sz="3550" b="1" u="sng">
              <a:solidFill>
                <a:srgbClr val="000000"/>
              </a:solidFill>
              <a:latin typeface="Libre Baskerville"/>
            </a:endParaRPr>
          </a:p>
          <a:p>
            <a:pPr marL="690880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 Bold"/>
              </a:rPr>
              <a:t>Textbook/Supplies Order Request</a:t>
            </a:r>
            <a:endParaRPr lang="en-US" sz="3200">
              <a:solidFill>
                <a:srgbClr val="000000"/>
              </a:solidFill>
              <a:latin typeface="Libre Baskerville"/>
            </a:endParaRPr>
          </a:p>
          <a:p>
            <a:pPr marL="1209040" lvl="2" indent="-402590">
              <a:lnSpc>
                <a:spcPts val="448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For textbooks, please use the Google Form link you were emailed​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5759"/>
              </a:lnSpc>
            </a:pPr>
            <a:endParaRPr lang="en-US" sz="3550" b="1" u="sng">
              <a:solidFill>
                <a:srgbClr val="000000"/>
              </a:solidFill>
              <a:latin typeface="Libre Baskerville"/>
            </a:endParaRPr>
          </a:p>
          <a:p>
            <a:r>
              <a:rPr lang="en-US" sz="3600" b="1" u="sng">
                <a:solidFill>
                  <a:srgbClr val="000000"/>
                </a:solidFill>
                <a:latin typeface="Libre Baskerville"/>
              </a:rPr>
              <a:t>Due Tuesday, May 27</a:t>
            </a:r>
            <a:r>
              <a:rPr lang="en-US" sz="3600" b="1" u="sng" baseline="30000">
                <a:solidFill>
                  <a:srgbClr val="000000"/>
                </a:solidFill>
                <a:latin typeface="Libre Baskerville"/>
              </a:rPr>
              <a:t>th</a:t>
            </a:r>
            <a:endParaRPr lang="en-US" sz="3600" b="1" u="sng">
              <a:solidFill>
                <a:srgbClr val="000000"/>
              </a:solidFill>
              <a:latin typeface="Libre Baskerville"/>
            </a:endParaRPr>
          </a:p>
          <a:p>
            <a:pPr marL="690880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 Bold"/>
              </a:rPr>
              <a:t>Syllabus (</a:t>
            </a:r>
            <a:r>
              <a:rPr lang="en-US" sz="3200" i="1">
                <a:solidFill>
                  <a:srgbClr val="000000"/>
                </a:solidFill>
                <a:latin typeface="Libre Baskerville Bold"/>
              </a:rPr>
              <a:t>required</a:t>
            </a:r>
            <a:r>
              <a:rPr lang="en-US" sz="3200">
                <a:solidFill>
                  <a:srgbClr val="000000"/>
                </a:solidFill>
                <a:latin typeface="Libre Baskerville Bold"/>
              </a:rPr>
              <a:t>) &amp; Course Packet​/Reader (</a:t>
            </a:r>
            <a:r>
              <a:rPr lang="en-US" sz="3200" i="1">
                <a:solidFill>
                  <a:srgbClr val="000000"/>
                </a:solidFill>
                <a:latin typeface="Libre Baskerville Bold"/>
              </a:rPr>
              <a:t>optional</a:t>
            </a:r>
            <a:r>
              <a:rPr lang="en-US" sz="3200">
                <a:solidFill>
                  <a:srgbClr val="000000"/>
                </a:solidFill>
                <a:latin typeface="Libre Baskerville Bold"/>
              </a:rPr>
              <a:t>)</a:t>
            </a:r>
          </a:p>
          <a:p>
            <a:pPr marL="1209040" lvl="2" indent="-402590">
              <a:lnSpc>
                <a:spcPts val="4480"/>
              </a:lnSpc>
              <a:buFont typeface="Arial,Sans-Serif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Include a cover page with seminar/course title and instructor name </a:t>
            </a:r>
          </a:p>
          <a:p>
            <a:pPr marL="1209040" lvl="2" indent="-402590">
              <a:lnSpc>
                <a:spcPts val="448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All seminars are required to have a printed syllabus for students.</a:t>
            </a:r>
          </a:p>
          <a:p>
            <a:pPr marL="1209040" lvl="2" indent="-402590">
              <a:lnSpc>
                <a:spcPts val="4480"/>
              </a:lnSpc>
              <a:buFont typeface="Arial"/>
              <a:buChar char="⚬"/>
            </a:pPr>
            <a:r>
              <a:rPr lang="en-US" sz="2800" b="1">
                <a:solidFill>
                  <a:srgbClr val="000000"/>
                </a:solidFill>
                <a:latin typeface="Libre Baskerville"/>
              </a:rPr>
              <a:t>To Submit: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 Email as a PDF attachment to Bentley or Ursula</a:t>
            </a:r>
            <a:endParaRPr lang="en-US">
              <a:ea typeface="Calibri"/>
              <a:cs typeface="Calibri"/>
            </a:endParaRPr>
          </a:p>
          <a:p>
            <a:pPr marL="751840" indent="-402590"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Libre Baskerville"/>
              </a:rPr>
              <a:t>Field Trip Schedule (</a:t>
            </a:r>
            <a:r>
              <a:rPr lang="en-US" sz="3200" b="1" i="1">
                <a:solidFill>
                  <a:srgbClr val="000000"/>
                </a:solidFill>
                <a:latin typeface="Libre Baskerville"/>
              </a:rPr>
              <a:t>off-campus only</a:t>
            </a:r>
            <a:r>
              <a:rPr lang="en-US" sz="3200" b="1">
                <a:solidFill>
                  <a:srgbClr val="000000"/>
                </a:solidFill>
                <a:latin typeface="Libre Baskerville"/>
              </a:rPr>
              <a:t>) </a:t>
            </a:r>
            <a:endParaRPr lang="en-US"/>
          </a:p>
          <a:p>
            <a:pPr marL="1209040" lvl="2" indent="-402590">
              <a:lnSpc>
                <a:spcPts val="448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Provide date, location, and transportation information to Bentley or Ursula 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4480"/>
              </a:lnSpc>
            </a:pPr>
            <a:endParaRPr lang="en-US" sz="2800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890543"/>
            <a:ext cx="16954500" cy="1011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16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Libre Baskerville"/>
              </a:rPr>
              <a:t>Your Class Roster &amp; Welcome Email​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24100"/>
            <a:ext cx="16029776" cy="7162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 Bold"/>
              </a:rPr>
              <a:t>Classroom locations and a “final” roster will be emailed to you at least </a:t>
            </a:r>
            <a:r>
              <a:rPr lang="en-US" sz="2900" u="sng">
                <a:solidFill>
                  <a:srgbClr val="000000"/>
                </a:solidFill>
                <a:latin typeface="Libre Baskerville Bold"/>
              </a:rPr>
              <a:t>one week</a:t>
            </a:r>
            <a:r>
              <a:rPr lang="en-US" sz="2900">
                <a:solidFill>
                  <a:srgbClr val="000000"/>
                </a:solidFill>
                <a:latin typeface="Libre Baskerville Bold"/>
              </a:rPr>
              <a:t> before the program begins​</a:t>
            </a:r>
            <a:endParaRPr lang="en-US">
              <a:ea typeface="Calibri"/>
              <a:cs typeface="Calibri"/>
            </a:endParaRPr>
          </a:p>
          <a:p>
            <a:pPr marL="1079500" lvl="2" indent="-359410">
              <a:lnSpc>
                <a:spcPts val="40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Roster includes: legal name, nickname, preferred gender/pronouns, grade level, email address, and home state/country​</a:t>
            </a: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Libre Baskerville Bold"/>
              </a:rPr>
              <a:t>Any changes to the roster will be sent by the Program Manager ​</a:t>
            </a: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Libre Baskerville Bold"/>
              </a:rPr>
              <a:t>Please keep your roster updated as you'll be responsible for taking attendance at the beginning of every class ​</a:t>
            </a:r>
            <a:endParaRPr lang="en-US" sz="2500">
              <a:solidFill>
                <a:srgbClr val="000000"/>
              </a:solidFill>
              <a:latin typeface="Libre Baskerville"/>
            </a:endParaRP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 Bold"/>
              </a:rPr>
              <a:t>Sending a “welcome email” to your students a few days before the program begins is </a:t>
            </a:r>
            <a:r>
              <a:rPr lang="en-US" sz="2900" u="sng">
                <a:solidFill>
                  <a:srgbClr val="000000"/>
                </a:solidFill>
                <a:latin typeface="Libre Baskerville Bold"/>
              </a:rPr>
              <a:t>mandatory</a:t>
            </a:r>
            <a:r>
              <a:rPr lang="en-US" sz="2900">
                <a:solidFill>
                  <a:srgbClr val="000000"/>
                </a:solidFill>
                <a:latin typeface="Libre Baskerville Bold"/>
              </a:rPr>
              <a:t> ​</a:t>
            </a:r>
          </a:p>
          <a:p>
            <a:pPr marL="1079500" lvl="2" indent="-359410">
              <a:lnSpc>
                <a:spcPts val="40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Remind them to bring a notebook/pen or laptop on the first day​</a:t>
            </a:r>
          </a:p>
          <a:p>
            <a:pPr marL="1079500" lvl="2" indent="-359410">
              <a:lnSpc>
                <a:spcPts val="40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Feel free to give them an assignment for the first class; but keep in mind that they will only receive their seminar materials on the Sunday before the program​ begins​</a:t>
            </a:r>
          </a:p>
          <a:p>
            <a:pPr marL="1079500" lvl="2" indent="-359410">
              <a:lnSpc>
                <a:spcPts val="40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Please cc </a:t>
            </a:r>
            <a:r>
              <a:rPr lang="en-US" sz="2500">
                <a:solidFill>
                  <a:srgbClr val="000000"/>
                </a:solidFill>
                <a:latin typeface="Libre Baskerville"/>
                <a:hlinkClick r:id="rId2"/>
              </a:rPr>
              <a:t>summerhs@bu.edu</a:t>
            </a:r>
            <a:r>
              <a:rPr lang="en-US" sz="2500">
                <a:solidFill>
                  <a:srgbClr val="000000"/>
                </a:solidFill>
                <a:latin typeface="Libre Baskerville"/>
              </a:rPr>
              <a:t> (SC and SP) / </a:t>
            </a:r>
            <a:r>
              <a:rPr lang="en-US" sz="2500">
                <a:solidFill>
                  <a:srgbClr val="000000"/>
                </a:solidFill>
                <a:latin typeface="Libre Baskerville"/>
                <a:hlinkClick r:id="rId3"/>
              </a:rPr>
              <a:t>buaim@bu.edu</a:t>
            </a:r>
            <a:r>
              <a:rPr lang="en-US" sz="2500">
                <a:solidFill>
                  <a:srgbClr val="000000"/>
                </a:solidFill>
                <a:latin typeface="Libre Baskerville"/>
              </a:rPr>
              <a:t> (AIM) / </a:t>
            </a:r>
            <a:r>
              <a:rPr lang="en-US" sz="2500">
                <a:solidFill>
                  <a:srgbClr val="000000"/>
                </a:solidFill>
                <a:latin typeface="Libre Baskerville"/>
                <a:hlinkClick r:id="rId4"/>
              </a:rPr>
              <a:t>rise@bu.edu</a:t>
            </a:r>
            <a:r>
              <a:rPr lang="en-US" sz="2500">
                <a:solidFill>
                  <a:srgbClr val="000000"/>
                </a:solidFill>
                <a:latin typeface="Libre Baskerville"/>
              </a:rPr>
              <a:t> (RISE)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1028700"/>
            <a:ext cx="1258693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16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Libre Baskerville"/>
              </a:rPr>
              <a:t>First Day of Class/Program​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857500"/>
            <a:ext cx="15771699" cy="619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 Bold"/>
              </a:rPr>
              <a:t>PAs will walk students to class​​</a:t>
            </a:r>
            <a:endParaRPr lang="en-US"/>
          </a:p>
          <a:p>
            <a:pPr marL="1079500" lvl="2" indent="-359410">
              <a:lnSpc>
                <a:spcPts val="40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On that first day, you need to report absences and confirm that the students in the room match your roster​​</a:t>
            </a: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 Bold"/>
              </a:rPr>
              <a:t>Students should arrive with a pen, paper, syllabus, and textbook/course packet/reader (</a:t>
            </a:r>
            <a:r>
              <a:rPr lang="en-US" sz="2900" i="1">
                <a:solidFill>
                  <a:srgbClr val="000000"/>
                </a:solidFill>
                <a:latin typeface="Libre Baskerville Bold"/>
              </a:rPr>
              <a:t>if assigned</a:t>
            </a:r>
            <a:r>
              <a:rPr lang="en-US" sz="2900">
                <a:solidFill>
                  <a:srgbClr val="000000"/>
                </a:solidFill>
                <a:latin typeface="Libre Baskerville Bold"/>
              </a:rPr>
              <a:t>)</a:t>
            </a: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 Bold"/>
              </a:rPr>
              <a:t>Please note that no changes to seminar registrations are permitted after students arrive for their first class​​</a:t>
            </a:r>
            <a:endParaRPr lang="en-US"/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 Bold"/>
              </a:rPr>
              <a:t>After the first day of class, students are responsible for getting themselves where they need to be​​</a:t>
            </a:r>
          </a:p>
          <a:p>
            <a:pPr marL="1079500" lvl="2" indent="-359410">
              <a:lnSpc>
                <a:spcPts val="40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Exception: Summer Preview students are escorted daily by PAs​</a:t>
            </a:r>
          </a:p>
          <a:p>
            <a:pPr>
              <a:lnSpc>
                <a:spcPts val="4640"/>
              </a:lnSpc>
            </a:pPr>
            <a:endParaRPr lang="en-US" sz="2500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66800" y="915178"/>
            <a:ext cx="11725974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2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Libre Baskerville"/>
              </a:rPr>
              <a:t>Staff Who Can Help: Program Assistants (PAs)​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5994" y="3274709"/>
            <a:ext cx="15496684" cy="615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BU students provide 24-hour support to the high school students in our programs. These Program Assistants (PAs) are a wonderful resource for instructors as well. ​​</a:t>
            </a:r>
          </a:p>
          <a:p>
            <a:pPr>
              <a:lnSpc>
                <a:spcPts val="4480"/>
              </a:lnSpc>
            </a:pPr>
            <a:endParaRPr lang="en-US" sz="2800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4480"/>
              </a:lnSpc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PAs can be counted on to do the following:​​</a:t>
            </a:r>
          </a:p>
          <a:p>
            <a:pPr marL="518160" lvl="1" indent="-259080">
              <a:lnSpc>
                <a:spcPts val="384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ibre Baskerville Bold"/>
              </a:rPr>
              <a:t>Walk students to your first class​​</a:t>
            </a:r>
          </a:p>
          <a:p>
            <a:pPr marL="518160" lvl="1" indent="-259080">
              <a:lnSpc>
                <a:spcPts val="384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ibre Baskerville Bold"/>
              </a:rPr>
              <a:t>Search for missing students and bring them to class when found​​</a:t>
            </a:r>
          </a:p>
          <a:p>
            <a:pPr marL="518160" lvl="1" indent="-259080">
              <a:lnSpc>
                <a:spcPts val="384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ibre Baskerville Bold"/>
              </a:rPr>
              <a:t>Escort students to/from Student Health Services or other appointments off-campus​​</a:t>
            </a:r>
          </a:p>
          <a:p>
            <a:pPr marL="1036320" lvl="2" indent="-345440">
              <a:lnSpc>
                <a:spcPts val="3840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Libre Baskerville"/>
              </a:rPr>
              <a:t>No student should be released from class without a PA present​​</a:t>
            </a:r>
          </a:p>
          <a:p>
            <a:pPr marL="518160" lvl="1" indent="-259080">
              <a:lnSpc>
                <a:spcPts val="384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ibre Baskerville Bold"/>
              </a:rPr>
              <a:t>Accompany your class on off-campus field trips, ensuring mandated adult : student ratios​​</a:t>
            </a:r>
          </a:p>
          <a:p>
            <a:pPr marL="518160" lvl="1" indent="-259080">
              <a:lnSpc>
                <a:spcPts val="384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ibre Baskerville Bold"/>
              </a:rPr>
              <a:t>Check on students who are struggling​​</a:t>
            </a:r>
          </a:p>
          <a:p>
            <a:pPr marL="1036320" lvl="2" indent="-345440">
              <a:lnSpc>
                <a:spcPts val="3840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Libre Baskerville"/>
              </a:rPr>
              <a:t>Please do not reach out to PAs directly; Summer Term will contact PAs to request check-ins​</a:t>
            </a:r>
          </a:p>
          <a:p>
            <a:pPr>
              <a:lnSpc>
                <a:spcPts val="3680"/>
              </a:lnSpc>
            </a:pPr>
            <a:endParaRPr lang="en-US" sz="2400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A403284-87CD-F758-48F7-B1C62E2342B3}"/>
              </a:ext>
            </a:extLst>
          </p:cNvPr>
          <p:cNvSpPr txBox="1"/>
          <p:nvPr/>
        </p:nvSpPr>
        <p:spPr>
          <a:xfrm>
            <a:off x="1088366" y="907504"/>
            <a:ext cx="15305936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Libre Baskerville"/>
              </a:rPr>
              <a:t>Staff Who Can Help: </a:t>
            </a:r>
            <a:endParaRPr lang="en-US"/>
          </a:p>
          <a:p>
            <a:pPr>
              <a:lnSpc>
                <a:spcPts val="792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Libre Baskerville"/>
              </a:rPr>
              <a:t>Cora Lauffer, Student Life Director​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AA55E-3F3D-6AC0-990C-625F247EDDBF}"/>
              </a:ext>
            </a:extLst>
          </p:cNvPr>
          <p:cNvSpPr txBox="1"/>
          <p:nvPr/>
        </p:nvSpPr>
        <p:spPr>
          <a:xfrm>
            <a:off x="1098468" y="3646587"/>
            <a:ext cx="1010293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Full-time, summer position in the</a:t>
            </a:r>
            <a:r>
              <a:rPr lang="en-US" sz="3600">
                <a:solidFill>
                  <a:srgbClr val="000000"/>
                </a:solidFill>
                <a:latin typeface="Libre Baskerville" panose="02000000000000000000" pitchFamily="2" charset="0"/>
              </a:rPr>
              <a:t> </a:t>
            </a:r>
            <a:r>
              <a:rPr lang="en-US" sz="3600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Summer Term office</a:t>
            </a:r>
            <a:endParaRPr lang="en-US" sz="3600">
              <a:solidFill>
                <a:srgbClr val="000000"/>
              </a:solidFill>
              <a:latin typeface="Libre Baskerville" panose="02000000000000000000" pitchFamily="2" charset="0"/>
            </a:endParaRP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Main responsibility is to respond to, communicate about, and document student life issues as they arise</a:t>
            </a:r>
            <a:endParaRPr lang="en-US" sz="3600">
              <a:latin typeface="Libre Baskerville" panose="02000000000000000000" pitchFamily="2" charset="0"/>
            </a:endParaRP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Manages incidents and disciplinary concerns, and communicates with parents/guardians and Summer Term staff as needed</a:t>
            </a:r>
            <a:endParaRPr lang="en-US" sz="3600">
              <a:effectLst/>
              <a:latin typeface="Libre Baskerville" panose="02000000000000000000" pitchFamily="2" charset="0"/>
            </a:endParaRPr>
          </a:p>
        </p:txBody>
      </p:sp>
      <p:pic>
        <p:nvPicPr>
          <p:cNvPr id="3" name="Picture 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7C426CA5-0C99-0B4B-3DA2-321FC41C57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426" r="-83"/>
          <a:stretch/>
        </p:blipFill>
        <p:spPr>
          <a:xfrm>
            <a:off x="11376422" y="3500438"/>
            <a:ext cx="5022640" cy="52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5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1019175"/>
            <a:ext cx="991441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Classroom Guests​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804795"/>
            <a:ext cx="16080916" cy="6249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245" lvl="1" indent="-344805">
              <a:lnSpc>
                <a:spcPts val="511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Libre Baskerville"/>
              </a:rPr>
              <a:t>You are welcome to invite guests into the classroom to enhance the lesson of the day​</a:t>
            </a:r>
            <a:endParaRPr lang="en-US" sz="3150"/>
          </a:p>
          <a:p>
            <a:pPr marL="690245" lvl="1" indent="-344805">
              <a:lnSpc>
                <a:spcPts val="511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Libre Baskerville"/>
              </a:rPr>
              <a:t>Unfortunately, there is no budget for paying these speakers​</a:t>
            </a:r>
          </a:p>
          <a:p>
            <a:pPr marL="690245" lvl="1" indent="-344805">
              <a:lnSpc>
                <a:spcPts val="511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Libre Baskerville"/>
              </a:rPr>
              <a:t>Please ensure that these guests are *never* alone (i.e., in a breakout group or leading a session without you present) with the students; you must </a:t>
            </a:r>
            <a:r>
              <a:rPr lang="en-US" sz="3150" u="sng">
                <a:solidFill>
                  <a:srgbClr val="000000"/>
                </a:solidFill>
                <a:latin typeface="Libre Baskerville Bold"/>
              </a:rPr>
              <a:t>be there at all times​</a:t>
            </a:r>
          </a:p>
          <a:p>
            <a:pPr marL="1208405" lvl="2" indent="-402590">
              <a:lnSpc>
                <a:spcPts val="4479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Libre Baskerville"/>
              </a:rPr>
              <a:t>If guests are going to be alone with the students (to run a small group workshop, for example) for any amount of time, they must be background checked by BU prior, and they must complete the online protection of minors training ​courses</a:t>
            </a:r>
          </a:p>
          <a:p>
            <a:pPr marL="690245" lvl="1" indent="-344805">
              <a:lnSpc>
                <a:spcPts val="511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Libre Baskerville"/>
              </a:rPr>
              <a:t>Do not share student contact information and/or materials with the guests​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33049" y="4436679"/>
            <a:ext cx="33060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99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Libre Baskerville"/>
              </a:rPr>
              <a:t>3:15-3:50 pm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34814" y="4961030"/>
            <a:ext cx="12493290" cy="41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Libre Baskerville"/>
              </a:rPr>
              <a:t>Program Procedures, Policies, and Deadlines​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3049" y="3009900"/>
            <a:ext cx="33060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3:00-3:15 pm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33048" y="3495675"/>
            <a:ext cx="12763952" cy="418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Libre Baskerville"/>
              </a:rPr>
              <a:t>Overview of Programs, Pre-College Team, &amp; Instructor Introductions 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3049" y="6972300"/>
            <a:ext cx="379447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99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Libre Baskerville"/>
              </a:rPr>
              <a:t>4:00-4:45 pm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3049" y="7496175"/>
            <a:ext cx="1322115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ibre Baskerville"/>
              </a:rPr>
              <a:t>Center for Teaching &amp; Learning Resources ​</a:t>
            </a:r>
          </a:p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Libre Baskerville"/>
              </a:rPr>
              <a:t>Presentation by Deborah Breen, Director of the Center for Teaching &amp; Learning </a:t>
            </a:r>
          </a:p>
          <a:p>
            <a:pPr marL="0" lvl="0" indent="0">
              <a:lnSpc>
                <a:spcPts val="3499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Libre Baskervill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333500"/>
            <a:ext cx="16507551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59"/>
              </a:lnSpc>
              <a:spcBef>
                <a:spcPct val="0"/>
              </a:spcBef>
            </a:pPr>
            <a:r>
              <a:rPr lang="en-US" sz="7299" spc="-306">
                <a:solidFill>
                  <a:srgbClr val="000000"/>
                </a:solidFill>
                <a:latin typeface="Libre Baskerville"/>
              </a:rPr>
              <a:t>Training Schedule​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771525" y="3196551"/>
            <a:ext cx="1543050" cy="158241"/>
            <a:chOff x="0" y="0"/>
            <a:chExt cx="812800" cy="83353"/>
          </a:xfrm>
          <a:solidFill>
            <a:srgbClr val="FF0000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3353"/>
            </a:xfrm>
            <a:custGeom>
              <a:avLst/>
              <a:gdLst/>
              <a:ahLst/>
              <a:cxnLst/>
              <a:rect l="l" t="t" r="r" b="b"/>
              <a:pathLst>
                <a:path w="812800" h="83353">
                  <a:moveTo>
                    <a:pt x="0" y="0"/>
                  </a:moveTo>
                  <a:lnTo>
                    <a:pt x="812800" y="0"/>
                  </a:lnTo>
                  <a:lnTo>
                    <a:pt x="812800" y="83353"/>
                  </a:lnTo>
                  <a:lnTo>
                    <a:pt x="0" y="8335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1309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771525" y="4624346"/>
            <a:ext cx="1543050" cy="158241"/>
            <a:chOff x="0" y="0"/>
            <a:chExt cx="812800" cy="83353"/>
          </a:xfrm>
          <a:solidFill>
            <a:srgbClr val="FF0000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3353"/>
            </a:xfrm>
            <a:custGeom>
              <a:avLst/>
              <a:gdLst/>
              <a:ahLst/>
              <a:cxnLst/>
              <a:rect l="l" t="t" r="r" b="b"/>
              <a:pathLst>
                <a:path w="812800" h="83353">
                  <a:moveTo>
                    <a:pt x="0" y="0"/>
                  </a:moveTo>
                  <a:lnTo>
                    <a:pt x="812800" y="0"/>
                  </a:lnTo>
                  <a:lnTo>
                    <a:pt x="812800" y="83353"/>
                  </a:lnTo>
                  <a:lnTo>
                    <a:pt x="0" y="8335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1309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771525" y="7234554"/>
            <a:ext cx="1543050" cy="158241"/>
            <a:chOff x="0" y="0"/>
            <a:chExt cx="812800" cy="83353"/>
          </a:xfrm>
          <a:solidFill>
            <a:srgbClr val="FF0000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3353"/>
            </a:xfrm>
            <a:custGeom>
              <a:avLst/>
              <a:gdLst/>
              <a:ahLst/>
              <a:cxnLst/>
              <a:rect l="l" t="t" r="r" b="b"/>
              <a:pathLst>
                <a:path w="812800" h="83353">
                  <a:moveTo>
                    <a:pt x="0" y="0"/>
                  </a:moveTo>
                  <a:lnTo>
                    <a:pt x="812800" y="0"/>
                  </a:lnTo>
                  <a:lnTo>
                    <a:pt x="812800" y="83353"/>
                  </a:lnTo>
                  <a:lnTo>
                    <a:pt x="0" y="8335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1309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2E1076-3960-7307-B203-FFEA493FF226}"/>
              </a:ext>
            </a:extLst>
          </p:cNvPr>
          <p:cNvSpPr txBox="1"/>
          <p:nvPr/>
        </p:nvSpPr>
        <p:spPr>
          <a:xfrm>
            <a:off x="7541737" y="9372928"/>
            <a:ext cx="104460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Libre Baskerville"/>
                <a:ea typeface="Calibri"/>
                <a:cs typeface="Calibri"/>
              </a:rPr>
              <a:t>Please note: We will provide a copy of this presentation via email</a:t>
            </a:r>
            <a:endParaRPr lang="en-US" sz="2400">
              <a:latin typeface="Libre Baskerville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E640C5B1-CBB4-DC9B-2980-D6FD04CDB9AB}"/>
              </a:ext>
            </a:extLst>
          </p:cNvPr>
          <p:cNvSpPr txBox="1"/>
          <p:nvPr/>
        </p:nvSpPr>
        <p:spPr>
          <a:xfrm>
            <a:off x="1267359" y="5697921"/>
            <a:ext cx="33060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99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Libre Baskerville"/>
              </a:rPr>
              <a:t>3:50-4:00 pm</a:t>
            </a: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97D1C471-E26B-BCCF-2459-E4273C87E713}"/>
              </a:ext>
            </a:extLst>
          </p:cNvPr>
          <p:cNvGrpSpPr/>
          <p:nvPr/>
        </p:nvGrpSpPr>
        <p:grpSpPr>
          <a:xfrm>
            <a:off x="-771524" y="5834588"/>
            <a:ext cx="1543050" cy="248654"/>
            <a:chOff x="0" y="-47625"/>
            <a:chExt cx="812800" cy="130978"/>
          </a:xfrm>
          <a:solidFill>
            <a:srgbClr val="FF0000"/>
          </a:solidFill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BF9B335-D1D9-99DF-1124-480A9F6822CC}"/>
                </a:ext>
              </a:extLst>
            </p:cNvPr>
            <p:cNvSpPr/>
            <p:nvPr/>
          </p:nvSpPr>
          <p:spPr>
            <a:xfrm>
              <a:off x="0" y="0"/>
              <a:ext cx="812800" cy="83353"/>
            </a:xfrm>
            <a:custGeom>
              <a:avLst/>
              <a:gdLst/>
              <a:ahLst/>
              <a:cxnLst/>
              <a:rect l="l" t="t" r="r" b="b"/>
              <a:pathLst>
                <a:path w="812800" h="83353">
                  <a:moveTo>
                    <a:pt x="0" y="0"/>
                  </a:moveTo>
                  <a:lnTo>
                    <a:pt x="812800" y="0"/>
                  </a:lnTo>
                  <a:lnTo>
                    <a:pt x="812800" y="83353"/>
                  </a:lnTo>
                  <a:lnTo>
                    <a:pt x="0" y="8335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57B9A1C9-622F-28BD-0EF9-F368D46ABF50}"/>
                </a:ext>
              </a:extLst>
            </p:cNvPr>
            <p:cNvSpPr txBox="1"/>
            <p:nvPr/>
          </p:nvSpPr>
          <p:spPr>
            <a:xfrm>
              <a:off x="0" y="-47625"/>
              <a:ext cx="812800" cy="1309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6" name="TextBox 4">
            <a:extLst>
              <a:ext uri="{FF2B5EF4-FFF2-40B4-BE49-F238E27FC236}">
                <a16:creationId xmlns:a16="http://schemas.microsoft.com/office/drawing/2014/main" id="{EC312389-9FAE-E20B-9C6F-F3B8F56E09F0}"/>
              </a:ext>
            </a:extLst>
          </p:cNvPr>
          <p:cNvSpPr txBox="1"/>
          <p:nvPr/>
        </p:nvSpPr>
        <p:spPr>
          <a:xfrm>
            <a:off x="1334814" y="6222271"/>
            <a:ext cx="12493290" cy="41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50">
                <a:solidFill>
                  <a:srgbClr val="000000"/>
                </a:solidFill>
                <a:latin typeface="Libre Baskerville"/>
              </a:rPr>
              <a:t>Break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16211" y="923913"/>
            <a:ext cx="1229980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Off-Campus Field Trips​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6211" y="2578376"/>
            <a:ext cx="15766176" cy="6105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0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You are encouraged to plan a relevant field trip for your students during the program​</a:t>
            </a:r>
            <a:endParaRPr lang="en-US"/>
          </a:p>
          <a:p>
            <a:pPr marL="1209040" lvl="2" indent="-402590">
              <a:lnSpc>
                <a:spcPts val="448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Look for free events/site visits​</a:t>
            </a:r>
          </a:p>
          <a:p>
            <a:pPr marL="1209040" lvl="2" indent="-402590">
              <a:lnSpc>
                <a:spcPts val="448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Some examples: MFA, ISGM, ICA, BU events/conferences​, etc.</a:t>
            </a:r>
          </a:p>
          <a:p>
            <a:pPr marL="690880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Field trips must begin and end during the regular class meeting hours​</a:t>
            </a:r>
          </a:p>
          <a:p>
            <a:pPr marL="690880" lvl="1" indent="-345440">
              <a:lnSpc>
                <a:spcPts val="5120"/>
              </a:lnSpc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  <a:latin typeface="Libre Baskerville"/>
              </a:rPr>
              <a:t>Please let</a:t>
            </a:r>
            <a:r>
              <a:rPr lang="en-US" sz="3200" b="1" i="0">
                <a:solidFill>
                  <a:srgbClr val="000000"/>
                </a:solidFill>
                <a:effectLst/>
                <a:latin typeface="Libre Baskerville"/>
              </a:rPr>
              <a:t> us know the</a:t>
            </a:r>
            <a:r>
              <a:rPr lang="en-US" sz="3200" b="1">
                <a:solidFill>
                  <a:srgbClr val="000000"/>
                </a:solidFill>
                <a:latin typeface="Libre Baskerville"/>
              </a:rPr>
              <a:t> </a:t>
            </a:r>
            <a:r>
              <a:rPr lang="en-US" sz="3200" b="1" i="0">
                <a:solidFill>
                  <a:srgbClr val="000000"/>
                </a:solidFill>
                <a:effectLst/>
                <a:latin typeface="Libre Baskerville"/>
              </a:rPr>
              <a:t>date</a:t>
            </a:r>
            <a:r>
              <a:rPr lang="en-US" sz="3200" b="1">
                <a:solidFill>
                  <a:srgbClr val="000000"/>
                </a:solidFill>
                <a:latin typeface="Libre Baskerville"/>
              </a:rPr>
              <a:t>, location, and transportation information </a:t>
            </a:r>
            <a:r>
              <a:rPr lang="en-US" sz="3200" b="1" i="0">
                <a:solidFill>
                  <a:srgbClr val="000000"/>
                </a:solidFill>
                <a:effectLst/>
                <a:latin typeface="Libre Baskerville"/>
              </a:rPr>
              <a:t>by </a:t>
            </a:r>
            <a:r>
              <a:rPr lang="en-US" sz="3200" b="1">
                <a:solidFill>
                  <a:srgbClr val="000000"/>
                </a:solidFill>
                <a:latin typeface="Libre Baskerville"/>
              </a:rPr>
              <a:t>Tuesday, May 27</a:t>
            </a:r>
            <a:r>
              <a:rPr lang="en-US" sz="3200" b="1" i="0">
                <a:solidFill>
                  <a:srgbClr val="000000"/>
                </a:solidFill>
                <a:effectLst/>
                <a:latin typeface="Libre Baskerville"/>
              </a:rPr>
              <a:t> so we can staff </a:t>
            </a:r>
            <a:r>
              <a:rPr lang="en-US" sz="3200" b="1">
                <a:solidFill>
                  <a:srgbClr val="000000"/>
                </a:solidFill>
                <a:latin typeface="Libre Baskerville"/>
              </a:rPr>
              <a:t>Program Assistants</a:t>
            </a:r>
            <a:endParaRPr lang="en-US" sz="3200" b="1" i="0">
              <a:solidFill>
                <a:srgbClr val="000000"/>
              </a:solidFill>
              <a:effectLst/>
              <a:latin typeface="Libre Baskerville"/>
            </a:endParaRPr>
          </a:p>
          <a:p>
            <a:pPr marL="1209040" lvl="2" indent="-402590">
              <a:lnSpc>
                <a:spcPts val="448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1-2 Program Assistants (PA) will meet you at your classroom</a:t>
            </a:r>
          </a:p>
          <a:p>
            <a:pPr marL="1209040" lvl="2" indent="-402590">
              <a:lnSpc>
                <a:spcPts val="448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We can usually provide T-passes for you and your students​</a:t>
            </a:r>
          </a:p>
          <a:p>
            <a:pPr>
              <a:lnSpc>
                <a:spcPts val="4480"/>
              </a:lnSpc>
            </a:pPr>
            <a:endParaRPr lang="en-US" sz="2800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1871618"/>
            <a:ext cx="13867975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Seminar/Course Evaluations​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2214" y="3540544"/>
            <a:ext cx="16038844" cy="412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015" lvl="1" indent="-377190">
              <a:lnSpc>
                <a:spcPts val="5599"/>
              </a:lnSpc>
              <a:buFont typeface="Arial"/>
              <a:buChar char="•"/>
            </a:pPr>
            <a:r>
              <a:rPr lang="en-US" sz="3450">
                <a:solidFill>
                  <a:srgbClr val="000000"/>
                </a:solidFill>
                <a:latin typeface="Libre Baskerville"/>
              </a:rPr>
              <a:t>Will be distributed electronically​</a:t>
            </a:r>
            <a:endParaRPr lang="en-US" sz="3450"/>
          </a:p>
          <a:p>
            <a:pPr marL="755015" lvl="1" indent="-377190">
              <a:lnSpc>
                <a:spcPts val="5599"/>
              </a:lnSpc>
              <a:buFont typeface="Arial"/>
              <a:buChar char="•"/>
            </a:pPr>
            <a:r>
              <a:rPr lang="en-US" sz="3450">
                <a:solidFill>
                  <a:srgbClr val="000000"/>
                </a:solidFill>
                <a:latin typeface="Libre Baskerville"/>
              </a:rPr>
              <a:t>Evaluations should be conducted on the following date:​</a:t>
            </a:r>
          </a:p>
          <a:p>
            <a:pPr marL="1510665" lvl="2" indent="-503555">
              <a:lnSpc>
                <a:spcPts val="5599"/>
              </a:lnSpc>
              <a:buFont typeface="Arial"/>
              <a:buChar char="⚬"/>
            </a:pPr>
            <a:r>
              <a:rPr lang="en-US" sz="3450">
                <a:solidFill>
                  <a:srgbClr val="000000"/>
                </a:solidFill>
                <a:latin typeface="Libre Baskerville Bold"/>
              </a:rPr>
              <a:t>Summer Challenge</a:t>
            </a:r>
            <a:r>
              <a:rPr lang="en-US" sz="3450">
                <a:solidFill>
                  <a:srgbClr val="000000"/>
                </a:solidFill>
                <a:latin typeface="Libre Baskerville"/>
              </a:rPr>
              <a:t> – last Thursday of the program</a:t>
            </a:r>
          </a:p>
          <a:p>
            <a:pPr marL="1510665" lvl="2" indent="-503555">
              <a:lnSpc>
                <a:spcPts val="5599"/>
              </a:lnSpc>
              <a:buFont typeface="Arial"/>
              <a:buChar char="⚬"/>
            </a:pPr>
            <a:r>
              <a:rPr lang="en-US" sz="3450">
                <a:solidFill>
                  <a:srgbClr val="000000"/>
                </a:solidFill>
                <a:latin typeface="Libre Baskerville Bold"/>
              </a:rPr>
              <a:t>Summer Preview</a:t>
            </a:r>
            <a:r>
              <a:rPr lang="en-US" sz="3450">
                <a:solidFill>
                  <a:srgbClr val="000000"/>
                </a:solidFill>
                <a:latin typeface="Libre Baskerville"/>
              </a:rPr>
              <a:t> – last day (Friday) of the program​</a:t>
            </a:r>
          </a:p>
          <a:p>
            <a:pPr marL="755015" lvl="1" indent="-377190">
              <a:lnSpc>
                <a:spcPts val="5599"/>
              </a:lnSpc>
              <a:buFont typeface="Arial"/>
              <a:buChar char="•"/>
            </a:pPr>
            <a:r>
              <a:rPr lang="en-US" sz="3450">
                <a:solidFill>
                  <a:srgbClr val="000000"/>
                </a:solidFill>
                <a:latin typeface="Libre Baskerville"/>
              </a:rPr>
              <a:t>These evaluations will be made available to you in the fall</a:t>
            </a:r>
          </a:p>
          <a:p>
            <a:pPr>
              <a:lnSpc>
                <a:spcPts val="4319"/>
              </a:lnSpc>
            </a:pPr>
            <a:endParaRPr lang="en-US" sz="3450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47800" y="1181100"/>
            <a:ext cx="15240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Final Presentations &amp; Receptions​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47800" y="2888275"/>
            <a:ext cx="14071003" cy="687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015" lvl="1" indent="-377190">
              <a:lnSpc>
                <a:spcPts val="4899"/>
              </a:lnSpc>
              <a:buFont typeface="Arial"/>
              <a:buChar char="•"/>
            </a:pPr>
            <a:r>
              <a:rPr lang="en-US" sz="3450">
                <a:solidFill>
                  <a:srgbClr val="000000"/>
                </a:solidFill>
                <a:latin typeface="Libre Baskerville Bold"/>
              </a:rPr>
              <a:t>Summer Challenge</a:t>
            </a:r>
            <a:endParaRPr lang="en-US" sz="3450">
              <a:solidFill>
                <a:srgbClr val="000000"/>
              </a:solidFill>
              <a:latin typeface="Libre Baskerville"/>
              <a:ea typeface="Calibri"/>
              <a:cs typeface="Calibri"/>
            </a:endParaRPr>
          </a:p>
          <a:p>
            <a:pPr marL="1510665" lvl="2" indent="-503555">
              <a:lnSpc>
                <a:spcPts val="4899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SC1: June 27th | SC2: July 18th | SC3: August 1st</a:t>
            </a:r>
            <a:endParaRPr lang="en-US">
              <a:ea typeface="Calibri"/>
              <a:cs typeface="Calibri"/>
            </a:endParaRPr>
          </a:p>
          <a:p>
            <a:pPr marL="1510665" lvl="2" indent="-503555">
              <a:lnSpc>
                <a:spcPts val="4899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9:30 – 10:30 am for AM seminars​</a:t>
            </a:r>
            <a:endParaRPr lang="en-US" sz="3200">
              <a:ea typeface="Calibri"/>
              <a:cs typeface="Calibri"/>
            </a:endParaRPr>
          </a:p>
          <a:p>
            <a:pPr marL="1510665" lvl="2" indent="-503555">
              <a:lnSpc>
                <a:spcPts val="4899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11 am – 12 pm for PM seminars​</a:t>
            </a:r>
          </a:p>
          <a:p>
            <a:pPr marL="755015" lvl="1" indent="-377190">
              <a:lnSpc>
                <a:spcPts val="4899"/>
              </a:lnSpc>
              <a:buFont typeface="Arial"/>
              <a:buChar char="•"/>
            </a:pPr>
            <a:r>
              <a:rPr lang="en-US" sz="3450" b="1">
                <a:solidFill>
                  <a:srgbClr val="000000"/>
                </a:solidFill>
                <a:latin typeface="Libre Baskerville"/>
              </a:rPr>
              <a:t>AIM</a:t>
            </a:r>
            <a:r>
              <a:rPr lang="en-US" sz="3450">
                <a:solidFill>
                  <a:srgbClr val="000000"/>
                </a:solidFill>
                <a:latin typeface="Libre Baskerville"/>
              </a:rPr>
              <a:t>  </a:t>
            </a:r>
          </a:p>
          <a:p>
            <a:pPr marL="1212215" lvl="2" indent="-377190">
              <a:lnSpc>
                <a:spcPts val="4899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July 18th, AIM Psych and Bus: 9:30 – 11:30 am / 12 – 1 pm</a:t>
            </a:r>
          </a:p>
          <a:p>
            <a:pPr marL="1212215" lvl="2" indent="-377190">
              <a:lnSpc>
                <a:spcPts val="4899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August 8th, AIM Med and CW: 9:30 – 11:30 am / 12 – 1 pm</a:t>
            </a:r>
          </a:p>
          <a:p>
            <a:pPr marL="755015" lvl="1" indent="-377190">
              <a:lnSpc>
                <a:spcPts val="4899"/>
              </a:lnSpc>
              <a:buFont typeface="Arial"/>
              <a:buChar char="•"/>
            </a:pPr>
            <a:r>
              <a:rPr lang="en-US" sz="3450" b="1">
                <a:solidFill>
                  <a:srgbClr val="000000"/>
                </a:solidFill>
                <a:latin typeface="Libre Baskerville"/>
              </a:rPr>
              <a:t>RISE</a:t>
            </a:r>
            <a:r>
              <a:rPr lang="en-US" sz="3500">
                <a:solidFill>
                  <a:srgbClr val="000000"/>
                </a:solidFill>
                <a:latin typeface="Libre Baskerville"/>
              </a:rPr>
              <a:t> </a:t>
            </a:r>
          </a:p>
          <a:p>
            <a:pPr marL="1212215" lvl="2" indent="-377190">
              <a:lnSpc>
                <a:spcPts val="4899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August 8th, 1 – 3 pm</a:t>
            </a:r>
            <a:endParaRPr lang="en-US" sz="3200">
              <a:ea typeface="Calibri"/>
              <a:cs typeface="Calibri"/>
            </a:endParaRPr>
          </a:p>
          <a:p>
            <a:pPr marL="755015" lvl="1" indent="-377190">
              <a:lnSpc>
                <a:spcPts val="4899"/>
              </a:lnSpc>
              <a:buFont typeface="Arial"/>
              <a:buChar char="•"/>
            </a:pPr>
            <a:r>
              <a:rPr lang="en-US" sz="3450" b="1">
                <a:solidFill>
                  <a:srgbClr val="000000"/>
                </a:solidFill>
                <a:latin typeface="Libre Baskerville"/>
              </a:rPr>
              <a:t>Summer Preview</a:t>
            </a:r>
            <a:endParaRPr lang="en-US" sz="3450">
              <a:solidFill>
                <a:srgbClr val="000000"/>
              </a:solidFill>
              <a:latin typeface="Libre Baskerville"/>
            </a:endParaRPr>
          </a:p>
          <a:p>
            <a:pPr marL="1212215" lvl="2" indent="-377190">
              <a:lnSpc>
                <a:spcPts val="4899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Libre Baskerville"/>
              </a:rPr>
              <a:t>None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4211" y="1190953"/>
            <a:ext cx="991441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Student Evaluations​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4211" y="2822471"/>
            <a:ext cx="14380220" cy="696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015" lvl="1" indent="-377190">
              <a:lnSpc>
                <a:spcPts val="5599"/>
              </a:lnSpc>
              <a:buFont typeface="Arial"/>
              <a:buChar char="•"/>
            </a:pPr>
            <a:r>
              <a:rPr lang="en-US" sz="3450" dirty="0">
                <a:solidFill>
                  <a:srgbClr val="000000"/>
                </a:solidFill>
                <a:latin typeface="Libre Baskerville"/>
              </a:rPr>
              <a:t>If your role requires you to write them, it will be noted on your teaching contract along with the due date!</a:t>
            </a:r>
            <a:endParaRPr lang="en-US" sz="3450" dirty="0"/>
          </a:p>
          <a:p>
            <a:pPr marL="755015" lvl="1" indent="-377190">
              <a:lnSpc>
                <a:spcPts val="5599"/>
              </a:lnSpc>
              <a:buFont typeface="Arial"/>
              <a:buChar char="•"/>
            </a:pPr>
            <a:endParaRPr lang="en-US" sz="3450">
              <a:solidFill>
                <a:srgbClr val="000000"/>
              </a:solidFill>
              <a:latin typeface="Libre Baskerville"/>
            </a:endParaRPr>
          </a:p>
          <a:p>
            <a:pPr marL="755015" lvl="1" indent="-377190">
              <a:lnSpc>
                <a:spcPts val="5599"/>
              </a:lnSpc>
              <a:buFont typeface="Arial,Sans-Serif"/>
              <a:buChar char="•"/>
            </a:pPr>
            <a:r>
              <a:rPr lang="en-US" sz="3500" dirty="0">
                <a:solidFill>
                  <a:srgbClr val="000000"/>
                </a:solidFill>
                <a:latin typeface="Libre Baskerville"/>
              </a:rPr>
              <a:t>One-page letters addressed to the student </a:t>
            </a:r>
          </a:p>
          <a:p>
            <a:pPr marL="1337945" lvl="2" indent="-445770">
              <a:lnSpc>
                <a:spcPts val="4959"/>
              </a:lnSpc>
              <a:buFont typeface="Arial,Sans-Serif"/>
              <a:buChar char="⚬"/>
            </a:pPr>
            <a:r>
              <a:rPr lang="en-US" sz="3000" dirty="0">
                <a:solidFill>
                  <a:srgbClr val="000000"/>
                </a:solidFill>
                <a:latin typeface="Libre Baskerville"/>
              </a:rPr>
              <a:t>Summary of the material covered in the seminar </a:t>
            </a:r>
          </a:p>
          <a:p>
            <a:pPr marL="1337945" lvl="2" indent="-445770">
              <a:lnSpc>
                <a:spcPts val="4959"/>
              </a:lnSpc>
              <a:buFont typeface="Arial,Sans-Serif"/>
              <a:buChar char="⚬"/>
            </a:pPr>
            <a:r>
              <a:rPr lang="en-US" sz="3000" dirty="0">
                <a:solidFill>
                  <a:srgbClr val="000000"/>
                </a:solidFill>
                <a:latin typeface="Libre Baskerville"/>
              </a:rPr>
              <a:t>Feedback on student performance/interests </a:t>
            </a:r>
            <a:endParaRPr lang="en-US" dirty="0"/>
          </a:p>
          <a:p>
            <a:pPr marL="755015" lvl="1" indent="-377190">
              <a:lnSpc>
                <a:spcPts val="5599"/>
              </a:lnSpc>
              <a:buFont typeface="Arial"/>
              <a:buChar char="•"/>
            </a:pPr>
            <a:endParaRPr lang="en-US" sz="3499">
              <a:solidFill>
                <a:srgbClr val="000000"/>
              </a:solidFill>
              <a:latin typeface="Libre Baskerville"/>
            </a:endParaRPr>
          </a:p>
          <a:p>
            <a:pPr marL="755015" lvl="1" indent="-377190">
              <a:lnSpc>
                <a:spcPts val="5599"/>
              </a:lnSpc>
              <a:buFont typeface="Arial"/>
              <a:buChar char="•"/>
            </a:pPr>
            <a:r>
              <a:rPr lang="en-US" sz="3450" dirty="0">
                <a:solidFill>
                  <a:srgbClr val="000000"/>
                </a:solidFill>
                <a:latin typeface="Libre Baskerville"/>
              </a:rPr>
              <a:t>We can provide sample letters from previous years and will provide guidelines on our faculty-staff webpage.</a:t>
            </a:r>
          </a:p>
          <a:p>
            <a:pPr marL="835025" lvl="2">
              <a:lnSpc>
                <a:spcPts val="5599"/>
              </a:lnSpc>
            </a:pPr>
            <a:endParaRPr lang="en-US" sz="3450">
              <a:solidFill>
                <a:srgbClr val="000000"/>
              </a:solidFill>
              <a:latin typeface="Libre Baskerville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14994" y="1716307"/>
            <a:ext cx="1573000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Student Safety: Working in Labs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14994" y="3683074"/>
            <a:ext cx="14004742" cy="5877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>
              <a:lnSpc>
                <a:spcPts val="55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You will be provided a handout that you must go over on the first day of class​</a:t>
            </a:r>
          </a:p>
          <a:p>
            <a:pPr marL="755644" lvl="1" indent="-377822">
              <a:lnSpc>
                <a:spcPts val="55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Required for the following seminars/courses:​​</a:t>
            </a:r>
          </a:p>
          <a:p>
            <a:pPr marL="1338572" lvl="2" indent="-446191">
              <a:lnSpc>
                <a:spcPts val="495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Libre Baskerville"/>
              </a:rPr>
              <a:t>Summer Preview Discovering Biology </a:t>
            </a:r>
          </a:p>
          <a:p>
            <a:pPr marL="1338572" lvl="2" indent="-446191">
              <a:lnSpc>
                <a:spcPts val="495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Libre Baskerville"/>
              </a:rPr>
              <a:t>Summer Challenge Infectious Diseases </a:t>
            </a:r>
          </a:p>
          <a:p>
            <a:pPr marL="1338572" lvl="2" indent="-446191">
              <a:lnSpc>
                <a:spcPts val="495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Libre Baskerville"/>
              </a:rPr>
              <a:t>Summer Challenge Chemistry of Medicine </a:t>
            </a:r>
          </a:p>
          <a:p>
            <a:pPr marL="1338572" lvl="2" indent="-446191">
              <a:lnSpc>
                <a:spcPts val="495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Libre Baskerville"/>
              </a:rPr>
              <a:t>Summer Challenge Anatomy &amp; Physiology </a:t>
            </a:r>
          </a:p>
          <a:p>
            <a:pPr marL="1338572" lvl="2" indent="-446191">
              <a:lnSpc>
                <a:spcPts val="495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Libre Baskerville"/>
              </a:rPr>
              <a:t>RISE Practicum in Computational Neurobiology</a:t>
            </a:r>
          </a:p>
          <a:p>
            <a:pPr>
              <a:lnSpc>
                <a:spcPts val="4319"/>
              </a:lnSpc>
            </a:pPr>
            <a:endParaRPr lang="en-US" sz="3099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52384" y="804818"/>
            <a:ext cx="1692601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Student Safety: Reporting Absences​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8322" y="2207314"/>
            <a:ext cx="16925742" cy="7409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Libre Baskerville Bold"/>
              </a:rPr>
              <a:t>Classes must be held every day for the </a:t>
            </a:r>
            <a:r>
              <a:rPr lang="en-US" sz="2800" u="sng">
                <a:solidFill>
                  <a:srgbClr val="000000"/>
                </a:solidFill>
                <a:latin typeface="Libre Baskerville Bold"/>
              </a:rPr>
              <a:t>full-appointed</a:t>
            </a:r>
            <a:r>
              <a:rPr lang="en-US" sz="2800">
                <a:solidFill>
                  <a:srgbClr val="000000"/>
                </a:solidFill>
                <a:latin typeface="Libre Baskerville Bold"/>
              </a:rPr>
              <a:t> time​</a:t>
            </a:r>
            <a:endParaRPr lang="en-US" sz="2800">
              <a:ea typeface="Calibri"/>
              <a:cs typeface="Calibri"/>
            </a:endParaRPr>
          </a:p>
          <a:p>
            <a:pPr marL="1122680" lvl="2" indent="-374015">
              <a:lnSpc>
                <a:spcPts val="4160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Libre Baskerville"/>
              </a:rPr>
              <a:t>Students should never be released early from class​</a:t>
            </a:r>
          </a:p>
          <a:p>
            <a:pPr marL="1122680" lvl="2" indent="-374015">
              <a:lnSpc>
                <a:spcPts val="4160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Libre Baskerville"/>
              </a:rPr>
              <a:t>Our office needs to know where students are at all times, so also keep us apprised of any location changes (even on campus)​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Libre Baskerville Bold"/>
              </a:rPr>
              <a:t>Take attendance at the start of each class period​</a:t>
            </a:r>
          </a:p>
          <a:p>
            <a:pPr marL="1122680" lvl="2" indent="-374015">
              <a:lnSpc>
                <a:spcPts val="4160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Libre Baskerville"/>
              </a:rPr>
              <a:t>A student is excused from class </a:t>
            </a:r>
            <a:r>
              <a:rPr lang="en-US" sz="2400" b="1">
                <a:solidFill>
                  <a:srgbClr val="000000"/>
                </a:solidFill>
                <a:latin typeface="Libre Baskerville"/>
              </a:rPr>
              <a:t>only if our office informs you</a:t>
            </a:r>
            <a:r>
              <a:rPr lang="en-US" sz="2400">
                <a:solidFill>
                  <a:srgbClr val="000000"/>
                </a:solidFill>
                <a:latin typeface="Libre Baskerville"/>
              </a:rPr>
              <a:t>; don’t take their word for it!​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Libre Baskerville Bold"/>
              </a:rPr>
              <a:t>Report absences to our office 10 minutes after class starts</a:t>
            </a:r>
            <a:endParaRPr lang="en-US" sz="2800">
              <a:solidFill>
                <a:srgbClr val="000000"/>
              </a:solidFill>
              <a:latin typeface="Libre Baskerville"/>
            </a:endParaRPr>
          </a:p>
          <a:p>
            <a:pPr marL="1104900" lvl="2" indent="-323850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ibre Baskerville Bold"/>
              </a:rPr>
              <a:t>To report student absences, you can either: 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562100" lvl="3" indent="-323850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ibre Baskerville Bold"/>
              </a:rPr>
              <a:t>Use the </a:t>
            </a:r>
            <a:r>
              <a:rPr lang="en-US" sz="2400" u="sng">
                <a:solidFill>
                  <a:srgbClr val="000000"/>
                </a:solidFill>
                <a:latin typeface="Libre Baskerville Bold"/>
              </a:rPr>
              <a:t>Summer Term Student Absence Form</a:t>
            </a:r>
            <a:r>
              <a:rPr lang="en-US" sz="2400">
                <a:solidFill>
                  <a:srgbClr val="000000"/>
                </a:solidFill>
                <a:latin typeface="Libre Baskerville Bold"/>
              </a:rPr>
              <a:t> (link will be shared before program begins) 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562100" lvl="3" indent="-323850">
              <a:lnSpc>
                <a:spcPts val="48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ibre Baskerville Bold"/>
              </a:rPr>
              <a:t>Call 617-353-1378​</a:t>
            </a:r>
            <a:endParaRPr lang="en-US" sz="2400">
              <a:ea typeface="Calibri"/>
              <a:cs typeface="Calibri"/>
            </a:endParaRPr>
          </a:p>
          <a:p>
            <a:pPr marL="1122680" lvl="2" indent="-374015">
              <a:lnSpc>
                <a:spcPts val="4160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Libre Baskerville"/>
              </a:rPr>
              <a:t>Program Assistants (PAs) will find missing student and walk them to your class​​</a:t>
            </a:r>
          </a:p>
          <a:p>
            <a:pPr marL="1122680" lvl="2" indent="-374015">
              <a:lnSpc>
                <a:spcPts val="4160"/>
              </a:lnSpc>
              <a:buFont typeface="Arial"/>
              <a:buChar char="⚬"/>
            </a:pPr>
            <a:r>
              <a:rPr lang="en-US" sz="2400" b="0" i="0">
                <a:solidFill>
                  <a:srgbClr val="000000"/>
                </a:solidFill>
                <a:effectLst/>
                <a:latin typeface="Libre Baskerville"/>
              </a:rPr>
              <a:t>If a student arrives late to class, please ask the student to text the PA on Call number to confirm their arrival. </a:t>
            </a:r>
            <a:r>
              <a:rPr lang="en-US" sz="2400" b="0" i="1">
                <a:solidFill>
                  <a:srgbClr val="000000"/>
                </a:solidFill>
                <a:effectLst/>
                <a:latin typeface="Libre Baskerville"/>
              </a:rPr>
              <a:t>Also let us know later or when you can</a:t>
            </a:r>
            <a:r>
              <a:rPr lang="en-US" sz="2400" i="1">
                <a:solidFill>
                  <a:srgbClr val="000000"/>
                </a:solidFill>
                <a:latin typeface="Libre Baskerville"/>
              </a:rPr>
              <a:t>!</a:t>
            </a:r>
            <a:endParaRPr lang="en-US" sz="2400">
              <a:solidFill>
                <a:srgbClr val="000000"/>
              </a:solidFill>
              <a:latin typeface="Libre Baskerville" panose="02000000000000000000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52384" y="804818"/>
            <a:ext cx="1715461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"/>
              </a:rPr>
              <a:t>Student Safety: Reporting Concerns​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2384" y="2628900"/>
            <a:ext cx="16279699" cy="661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0"/>
              </a:lnSpc>
            </a:pPr>
            <a:r>
              <a:rPr lang="en-US" sz="2900">
                <a:solidFill>
                  <a:srgbClr val="000000"/>
                </a:solidFill>
                <a:latin typeface="Libre Baskerville"/>
              </a:rPr>
              <a:t>The Summer Term High School Programs office is your resource for any and all concerns involving the students. Instructors should be able to focus on teaching – not discipline. We are here to help!​</a:t>
            </a:r>
          </a:p>
          <a:p>
            <a:pPr>
              <a:lnSpc>
                <a:spcPts val="3040"/>
              </a:lnSpc>
            </a:pPr>
            <a:endParaRPr lang="en-US" sz="2900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4640"/>
              </a:lnSpc>
            </a:pPr>
            <a:r>
              <a:rPr lang="en-US" sz="2900">
                <a:solidFill>
                  <a:srgbClr val="000000"/>
                </a:solidFill>
                <a:latin typeface="Libre Baskerville"/>
              </a:rPr>
              <a:t>Please inform us about students who are:​</a:t>
            </a: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 Bold"/>
              </a:rPr>
              <a:t>Repeatedly late to class (even if they arrive before the 10-minute mark)​</a:t>
            </a: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 Bold"/>
              </a:rPr>
              <a:t>Disrespectful to you or their classmates​</a:t>
            </a: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 Bold"/>
              </a:rPr>
              <a:t>Not completing assignments or not participating​</a:t>
            </a:r>
          </a:p>
          <a:p>
            <a:pPr marL="626110" lvl="1" indent="-313055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 Bold"/>
              </a:rPr>
              <a:t>Showing signs of mental health or other health-related problems​</a:t>
            </a:r>
          </a:p>
          <a:p>
            <a:pPr>
              <a:lnSpc>
                <a:spcPts val="3040"/>
              </a:lnSpc>
            </a:pPr>
            <a:endParaRPr lang="en-US" sz="2900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4640"/>
              </a:lnSpc>
            </a:pPr>
            <a:r>
              <a:rPr lang="en-US" sz="2900">
                <a:solidFill>
                  <a:srgbClr val="000000"/>
                </a:solidFill>
                <a:latin typeface="Libre Baskerville"/>
              </a:rPr>
              <a:t>Except in emergency situations, concerns can be reported to the Program Manager by email. (Emergency protocol will be discussed subsequently.)​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1047775"/>
            <a:ext cx="12542758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 Bold"/>
              </a:rPr>
              <a:t>Reporting Health/Safety Emergencies​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2472" y="3507481"/>
            <a:ext cx="15481528" cy="6179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 Bold"/>
              </a:rPr>
              <a:t>Notify the BUPD at 617-353-2121 if on-campus​​</a:t>
            </a:r>
          </a:p>
          <a:p>
            <a:pPr marL="690881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 Bold"/>
              </a:rPr>
              <a:t>Call 911 if off-campus​​</a:t>
            </a:r>
          </a:p>
          <a:p>
            <a:pPr marL="690881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 Bold"/>
              </a:rPr>
              <a:t>Remain with student until help arrives​​</a:t>
            </a:r>
          </a:p>
          <a:p>
            <a:pPr marL="690881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 Bold"/>
              </a:rPr>
              <a:t>Notify Summer Term office when it is safe and appropriate to do so​​</a:t>
            </a:r>
          </a:p>
          <a:p>
            <a:pPr marL="1209045" lvl="2" indent="-403015">
              <a:lnSpc>
                <a:spcPts val="448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We will send on-call PA or staff member to the scene to provide assistance​​</a:t>
            </a:r>
          </a:p>
          <a:p>
            <a:pPr marL="690881" lvl="1" indent="-345440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ibre Baskerville Bold"/>
              </a:rPr>
              <a:t>If medical transport is necessary, request EMTs to take student to Children’s Hospital in Boston​​</a:t>
            </a:r>
          </a:p>
          <a:p>
            <a:pPr marL="1209045" lvl="2" indent="-403015">
              <a:lnSpc>
                <a:spcPts val="448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You might have to explain that student is a minor​​</a:t>
            </a:r>
          </a:p>
          <a:p>
            <a:pPr marL="1209045" lvl="2" indent="-403015">
              <a:lnSpc>
                <a:spcPts val="448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PA </a:t>
            </a:r>
            <a:r>
              <a:rPr lang="en-US" sz="2800" u="none">
                <a:solidFill>
                  <a:srgbClr val="000000"/>
                </a:solidFill>
                <a:latin typeface="Libre Baskerville"/>
              </a:rPr>
              <a:t>sho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ul</a:t>
            </a:r>
            <a:r>
              <a:rPr lang="en-US" sz="2800" u="none">
                <a:solidFill>
                  <a:srgbClr val="000000"/>
                </a:solidFill>
                <a:latin typeface="Libre Baskerville"/>
              </a:rPr>
              <a:t>d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 acc</a:t>
            </a:r>
            <a:r>
              <a:rPr lang="en-US" sz="2800" u="none">
                <a:solidFill>
                  <a:srgbClr val="000000"/>
                </a:solidFill>
                <a:latin typeface="Libre Baskerville"/>
              </a:rPr>
              <a:t>om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p</a:t>
            </a:r>
            <a:r>
              <a:rPr lang="en-US" sz="2800" u="none">
                <a:solidFill>
                  <a:srgbClr val="000000"/>
                </a:solidFill>
                <a:latin typeface="Libre Baskerville"/>
              </a:rPr>
              <a:t>an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y stu</a:t>
            </a:r>
            <a:r>
              <a:rPr lang="en-US" sz="2800" u="none">
                <a:solidFill>
                  <a:srgbClr val="000000"/>
                </a:solidFill>
                <a:latin typeface="Libre Baskerville"/>
              </a:rPr>
              <a:t>den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t </a:t>
            </a:r>
            <a:r>
              <a:rPr lang="en-US" sz="2800" u="none">
                <a:solidFill>
                  <a:srgbClr val="000000"/>
                </a:solidFill>
                <a:latin typeface="Libre Baskerville"/>
              </a:rPr>
              <a:t>in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 a</a:t>
            </a:r>
            <a:r>
              <a:rPr lang="en-US" sz="2800" u="none">
                <a:solidFill>
                  <a:srgbClr val="000000"/>
                </a:solidFill>
                <a:latin typeface="Libre Baskerville"/>
              </a:rPr>
              <a:t>m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bu</a:t>
            </a:r>
            <a:r>
              <a:rPr lang="en-US" sz="2800" u="none">
                <a:solidFill>
                  <a:srgbClr val="000000"/>
                </a:solidFill>
                <a:latin typeface="Libre Baskerville"/>
              </a:rPr>
              <a:t>l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ance (if possible) or to Student Health Services​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72653" y="1181100"/>
            <a:ext cx="15996206" cy="1004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6000" u="sng">
                <a:solidFill>
                  <a:srgbClr val="000000"/>
                </a:solidFill>
                <a:latin typeface="Libre Baskerville"/>
              </a:rPr>
              <a:t>BU Protection of Minors​ Requirements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2906" y="3162300"/>
            <a:ext cx="14755699" cy="685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015" lvl="1" indent="-377190">
              <a:lnSpc>
                <a:spcPts val="5599"/>
              </a:lnSpc>
              <a:buFont typeface="Arial"/>
              <a:buChar char="•"/>
            </a:pPr>
            <a:r>
              <a:rPr lang="en-US" sz="3200">
                <a:latin typeface="Libre Baskerville"/>
              </a:rPr>
              <a:t>CORI/SORI Documents will be submitted through CSI portal</a:t>
            </a:r>
          </a:p>
          <a:p>
            <a:pPr marL="1510665" lvl="2" indent="-503555">
              <a:lnSpc>
                <a:spcPts val="5599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Libre Baskerville"/>
              </a:rPr>
              <a:t>Massachusetts </a:t>
            </a:r>
            <a:r>
              <a:rPr lang="en-US" sz="2800" err="1">
                <a:solidFill>
                  <a:srgbClr val="000000"/>
                </a:solidFill>
                <a:latin typeface="Libre Baskerville"/>
              </a:rPr>
              <a:t>iCORI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 ID verification must be completed </a:t>
            </a:r>
            <a:r>
              <a:rPr lang="en-US" sz="2800" b="1" i="1" u="sng">
                <a:solidFill>
                  <a:srgbClr val="000000"/>
                </a:solidFill>
                <a:latin typeface="Libre Baskerville"/>
              </a:rPr>
              <a:t>in person</a:t>
            </a:r>
            <a:r>
              <a:rPr lang="en-US" sz="2800" u="sng">
                <a:solidFill>
                  <a:srgbClr val="000000"/>
                </a:solidFill>
                <a:latin typeface="Libre Baskerville"/>
              </a:rPr>
              <a:t> with a professional staff member in our office</a:t>
            </a:r>
            <a:r>
              <a:rPr lang="en-US" sz="2800">
                <a:solidFill>
                  <a:srgbClr val="000000"/>
                </a:solidFill>
                <a:latin typeface="Libre Baskerville"/>
              </a:rPr>
              <a:t>.​</a:t>
            </a:r>
          </a:p>
          <a:p>
            <a:pPr marL="755015" lvl="1" indent="-377190">
              <a:lnSpc>
                <a:spcPts val="5599"/>
              </a:lnSpc>
              <a:buFont typeface="Arial"/>
              <a:buChar char="•"/>
            </a:pPr>
            <a:r>
              <a:rPr lang="en-US" sz="3200">
                <a:latin typeface="Libre Baskerville"/>
              </a:rPr>
              <a:t>Protection of Minors Online Training Certificate(s) will be submitted to Bentley​ or Ursula for the following 2 courses:</a:t>
            </a:r>
          </a:p>
          <a:p>
            <a:pPr marL="1605280" lvl="3" indent="-345440">
              <a:lnSpc>
                <a:spcPts val="5120"/>
              </a:lnSpc>
              <a:buFont typeface="Arial"/>
              <a:buChar char="•"/>
            </a:pPr>
            <a:r>
              <a:rPr lang="en-US" sz="2800">
                <a:latin typeface="Libre Baskerville"/>
              </a:rPr>
              <a:t>Boundary Training for Educators</a:t>
            </a:r>
          </a:p>
          <a:p>
            <a:pPr marL="1605280" lvl="3" indent="-345440">
              <a:lnSpc>
                <a:spcPts val="5120"/>
              </a:lnSpc>
              <a:buFont typeface="Arial"/>
              <a:buChar char="•"/>
            </a:pPr>
            <a:r>
              <a:rPr lang="en-US" sz="2800">
                <a:latin typeface="Libre Baskerville"/>
              </a:rPr>
              <a:t>Protecting Children: Identifying and Reporting Sexual Misconduct</a:t>
            </a:r>
            <a:endParaRPr lang="en-US">
              <a:ea typeface="Calibri"/>
              <a:cs typeface="Calibri"/>
            </a:endParaRPr>
          </a:p>
          <a:p>
            <a:pPr marL="755015" lvl="1" indent="-377190">
              <a:lnSpc>
                <a:spcPts val="5599"/>
              </a:lnSpc>
              <a:buFont typeface="Arial"/>
              <a:buChar char="•"/>
            </a:pPr>
            <a:r>
              <a:rPr lang="en-US" sz="3200">
                <a:latin typeface="Libre Baskerville"/>
              </a:rPr>
              <a:t>Directions for accessing all materials have been already sent by email </a:t>
            </a:r>
          </a:p>
          <a:p>
            <a:pPr>
              <a:lnSpc>
                <a:spcPts val="4319"/>
              </a:lnSpc>
            </a:pPr>
            <a:endParaRPr lang="en-US" sz="3200">
              <a:latin typeface="Libre Baskervil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1925" y="1181100"/>
            <a:ext cx="15944149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 Bold"/>
              </a:rPr>
              <a:t>We are all Mandatory Reporters​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6646" y="3057550"/>
            <a:ext cx="15589754" cy="6198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39"/>
              </a:lnSpc>
            </a:pPr>
            <a:r>
              <a:rPr lang="en-US" sz="3399">
                <a:solidFill>
                  <a:srgbClr val="000000"/>
                </a:solidFill>
                <a:latin typeface="Libre Baskerville"/>
              </a:rPr>
              <a:t>Who is required to report suspected cases of abuse or neglect of minors?​</a:t>
            </a:r>
          </a:p>
          <a:p>
            <a:pPr marL="647697" lvl="1" indent="-323848">
              <a:lnSpc>
                <a:spcPts val="47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Libre Baskerville"/>
              </a:rPr>
              <a:t>Any member of the BU community who knows or suspects that a student in a University or third-party program or activity under the age of 18 has been abused or neglected must report the suspected abuse or neglect​</a:t>
            </a:r>
          </a:p>
          <a:p>
            <a:pPr marL="647697" lvl="1" indent="-323848">
              <a:lnSpc>
                <a:spcPts val="47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Libre Baskerville"/>
              </a:rPr>
              <a:t>Boston University’s Confidential Reporting Policy protects individuals from retaliation when they make good faith reports about concerns​</a:t>
            </a:r>
          </a:p>
          <a:p>
            <a:pPr marL="647697" lvl="1" indent="-323848">
              <a:lnSpc>
                <a:spcPts val="47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Libre Baskerville"/>
              </a:rPr>
              <a:t>See </a:t>
            </a:r>
            <a:r>
              <a:rPr lang="en-US" sz="2999" u="sng">
                <a:solidFill>
                  <a:srgbClr val="000000"/>
                </a:solidFill>
                <a:latin typeface="Libre Baskerville"/>
                <a:hlinkClick r:id="rId2" tooltip="https://secure.ethicspoint.com/domain/media/en/gui/8779/index.html"/>
              </a:rPr>
              <a:t>https://secure.ethicspoint.com/domain/media/en/gui/8779/index.html </a:t>
            </a:r>
            <a:r>
              <a:rPr lang="en-US" sz="2999">
                <a:solidFill>
                  <a:srgbClr val="000000"/>
                </a:solidFill>
                <a:latin typeface="Libre Baskerville"/>
              </a:rPr>
              <a:t>  for more information​</a:t>
            </a:r>
          </a:p>
          <a:p>
            <a:pPr>
              <a:lnSpc>
                <a:spcPts val="4159"/>
              </a:lnSpc>
            </a:pPr>
            <a:endParaRPr lang="en-US" sz="2999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1465416"/>
            <a:ext cx="1565848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320"/>
              </a:lnSpc>
              <a:spcBef>
                <a:spcPct val="0"/>
              </a:spcBef>
            </a:pPr>
            <a:r>
              <a:rPr lang="en-US" sz="6100">
                <a:solidFill>
                  <a:srgbClr val="000000"/>
                </a:solidFill>
                <a:latin typeface="Libre Baskerville"/>
              </a:rPr>
              <a:t>5 Pre-College Programs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78710" y="3036882"/>
            <a:ext cx="15471089" cy="6438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07" lvl="1" indent="-313054">
              <a:lnSpc>
                <a:spcPts val="4639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Libre Baskerville"/>
              </a:rPr>
              <a:t>High School Honors​</a:t>
            </a:r>
          </a:p>
          <a:p>
            <a:pPr marL="1252215" lvl="2" indent="-417405">
              <a:lnSpc>
                <a:spcPts val="4639"/>
              </a:lnSpc>
              <a:buFont typeface="Arial"/>
              <a:buChar char="⚬"/>
            </a:pPr>
            <a:r>
              <a:rPr lang="en-US" sz="2899">
                <a:solidFill>
                  <a:srgbClr val="000000"/>
                </a:solidFill>
                <a:latin typeface="Libre Baskerville"/>
              </a:rPr>
              <a:t>Summer Term coursework​</a:t>
            </a:r>
          </a:p>
          <a:p>
            <a:pPr marL="626107" lvl="1" indent="-313054">
              <a:lnSpc>
                <a:spcPts val="4639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Libre Baskerville"/>
              </a:rPr>
              <a:t>Research in Science and Engineering (RISE)​</a:t>
            </a:r>
          </a:p>
          <a:p>
            <a:pPr marL="1252215" lvl="2" indent="-417405">
              <a:lnSpc>
                <a:spcPts val="4639"/>
              </a:lnSpc>
              <a:buFont typeface="Arial"/>
              <a:buChar char="⚬"/>
            </a:pPr>
            <a:r>
              <a:rPr lang="en-US" sz="2899">
                <a:solidFill>
                  <a:srgbClr val="000000"/>
                </a:solidFill>
                <a:latin typeface="Libre Baskerville"/>
              </a:rPr>
              <a:t>Internship + Practicum in Computational Neuroscience​ or Data Science</a:t>
            </a:r>
          </a:p>
          <a:p>
            <a:pPr marL="626107" lvl="1" indent="-313054">
              <a:lnSpc>
                <a:spcPts val="4639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Libre Baskerville"/>
              </a:rPr>
              <a:t>Academic Immersion (AIM) ​</a:t>
            </a:r>
          </a:p>
          <a:p>
            <a:pPr marL="1252215" lvl="2" indent="-417405">
              <a:lnSpc>
                <a:spcPts val="4639"/>
              </a:lnSpc>
              <a:buFont typeface="Arial"/>
              <a:buChar char="⚬"/>
            </a:pPr>
            <a:r>
              <a:rPr lang="en-US" sz="2899">
                <a:solidFill>
                  <a:srgbClr val="000000"/>
                </a:solidFill>
                <a:latin typeface="Libre Baskerville"/>
              </a:rPr>
              <a:t>4 tracks: Creative Writing, Experimental Psychology, Medicine, &amp; Business​</a:t>
            </a:r>
          </a:p>
          <a:p>
            <a:pPr marL="626107" lvl="1" indent="-313054">
              <a:lnSpc>
                <a:spcPts val="4639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Libre Baskerville"/>
              </a:rPr>
              <a:t>Summer Challenge​</a:t>
            </a:r>
          </a:p>
          <a:p>
            <a:pPr marL="1252215" lvl="2" indent="-417405">
              <a:lnSpc>
                <a:spcPts val="4639"/>
              </a:lnSpc>
              <a:buFont typeface="Arial"/>
              <a:buChar char="⚬"/>
            </a:pPr>
            <a:r>
              <a:rPr lang="en-US" sz="2899">
                <a:solidFill>
                  <a:srgbClr val="000000"/>
                </a:solidFill>
                <a:latin typeface="Libre Baskerville"/>
              </a:rPr>
              <a:t>19 seminars representing BU’s schools and colleges​</a:t>
            </a:r>
          </a:p>
          <a:p>
            <a:pPr marL="626107" lvl="1" indent="-313054">
              <a:lnSpc>
                <a:spcPts val="4639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Libre Baskerville"/>
              </a:rPr>
              <a:t>Summer Preview​</a:t>
            </a:r>
          </a:p>
          <a:p>
            <a:pPr marL="1252215" lvl="2" indent="-417405">
              <a:lnSpc>
                <a:spcPts val="4639"/>
              </a:lnSpc>
              <a:buFont typeface="Arial"/>
              <a:buChar char="⚬"/>
            </a:pPr>
            <a:r>
              <a:rPr lang="en-US" sz="2899">
                <a:solidFill>
                  <a:srgbClr val="000000"/>
                </a:solidFill>
                <a:latin typeface="Libre Baskerville"/>
              </a:rPr>
              <a:t>3 seminars: Biology, Business, &amp; Creative Writing​</a:t>
            </a:r>
          </a:p>
          <a:p>
            <a:pPr>
              <a:lnSpc>
                <a:spcPts val="4639"/>
              </a:lnSpc>
            </a:pPr>
            <a:endParaRPr lang="en-US" sz="2899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650210"/>
            <a:ext cx="15944149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 Bold"/>
              </a:rPr>
              <a:t>Guidelines for Interacting with Minors​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7760" y="3439598"/>
            <a:ext cx="15325962" cy="5387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10" lvl="1" indent="-31305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"/>
              </a:rPr>
              <a:t>Avoid any physical or digital contact with minors that could be misinterpreted, an occasional pat on the back, or a touch on the arm to get one’s attention is acceptable; back rubs, massages, tickling, rough-house play, and caressing or intimate touching is inappropriate and unacceptable. </a:t>
            </a:r>
            <a:endParaRPr lang="en-US">
              <a:ea typeface="Calibri"/>
              <a:cs typeface="Calibri"/>
            </a:endParaRPr>
          </a:p>
          <a:p>
            <a:pPr marL="626110" lvl="1" indent="-31305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"/>
              </a:rPr>
              <a:t>Personal emails (unrelated to course material) or text messages/phone calls of any kind are also to be avoided.​</a:t>
            </a:r>
            <a:endParaRPr lang="en-US">
              <a:ea typeface="Calibri"/>
              <a:cs typeface="Calibri"/>
            </a:endParaRPr>
          </a:p>
          <a:p>
            <a:pPr marL="626110" lvl="1" indent="-313055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900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4640"/>
              </a:lnSpc>
            </a:pPr>
            <a:endParaRPr lang="en-US" sz="2900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23F51-7899-836A-DEA5-4BD1F5E5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6B84434-650D-16DB-2DBA-C080B2B66E12}"/>
              </a:ext>
            </a:extLst>
          </p:cNvPr>
          <p:cNvSpPr txBox="1"/>
          <p:nvPr/>
        </p:nvSpPr>
        <p:spPr>
          <a:xfrm>
            <a:off x="1028700" y="650210"/>
            <a:ext cx="15944149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 Bold"/>
              </a:rPr>
              <a:t>Guidelines for Interacting with Minors​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C22A557-6C6D-A65F-B141-729484D38082}"/>
              </a:ext>
            </a:extLst>
          </p:cNvPr>
          <p:cNvSpPr txBox="1"/>
          <p:nvPr/>
        </p:nvSpPr>
        <p:spPr>
          <a:xfrm>
            <a:off x="1027760" y="3439598"/>
            <a:ext cx="15549306" cy="4717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3055" lvl="1">
              <a:spcBef>
                <a:spcPts val="600"/>
              </a:spcBef>
              <a:spcAft>
                <a:spcPts val="600"/>
              </a:spcAft>
            </a:pPr>
            <a:endParaRPr lang="en-US" sz="2900">
              <a:latin typeface="Libre Baskerville"/>
              <a:ea typeface="Calibri"/>
              <a:cs typeface="Calibri"/>
            </a:endParaRPr>
          </a:p>
          <a:p>
            <a:pPr marL="626110" lvl="1" indent="-31305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"/>
              </a:rPr>
              <a:t>Do not take photographs of students for personal use; </a:t>
            </a:r>
            <a:r>
              <a:rPr lang="en-US" sz="2900" u="sng">
                <a:solidFill>
                  <a:srgbClr val="000000"/>
                </a:solidFill>
                <a:latin typeface="Libre Baskerville"/>
              </a:rPr>
              <a:t>do not post photographs of students on social media </a:t>
            </a:r>
            <a:r>
              <a:rPr lang="en-US" sz="2900">
                <a:solidFill>
                  <a:srgbClr val="000000"/>
                </a:solidFill>
                <a:latin typeface="Libre Baskerville"/>
              </a:rPr>
              <a:t>or publish them in any form.​</a:t>
            </a:r>
          </a:p>
          <a:p>
            <a:pPr marL="626110" lvl="1" indent="-31305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"/>
              </a:rPr>
              <a:t>If it is necessary to take a minor aside for a private conversation relating to behavior or some o</a:t>
            </a:r>
            <a:r>
              <a:rPr lang="en-US" sz="2900" u="none">
                <a:solidFill>
                  <a:srgbClr val="000000"/>
                </a:solidFill>
                <a:latin typeface="Libre Baskerville"/>
              </a:rPr>
              <a:t>t</a:t>
            </a:r>
            <a:r>
              <a:rPr lang="en-US" sz="2900">
                <a:solidFill>
                  <a:srgbClr val="000000"/>
                </a:solidFill>
                <a:latin typeface="Libre Baskerville"/>
              </a:rPr>
              <a:t>her i</a:t>
            </a:r>
            <a:r>
              <a:rPr lang="en-US" sz="2900" u="none">
                <a:solidFill>
                  <a:srgbClr val="000000"/>
                </a:solidFill>
                <a:latin typeface="Libre Baskerville"/>
              </a:rPr>
              <a:t>ssue</a:t>
            </a:r>
            <a:r>
              <a:rPr lang="en-US" sz="2900">
                <a:solidFill>
                  <a:srgbClr val="000000"/>
                </a:solidFill>
                <a:latin typeface="Libre Baskerville"/>
              </a:rPr>
              <a:t> </a:t>
            </a:r>
            <a:r>
              <a:rPr lang="en-US" sz="2900" u="none">
                <a:solidFill>
                  <a:srgbClr val="000000"/>
                </a:solidFill>
                <a:latin typeface="Libre Baskerville"/>
              </a:rPr>
              <a:t>th</a:t>
            </a:r>
            <a:r>
              <a:rPr lang="en-US" sz="2900">
                <a:solidFill>
                  <a:srgbClr val="000000"/>
                </a:solidFill>
                <a:latin typeface="Libre Baskerville"/>
              </a:rPr>
              <a:t>ey wa</a:t>
            </a:r>
            <a:r>
              <a:rPr lang="en-US" sz="2900" u="none">
                <a:solidFill>
                  <a:srgbClr val="000000"/>
                </a:solidFill>
                <a:latin typeface="Libre Baskerville"/>
              </a:rPr>
              <a:t>nt</a:t>
            </a:r>
            <a:r>
              <a:rPr lang="en-US" sz="2900">
                <a:solidFill>
                  <a:srgbClr val="000000"/>
                </a:solidFill>
                <a:latin typeface="Libre Baskerville"/>
              </a:rPr>
              <a:t> t</a:t>
            </a:r>
            <a:r>
              <a:rPr lang="en-US" sz="2900" u="none">
                <a:solidFill>
                  <a:srgbClr val="000000"/>
                </a:solidFill>
                <a:latin typeface="Libre Baskerville"/>
              </a:rPr>
              <a:t>o</a:t>
            </a:r>
            <a:r>
              <a:rPr lang="en-US" sz="2900">
                <a:solidFill>
                  <a:srgbClr val="000000"/>
                </a:solidFill>
                <a:latin typeface="Libre Baskerville"/>
              </a:rPr>
              <a:t> </a:t>
            </a:r>
            <a:r>
              <a:rPr lang="en-US" sz="2900" u="none">
                <a:solidFill>
                  <a:srgbClr val="000000"/>
                </a:solidFill>
                <a:latin typeface="Libre Baskerville"/>
              </a:rPr>
              <a:t>di</a:t>
            </a:r>
            <a:r>
              <a:rPr lang="en-US" sz="2900">
                <a:solidFill>
                  <a:srgbClr val="000000"/>
                </a:solidFill>
                <a:latin typeface="Libre Baskerville"/>
              </a:rPr>
              <a:t>scuss, </a:t>
            </a:r>
            <a:r>
              <a:rPr lang="en-US" sz="2900" u="none">
                <a:solidFill>
                  <a:srgbClr val="000000"/>
                </a:solidFill>
                <a:latin typeface="Libre Baskerville"/>
              </a:rPr>
              <a:t>d</a:t>
            </a:r>
            <a:r>
              <a:rPr lang="en-US" sz="2900">
                <a:solidFill>
                  <a:srgbClr val="000000"/>
                </a:solidFill>
                <a:latin typeface="Libre Baskerville"/>
              </a:rPr>
              <a:t>o so </a:t>
            </a:r>
            <a:r>
              <a:rPr lang="en-US" sz="2900" u="none">
                <a:solidFill>
                  <a:srgbClr val="000000"/>
                </a:solidFill>
                <a:latin typeface="Libre Baskerville"/>
              </a:rPr>
              <a:t>in</a:t>
            </a:r>
            <a:r>
              <a:rPr lang="en-US" sz="2900">
                <a:solidFill>
                  <a:srgbClr val="000000"/>
                </a:solidFill>
                <a:latin typeface="Libre Baskerville"/>
              </a:rPr>
              <a:t> f</a:t>
            </a:r>
            <a:r>
              <a:rPr lang="en-US" sz="2900" u="none">
                <a:solidFill>
                  <a:srgbClr val="000000"/>
                </a:solidFill>
                <a:latin typeface="Libre Baskerville"/>
              </a:rPr>
              <a:t>ul</a:t>
            </a:r>
            <a:r>
              <a:rPr lang="en-US" sz="2900">
                <a:solidFill>
                  <a:srgbClr val="000000"/>
                </a:solidFill>
                <a:latin typeface="Libre Baskerville"/>
              </a:rPr>
              <a:t>l view of other people, or in the presence of a second adult. ​</a:t>
            </a:r>
          </a:p>
          <a:p>
            <a:pPr>
              <a:lnSpc>
                <a:spcPts val="4640"/>
              </a:lnSpc>
            </a:pPr>
            <a:endParaRPr lang="en-US" sz="2900">
              <a:solidFill>
                <a:srgbClr val="000000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962969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1246558"/>
            <a:ext cx="15944149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 Bold"/>
              </a:rPr>
              <a:t>Guidelines for Interacting with Minors​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23266" y="3663895"/>
            <a:ext cx="13342133" cy="4921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0" lvl="1" indent="-31305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"/>
              </a:rPr>
              <a:t>During conversation, avoid disclosing intimate information about yourself or seek to learn intimate information about the minor, particularly about sexual behavior. ​</a:t>
            </a:r>
            <a:endParaRPr lang="en-US">
              <a:ea typeface="Calibri"/>
              <a:cs typeface="Calibri"/>
            </a:endParaRPr>
          </a:p>
          <a:p>
            <a:pPr marL="626110" lvl="1" indent="-31305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"/>
              </a:rPr>
              <a:t>Issue praise appropriately and avoid excessive praise or criticism of any minor.​</a:t>
            </a:r>
          </a:p>
          <a:p>
            <a:pPr marL="626110" lvl="1" indent="-31305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Libre Baskerville"/>
              </a:rPr>
              <a:t>Do not tell sexually-oriented or off-color jokes to or in the presence of minors.​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02D4B81-2E89-8A4C-C6CD-ABE2ADF3BE7C}"/>
              </a:ext>
            </a:extLst>
          </p:cNvPr>
          <p:cNvSpPr txBox="1"/>
          <p:nvPr/>
        </p:nvSpPr>
        <p:spPr>
          <a:xfrm>
            <a:off x="1028700" y="1246558"/>
            <a:ext cx="1594414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Libre Baskerville Bold"/>
              </a:rPr>
              <a:t>Massachusetts </a:t>
            </a:r>
            <a:r>
              <a:rPr lang="en-US" sz="7000" err="1">
                <a:solidFill>
                  <a:srgbClr val="000000"/>
                </a:solidFill>
                <a:latin typeface="Libre Baskerville Bold"/>
              </a:rPr>
              <a:t>iCORI</a:t>
            </a:r>
            <a:r>
              <a:rPr lang="en-US" sz="7000">
                <a:solidFill>
                  <a:srgbClr val="000000"/>
                </a:solidFill>
                <a:latin typeface="Libre Baskerville Bold"/>
              </a:rPr>
              <a:t> Identity Verification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62224-58AC-BB4C-D533-D89CA6714F6C}"/>
              </a:ext>
            </a:extLst>
          </p:cNvPr>
          <p:cNvSpPr txBox="1"/>
          <p:nvPr/>
        </p:nvSpPr>
        <p:spPr>
          <a:xfrm>
            <a:off x="4428774" y="4381500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If you received an email from us about completing your in-person </a:t>
            </a:r>
            <a:r>
              <a:rPr lang="en-US" sz="3600" b="0" i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iCORI</a:t>
            </a:r>
            <a:r>
              <a:rPr lang="en-US" sz="3600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Identity Verification </a:t>
            </a:r>
            <a:r>
              <a:rPr lang="en-US" sz="3600" b="1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AND </a:t>
            </a:r>
            <a:r>
              <a:rPr lang="en-US" sz="3600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brought your government-issued photo ID, </a:t>
            </a:r>
            <a:r>
              <a:rPr lang="en-US" sz="3600" b="1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we can complete your verification after questions!</a:t>
            </a:r>
            <a:endParaRPr lang="en-US" sz="3600"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91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128838" y="-11329"/>
                  <a:pt x="306779" y="5198"/>
                  <a:pt x="599389" y="0"/>
                </a:cubicBezTo>
                <a:cubicBezTo>
                  <a:pt x="891999" y="-5198"/>
                  <a:pt x="916635" y="-24425"/>
                  <a:pt x="1198778" y="0"/>
                </a:cubicBezTo>
                <a:cubicBezTo>
                  <a:pt x="1480921" y="24425"/>
                  <a:pt x="1761605" y="-17440"/>
                  <a:pt x="1954530" y="0"/>
                </a:cubicBezTo>
                <a:cubicBezTo>
                  <a:pt x="2147455" y="17440"/>
                  <a:pt x="2239112" y="-16223"/>
                  <a:pt x="2501798" y="0"/>
                </a:cubicBezTo>
                <a:cubicBezTo>
                  <a:pt x="2764484" y="16223"/>
                  <a:pt x="2838074" y="12987"/>
                  <a:pt x="3049067" y="0"/>
                </a:cubicBezTo>
                <a:cubicBezTo>
                  <a:pt x="3260060" y="-12987"/>
                  <a:pt x="3470388" y="-15138"/>
                  <a:pt x="3700577" y="0"/>
                </a:cubicBezTo>
                <a:cubicBezTo>
                  <a:pt x="3930766" y="15138"/>
                  <a:pt x="4052672" y="-14938"/>
                  <a:pt x="4247845" y="0"/>
                </a:cubicBezTo>
                <a:cubicBezTo>
                  <a:pt x="4443018" y="14938"/>
                  <a:pt x="4730158" y="-1623"/>
                  <a:pt x="5212080" y="0"/>
                </a:cubicBezTo>
                <a:cubicBezTo>
                  <a:pt x="5212790" y="9050"/>
                  <a:pt x="5211442" y="21151"/>
                  <a:pt x="5212080" y="27432"/>
                </a:cubicBezTo>
                <a:cubicBezTo>
                  <a:pt x="4991075" y="27722"/>
                  <a:pt x="4932008" y="37429"/>
                  <a:pt x="4664812" y="27432"/>
                </a:cubicBezTo>
                <a:cubicBezTo>
                  <a:pt x="4397616" y="17435"/>
                  <a:pt x="4374940" y="47585"/>
                  <a:pt x="4117543" y="27432"/>
                </a:cubicBezTo>
                <a:cubicBezTo>
                  <a:pt x="3860146" y="7279"/>
                  <a:pt x="3773367" y="36569"/>
                  <a:pt x="3466033" y="27432"/>
                </a:cubicBezTo>
                <a:cubicBezTo>
                  <a:pt x="3158699" y="18296"/>
                  <a:pt x="3137854" y="54523"/>
                  <a:pt x="2918765" y="27432"/>
                </a:cubicBezTo>
                <a:cubicBezTo>
                  <a:pt x="2699676" y="341"/>
                  <a:pt x="2536311" y="13149"/>
                  <a:pt x="2423617" y="27432"/>
                </a:cubicBezTo>
                <a:cubicBezTo>
                  <a:pt x="2310923" y="41715"/>
                  <a:pt x="2021228" y="23141"/>
                  <a:pt x="1772107" y="27432"/>
                </a:cubicBezTo>
                <a:cubicBezTo>
                  <a:pt x="1522986" y="31724"/>
                  <a:pt x="1317107" y="20364"/>
                  <a:pt x="1120597" y="27432"/>
                </a:cubicBezTo>
                <a:cubicBezTo>
                  <a:pt x="924087" y="34501"/>
                  <a:pt x="454536" y="8495"/>
                  <a:pt x="0" y="27432"/>
                </a:cubicBezTo>
                <a:cubicBezTo>
                  <a:pt x="-1228" y="21145"/>
                  <a:pt x="-815" y="8816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33695" y="-764"/>
                  <a:pt x="364103" y="24957"/>
                  <a:pt x="547268" y="0"/>
                </a:cubicBezTo>
                <a:cubicBezTo>
                  <a:pt x="730433" y="-24957"/>
                  <a:pt x="937737" y="-21107"/>
                  <a:pt x="1303020" y="0"/>
                </a:cubicBezTo>
                <a:cubicBezTo>
                  <a:pt x="1668303" y="21107"/>
                  <a:pt x="1620404" y="13071"/>
                  <a:pt x="1798168" y="0"/>
                </a:cubicBezTo>
                <a:cubicBezTo>
                  <a:pt x="1975932" y="-13071"/>
                  <a:pt x="2090998" y="4232"/>
                  <a:pt x="2293315" y="0"/>
                </a:cubicBezTo>
                <a:cubicBezTo>
                  <a:pt x="2495632" y="-4232"/>
                  <a:pt x="2738710" y="-17332"/>
                  <a:pt x="2944825" y="0"/>
                </a:cubicBezTo>
                <a:cubicBezTo>
                  <a:pt x="3150940" y="17332"/>
                  <a:pt x="3308101" y="26665"/>
                  <a:pt x="3544214" y="0"/>
                </a:cubicBezTo>
                <a:cubicBezTo>
                  <a:pt x="3780327" y="-26665"/>
                  <a:pt x="4028425" y="-24303"/>
                  <a:pt x="4247845" y="0"/>
                </a:cubicBezTo>
                <a:cubicBezTo>
                  <a:pt x="4467265" y="24303"/>
                  <a:pt x="4779418" y="33057"/>
                  <a:pt x="5212080" y="0"/>
                </a:cubicBezTo>
                <a:cubicBezTo>
                  <a:pt x="5212137" y="6776"/>
                  <a:pt x="5210915" y="20935"/>
                  <a:pt x="5212080" y="27432"/>
                </a:cubicBezTo>
                <a:cubicBezTo>
                  <a:pt x="4921467" y="60248"/>
                  <a:pt x="4631077" y="62273"/>
                  <a:pt x="4456328" y="27432"/>
                </a:cubicBezTo>
                <a:cubicBezTo>
                  <a:pt x="4281579" y="-7409"/>
                  <a:pt x="4048724" y="47667"/>
                  <a:pt x="3856939" y="27432"/>
                </a:cubicBezTo>
                <a:cubicBezTo>
                  <a:pt x="3665154" y="7197"/>
                  <a:pt x="3498754" y="15866"/>
                  <a:pt x="3257550" y="27432"/>
                </a:cubicBezTo>
                <a:cubicBezTo>
                  <a:pt x="3016346" y="38998"/>
                  <a:pt x="2854089" y="39360"/>
                  <a:pt x="2710282" y="27432"/>
                </a:cubicBezTo>
                <a:cubicBezTo>
                  <a:pt x="2566475" y="15504"/>
                  <a:pt x="2336282" y="56792"/>
                  <a:pt x="2110892" y="27432"/>
                </a:cubicBezTo>
                <a:cubicBezTo>
                  <a:pt x="1885502" y="-1928"/>
                  <a:pt x="1825148" y="42061"/>
                  <a:pt x="1615745" y="27432"/>
                </a:cubicBezTo>
                <a:cubicBezTo>
                  <a:pt x="1406342" y="12803"/>
                  <a:pt x="1193655" y="44031"/>
                  <a:pt x="1016356" y="27432"/>
                </a:cubicBezTo>
                <a:cubicBezTo>
                  <a:pt x="839057" y="10833"/>
                  <a:pt x="292902" y="7819"/>
                  <a:pt x="0" y="27432"/>
                </a:cubicBezTo>
                <a:cubicBezTo>
                  <a:pt x="-234" y="21031"/>
                  <a:pt x="-921" y="632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9652B-226E-50F1-9B9D-4DD692DF4BDC}"/>
              </a:ext>
            </a:extLst>
          </p:cNvPr>
          <p:cNvSpPr txBox="1"/>
          <p:nvPr/>
        </p:nvSpPr>
        <p:spPr>
          <a:xfrm>
            <a:off x="960120" y="4309348"/>
            <a:ext cx="6365383" cy="418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b="1">
                <a:solidFill>
                  <a:srgbClr val="FF0000"/>
                </a:solidFill>
                <a:latin typeface="Libre Baskerville" panose="02000000000000000000" pitchFamily="2" charset="0"/>
              </a:rPr>
              <a:t>We are looking forward to a great summer with you all!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b="1">
              <a:solidFill>
                <a:srgbClr val="FF0000"/>
              </a:solidFill>
              <a:latin typeface="Libre Baskerville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b="1">
                <a:solidFill>
                  <a:srgbClr val="FF0000"/>
                </a:solidFill>
                <a:latin typeface="Libre Baskerville" panose="02000000000000000000" pitchFamily="2" charset="0"/>
              </a:rPr>
              <a:t>Thank you!</a:t>
            </a:r>
          </a:p>
        </p:txBody>
      </p:sp>
      <p:pic>
        <p:nvPicPr>
          <p:cNvPr id="1026" name="Picture 2" descr="BU Charles River Campus Marks 100th Anniversary | BU Today | Boston  University">
            <a:extLst>
              <a:ext uri="{FF2B5EF4-FFF2-40B4-BE49-F238E27FC236}">
                <a16:creationId xmlns:a16="http://schemas.microsoft.com/office/drawing/2014/main" id="{097D608C-22B0-573C-011F-4599EA18E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r="13194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45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98874" y="4666952"/>
            <a:ext cx="6490252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40"/>
              </a:lnSpc>
            </a:pPr>
            <a:r>
              <a:rPr lang="en-US" sz="8200">
                <a:solidFill>
                  <a:srgbClr val="000000"/>
                </a:solidFill>
                <a:latin typeface="Libre Baskerville"/>
              </a:rPr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3D78A-6D0F-766C-523B-B121D4DAE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D43318D0-415A-4ACE-B33B-759085C7D1AD}"/>
              </a:ext>
            </a:extLst>
          </p:cNvPr>
          <p:cNvSpPr txBox="1"/>
          <p:nvPr/>
        </p:nvSpPr>
        <p:spPr>
          <a:xfrm>
            <a:off x="1300328" y="672633"/>
            <a:ext cx="991441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59"/>
              </a:lnSpc>
              <a:spcBef>
                <a:spcPct val="0"/>
              </a:spcBef>
            </a:pPr>
            <a:r>
              <a:rPr lang="en-US" sz="7299">
                <a:solidFill>
                  <a:srgbClr val="000000"/>
                </a:solidFill>
                <a:latin typeface="Libre Baskerville"/>
              </a:rPr>
              <a:t>RISE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DEA22B3-7F4F-97DE-4FD1-53E64AFA6509}"/>
              </a:ext>
            </a:extLst>
          </p:cNvPr>
          <p:cNvSpPr txBox="1"/>
          <p:nvPr/>
        </p:nvSpPr>
        <p:spPr>
          <a:xfrm>
            <a:off x="1295195" y="2027411"/>
            <a:ext cx="9284658" cy="7121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6 weeks ​</a:t>
            </a:r>
            <a:endParaRPr lang="en-US" sz="2650">
              <a:ea typeface="Calibri"/>
              <a:cs typeface="Calibri"/>
            </a:endParaRP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Rising seniors​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Residential or commuter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Monday Workshops/Fieldtrips:                      9:30 - 11:30am, and </a:t>
            </a:r>
            <a:r>
              <a:rPr lang="en-US" sz="2700">
                <a:solidFill>
                  <a:srgbClr val="000000"/>
                </a:solidFill>
                <a:latin typeface="Libre Baskerville"/>
              </a:rPr>
              <a:t>1 - 5 pm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Lecture: 9:30 - 11:30 am, T-F​</a:t>
            </a:r>
            <a:endParaRPr lang="en-US"/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Labs: </a:t>
            </a:r>
            <a:r>
              <a:rPr lang="en-US" sz="2700">
                <a:solidFill>
                  <a:srgbClr val="000000"/>
                </a:solidFill>
                <a:latin typeface="Libre Baskerville"/>
              </a:rPr>
              <a:t>1 - 5 pm, T-F </a:t>
            </a:r>
            <a:r>
              <a:rPr lang="en-US" sz="2650">
                <a:solidFill>
                  <a:srgbClr val="000000"/>
                </a:solidFill>
                <a:latin typeface="Libre Baskerville"/>
              </a:rPr>
              <a:t> 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June 30 – August 8​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Tracks: </a:t>
            </a:r>
          </a:p>
          <a:p>
            <a:pPr marL="1039495" lvl="2" indent="-290830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Internship </a:t>
            </a:r>
          </a:p>
          <a:p>
            <a:pPr marL="1039495" lvl="2" indent="-290830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Practicum 1: Computational Neurobiology</a:t>
            </a:r>
            <a:endParaRPr lang="en-US" sz="2650">
              <a:latin typeface="Libre Baskerville"/>
            </a:endParaRPr>
          </a:p>
          <a:p>
            <a:pPr marL="1039495" lvl="2" indent="-290830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Practicum 2: Data Science (NEW)</a:t>
            </a:r>
          </a:p>
          <a:p>
            <a:pPr>
              <a:lnSpc>
                <a:spcPts val="4319"/>
              </a:lnSpc>
            </a:pPr>
            <a:endParaRPr lang="en-US" sz="2699">
              <a:solidFill>
                <a:srgbClr val="000000"/>
              </a:solidFill>
              <a:latin typeface="Libre Baskerville"/>
            </a:endParaRPr>
          </a:p>
        </p:txBody>
      </p:sp>
      <p:pic>
        <p:nvPicPr>
          <p:cNvPr id="2" name="Picture 2" descr="Boston University RISE Internship Track student in a lab">
            <a:extLst>
              <a:ext uri="{FF2B5EF4-FFF2-40B4-BE49-F238E27FC236}">
                <a16:creationId xmlns:a16="http://schemas.microsoft.com/office/drawing/2014/main" id="{3BDF7518-B205-5EE0-A41A-10D1AFBF0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46" y="2917271"/>
            <a:ext cx="833049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3B6BD-6DA8-E9A4-587B-7D83B375B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5D79CE1A-7AF3-AF4D-3CF4-41669561D3F7}"/>
              </a:ext>
            </a:extLst>
          </p:cNvPr>
          <p:cNvSpPr txBox="1"/>
          <p:nvPr/>
        </p:nvSpPr>
        <p:spPr>
          <a:xfrm>
            <a:off x="1196419" y="1353815"/>
            <a:ext cx="991441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59"/>
              </a:lnSpc>
              <a:spcBef>
                <a:spcPct val="0"/>
              </a:spcBef>
            </a:pPr>
            <a:r>
              <a:rPr lang="en-US" sz="7299">
                <a:solidFill>
                  <a:srgbClr val="000000"/>
                </a:solidFill>
                <a:latin typeface="Libre Baskerville"/>
              </a:rPr>
              <a:t>AIM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0A321C2-A8C5-1C3D-546E-AFF3E9FBF831}"/>
              </a:ext>
            </a:extLst>
          </p:cNvPr>
          <p:cNvSpPr txBox="1"/>
          <p:nvPr/>
        </p:nvSpPr>
        <p:spPr>
          <a:xfrm>
            <a:off x="1191286" y="2962593"/>
            <a:ext cx="8880568" cy="6954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3 weeks ​</a:t>
            </a:r>
            <a:endParaRPr lang="en-US" sz="2650">
              <a:ea typeface="Calibri"/>
              <a:cs typeface="Calibri"/>
            </a:endParaRP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Rising juniors, and seniors​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Residential or commuters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Morning Lecture: 9:30 - 11:30 am, M-F​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Afternoon seminar: 1 - 4:30 pm, M-F​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Session 1​</a:t>
            </a:r>
          </a:p>
          <a:p>
            <a:pPr marL="1165225" lvl="2" indent="-387985"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Introduction to Experimental Psychology and Business</a:t>
            </a:r>
            <a:endParaRPr lang="en-US"/>
          </a:p>
          <a:p>
            <a:pPr marL="1165225" lvl="2" indent="-387985"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  <a:ea typeface="+mn-lt"/>
                <a:cs typeface="+mn-lt"/>
              </a:rPr>
              <a:t>June 30 – July 18</a:t>
            </a:r>
            <a:endParaRPr lang="en-US">
              <a:ea typeface="Calibri"/>
              <a:cs typeface="Calibri"/>
            </a:endParaRP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Session 2​</a:t>
            </a:r>
          </a:p>
          <a:p>
            <a:pPr marL="1165225" lvl="2" indent="-387985"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  <a:ea typeface="+mn-lt"/>
                <a:cs typeface="+mn-lt"/>
              </a:rPr>
              <a:t>Creative Writing and Medicine </a:t>
            </a:r>
            <a:endParaRPr lang="en-US"/>
          </a:p>
          <a:p>
            <a:pPr marL="1165225" lvl="2" indent="-387985"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  <a:ea typeface="+mn-lt"/>
                <a:cs typeface="+mn-lt"/>
              </a:rPr>
              <a:t>July 21 – August 8</a:t>
            </a:r>
            <a:endParaRPr lang="en-US">
              <a:ea typeface="Calibri"/>
              <a:cs typeface="Calibri"/>
            </a:endParaRP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endParaRPr lang="en-US" sz="2650">
              <a:solidFill>
                <a:srgbClr val="000000"/>
              </a:solidFill>
              <a:highlight>
                <a:srgbClr val="FFFF00"/>
              </a:highlight>
              <a:latin typeface="Libre Baskerville"/>
            </a:endParaRPr>
          </a:p>
          <a:p>
            <a:pPr>
              <a:lnSpc>
                <a:spcPts val="4319"/>
              </a:lnSpc>
            </a:pPr>
            <a:endParaRPr lang="en-US" sz="2699">
              <a:solidFill>
                <a:srgbClr val="000000"/>
              </a:solidFill>
              <a:latin typeface="Libre Baskerville"/>
            </a:endParaRPr>
          </a:p>
        </p:txBody>
      </p:sp>
      <p:pic>
        <p:nvPicPr>
          <p:cNvPr id="3076" name="Picture 4" descr="BU Summer Term students in the classroom">
            <a:extLst>
              <a:ext uri="{FF2B5EF4-FFF2-40B4-BE49-F238E27FC236}">
                <a16:creationId xmlns:a16="http://schemas.microsoft.com/office/drawing/2014/main" id="{718B6BA4-E5AE-C103-57EE-1D296338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007" y="2570935"/>
            <a:ext cx="809244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7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00328" y="1353815"/>
            <a:ext cx="991441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59"/>
              </a:lnSpc>
              <a:spcBef>
                <a:spcPct val="0"/>
              </a:spcBef>
            </a:pPr>
            <a:r>
              <a:rPr lang="en-US" sz="7299">
                <a:solidFill>
                  <a:srgbClr val="000000"/>
                </a:solidFill>
                <a:latin typeface="Libre Baskerville"/>
              </a:rPr>
              <a:t>Summer Challenge​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6104" y="2870229"/>
            <a:ext cx="8880568" cy="656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2 weeks ​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Rising sophomores, juniors, and seniors​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Residential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Morning seminar: 9:30 - 11:30 am, M-F​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Afternoon seminar: 1 - 3 pm, M-F​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Session 1​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June 16 – June 27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Session 2​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July 7 – July 18​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Session 3​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July 21 – August 1</a:t>
            </a:r>
          </a:p>
          <a:p>
            <a:pPr>
              <a:lnSpc>
                <a:spcPts val="4319"/>
              </a:lnSpc>
            </a:pPr>
            <a:endParaRPr lang="en-US" sz="2699">
              <a:solidFill>
                <a:srgbClr val="000000"/>
              </a:solidFill>
              <a:latin typeface="Libre Baskerville"/>
            </a:endParaRPr>
          </a:p>
        </p:txBody>
      </p:sp>
      <p:pic>
        <p:nvPicPr>
          <p:cNvPr id="7" name="Picture 2" descr="Two BU Summer Term students collaborating on an assignment outdoors, near the Computing &amp; Data Sciences building">
            <a:extLst>
              <a:ext uri="{FF2B5EF4-FFF2-40B4-BE49-F238E27FC236}">
                <a16:creationId xmlns:a16="http://schemas.microsoft.com/office/drawing/2014/main" id="{591D3AB8-D06E-058A-97F6-FBFDE30D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829300"/>
            <a:ext cx="8368884" cy="34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1580260"/>
            <a:ext cx="991441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59"/>
              </a:lnSpc>
              <a:spcBef>
                <a:spcPct val="0"/>
              </a:spcBef>
            </a:pPr>
            <a:r>
              <a:rPr lang="en-US" sz="7299">
                <a:solidFill>
                  <a:srgbClr val="000000"/>
                </a:solidFill>
                <a:latin typeface="Libre Baskerville"/>
              </a:rPr>
              <a:t>Summer Preview​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3551" y="3387819"/>
            <a:ext cx="8880568" cy="4915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1 Week​</a:t>
            </a:r>
            <a:endParaRPr lang="en-US" sz="2650"/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Rising 8th, 9th, and 10th graders​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Residential or commuter​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Morning class: 9:30 - 11:30 am, M-F​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Afternoon class: 1 - 3 pm, M-F​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June 16 – June 20</a:t>
            </a:r>
          </a:p>
          <a:p>
            <a:pPr marL="582295" lvl="1" indent="-290830">
              <a:lnSpc>
                <a:spcPts val="4319"/>
              </a:lnSpc>
              <a:buFont typeface="Arial"/>
              <a:buChar char="•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Seminar topics</a:t>
            </a:r>
          </a:p>
          <a:p>
            <a:pPr marL="1165225" lvl="2" indent="-387985">
              <a:lnSpc>
                <a:spcPts val="4319"/>
              </a:lnSpc>
              <a:buFont typeface="Arial"/>
              <a:buChar char="⚬"/>
            </a:pPr>
            <a:r>
              <a:rPr lang="en-US" sz="2650">
                <a:solidFill>
                  <a:srgbClr val="000000"/>
                </a:solidFill>
                <a:latin typeface="Libre Baskerville"/>
              </a:rPr>
              <a:t>Biology, Business,​ &amp; Creative Writing​</a:t>
            </a:r>
          </a:p>
          <a:p>
            <a:pPr>
              <a:lnSpc>
                <a:spcPts val="4319"/>
              </a:lnSpc>
            </a:pPr>
            <a:endParaRPr lang="en-US" sz="2699">
              <a:solidFill>
                <a:srgbClr val="000000"/>
              </a:solidFill>
              <a:latin typeface="Libre Baskerville"/>
            </a:endParaRPr>
          </a:p>
        </p:txBody>
      </p:sp>
      <p:pic>
        <p:nvPicPr>
          <p:cNvPr id="5122" name="Picture 2" descr="A group of BU Summer Term high school students socializing on a brick pathway outdoors">
            <a:extLst>
              <a:ext uri="{FF2B5EF4-FFF2-40B4-BE49-F238E27FC236}">
                <a16:creationId xmlns:a16="http://schemas.microsoft.com/office/drawing/2014/main" id="{F2758438-CD35-A450-1971-2A8F409C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134100"/>
            <a:ext cx="775716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296400" y="266700"/>
            <a:ext cx="3594454" cy="3594454"/>
          </a:xfrm>
          <a:custGeom>
            <a:avLst/>
            <a:gdLst/>
            <a:ahLst/>
            <a:cxnLst/>
            <a:rect l="l" t="t" r="r" b="b"/>
            <a:pathLst>
              <a:path w="3594454" h="3594454">
                <a:moveTo>
                  <a:pt x="0" y="0"/>
                </a:moveTo>
                <a:lnTo>
                  <a:pt x="3594454" y="0"/>
                </a:lnTo>
                <a:lnTo>
                  <a:pt x="3594454" y="3594454"/>
                </a:lnTo>
                <a:lnTo>
                  <a:pt x="0" y="359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734800" y="6713055"/>
            <a:ext cx="5970542" cy="3183512"/>
          </a:xfrm>
          <a:custGeom>
            <a:avLst/>
            <a:gdLst/>
            <a:ahLst/>
            <a:cxnLst/>
            <a:rect l="l" t="t" r="r" b="b"/>
            <a:pathLst>
              <a:path w="5970542" h="3183512">
                <a:moveTo>
                  <a:pt x="0" y="0"/>
                </a:moveTo>
                <a:lnTo>
                  <a:pt x="5970542" y="0"/>
                </a:lnTo>
                <a:lnTo>
                  <a:pt x="5970542" y="3183512"/>
                </a:lnTo>
                <a:lnTo>
                  <a:pt x="0" y="3183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805406"/>
            <a:ext cx="991441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59"/>
              </a:lnSpc>
              <a:spcBef>
                <a:spcPct val="0"/>
              </a:spcBef>
            </a:pPr>
            <a:r>
              <a:rPr lang="en-US" sz="7299">
                <a:solidFill>
                  <a:srgbClr val="000000"/>
                </a:solidFill>
                <a:latin typeface="Libre Baskerville"/>
              </a:rPr>
              <a:t>Our Students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9632" y="4117579"/>
            <a:ext cx="10603478" cy="4364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8" lvl="1" indent="-291464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ibre Baskerville"/>
              </a:rPr>
              <a:t>Domestic (~70%) and International (~30%)​</a:t>
            </a:r>
          </a:p>
          <a:p>
            <a:pPr marL="582928" lvl="1" indent="-291464">
              <a:lnSpc>
                <a:spcPts val="4319"/>
              </a:lnSpc>
              <a:buFont typeface="Arial"/>
              <a:buChar char="•"/>
            </a:pPr>
            <a:r>
              <a:rPr lang="en-US" sz="2699">
                <a:latin typeface="Libre Baskerville" panose="02000000000000000000" pitchFamily="2" charset="0"/>
              </a:rPr>
              <a:t>Summer 2024: from 40 states and 56 countries​</a:t>
            </a:r>
          </a:p>
          <a:p>
            <a:pPr marL="582928" lvl="1" indent="-291464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ibre Baskerville"/>
              </a:rPr>
              <a:t>Seek a preview of college life: academics and social offerings​</a:t>
            </a:r>
          </a:p>
          <a:p>
            <a:pPr marL="582928" lvl="1" indent="-291464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ibre Baskerville"/>
              </a:rPr>
              <a:t>Summer Challenge: residential only</a:t>
            </a:r>
          </a:p>
          <a:p>
            <a:pPr marL="582928" lvl="1" indent="-291464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ibre Baskerville"/>
              </a:rPr>
              <a:t>RISE, AIM, Summer Preview: residential or commuter</a:t>
            </a:r>
          </a:p>
          <a:p>
            <a:pPr marL="582928" lvl="1" indent="-291464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Libre Baskerville"/>
              </a:rPr>
              <a:t>May be supported by a Community-Based Organization (CBO) or through financial aid</a:t>
            </a:r>
          </a:p>
        </p:txBody>
      </p:sp>
      <p:pic>
        <p:nvPicPr>
          <p:cNvPr id="2050" name="Picture 2" descr="A student raising his hand in a Boston University Summer Term class">
            <a:extLst>
              <a:ext uri="{FF2B5EF4-FFF2-40B4-BE49-F238E27FC236}">
                <a16:creationId xmlns:a16="http://schemas.microsoft.com/office/drawing/2014/main" id="{2F0A6BD8-2036-091D-11CA-E5AE6625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468" y="2400300"/>
            <a:ext cx="49149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D664F8B1-0FD3-E9AF-0D75-6A43923EBCE6}"/>
              </a:ext>
            </a:extLst>
          </p:cNvPr>
          <p:cNvSpPr txBox="1"/>
          <p:nvPr/>
        </p:nvSpPr>
        <p:spPr>
          <a:xfrm>
            <a:off x="1028700" y="1104900"/>
            <a:ext cx="17259300" cy="1047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759"/>
              </a:lnSpc>
              <a:spcBef>
                <a:spcPct val="0"/>
              </a:spcBef>
            </a:pPr>
            <a:r>
              <a:rPr lang="en-US" sz="6000" u="sng">
                <a:solidFill>
                  <a:srgbClr val="000000"/>
                </a:solidFill>
                <a:latin typeface="Libre Baskerville"/>
              </a:rPr>
              <a:t>Meet Our Team: Program Managers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AA51A-1773-05BC-7D70-D53B60E41E17}"/>
              </a:ext>
            </a:extLst>
          </p:cNvPr>
          <p:cNvSpPr txBox="1"/>
          <p:nvPr/>
        </p:nvSpPr>
        <p:spPr>
          <a:xfrm>
            <a:off x="2731698" y="7397566"/>
            <a:ext cx="2566358" cy="124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Bentley Warren</a:t>
            </a:r>
            <a:endParaRPr lang="en-US">
              <a:effectLst/>
              <a:latin typeface="Libre Baskerville" panose="02000000000000000000" pitchFamily="2" charset="0"/>
            </a:endParaRPr>
          </a:p>
          <a:p>
            <a:pPr algn="ctr" rtl="0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Summer Challenge &amp; </a:t>
            </a:r>
            <a:endParaRPr lang="en-US">
              <a:effectLst/>
              <a:latin typeface="Libre Baskerville" panose="02000000000000000000" pitchFamily="2" charset="0"/>
            </a:endParaRPr>
          </a:p>
          <a:p>
            <a:pPr algn="ctr" rtl="0"/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Summer Preview</a:t>
            </a:r>
            <a:endParaRPr lang="en-US">
              <a:effectLst/>
              <a:latin typeface="Libre Baskervill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C77A9-D39A-1EE0-0CF5-1F8C6B0011BC}"/>
              </a:ext>
            </a:extLst>
          </p:cNvPr>
          <p:cNvSpPr txBox="1"/>
          <p:nvPr/>
        </p:nvSpPr>
        <p:spPr>
          <a:xfrm>
            <a:off x="7155611" y="7406670"/>
            <a:ext cx="286828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0" i="0">
                <a:solidFill>
                  <a:srgbClr val="000000"/>
                </a:solidFill>
                <a:effectLst/>
                <a:latin typeface="Libre Baskerville"/>
              </a:rPr>
              <a:t>Ursula Imbernon,</a:t>
            </a:r>
            <a:r>
              <a:rPr lang="en-US">
                <a:solidFill>
                  <a:srgbClr val="000000"/>
                </a:solidFill>
                <a:latin typeface="Libre Baskerville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Libre Baskerville"/>
              </a:rPr>
              <a:t>PhD</a:t>
            </a:r>
            <a:endParaRPr lang="en-US">
              <a:effectLst/>
              <a:latin typeface="Libre Baskerville"/>
            </a:endParaRPr>
          </a:p>
          <a:p>
            <a:pPr algn="ctr" rtl="0"/>
            <a:r>
              <a:rPr lang="en-US" b="0" i="0">
                <a:solidFill>
                  <a:srgbClr val="000000"/>
                </a:solidFill>
                <a:effectLst/>
                <a:latin typeface="Libre Baskerville"/>
              </a:rPr>
              <a:t>RISE &amp; AIM</a:t>
            </a:r>
            <a:endParaRPr lang="en-US">
              <a:effectLst/>
              <a:latin typeface="Libre Baskervill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75BB7-39A1-C262-97FE-5F8C181EEF6C}"/>
              </a:ext>
            </a:extLst>
          </p:cNvPr>
          <p:cNvSpPr txBox="1"/>
          <p:nvPr/>
        </p:nvSpPr>
        <p:spPr>
          <a:xfrm>
            <a:off x="12420600" y="7406670"/>
            <a:ext cx="2209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Elinor Klein</a:t>
            </a:r>
            <a:endParaRPr lang="en-US">
              <a:effectLst/>
              <a:latin typeface="Libre Baskerville" panose="02000000000000000000" pitchFamily="2" charset="0"/>
            </a:endParaRPr>
          </a:p>
          <a:p>
            <a:pPr algn="ctr" rtl="0"/>
            <a:r>
              <a:rPr lang="en-US" b="0" i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High School Honors</a:t>
            </a:r>
            <a:endParaRPr lang="en-US">
              <a:effectLst/>
              <a:latin typeface="Libre Baskerville" panose="02000000000000000000" pitchFamily="2" charset="0"/>
            </a:endParaRPr>
          </a:p>
        </p:txBody>
      </p:sp>
      <p:pic>
        <p:nvPicPr>
          <p:cNvPr id="9220" name="Picture 4" descr="Elinor Klein">
            <a:extLst>
              <a:ext uri="{FF2B5EF4-FFF2-40B4-BE49-F238E27FC236}">
                <a16:creationId xmlns:a16="http://schemas.microsoft.com/office/drawing/2014/main" id="{C13A52E9-BCF3-218A-E576-4B6717997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3733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rsula Imbernon">
            <a:extLst>
              <a:ext uri="{FF2B5EF4-FFF2-40B4-BE49-F238E27FC236}">
                <a16:creationId xmlns:a16="http://schemas.microsoft.com/office/drawing/2014/main" id="{2CD742AE-541B-B22D-DD1A-2CE48FF62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entley Warren">
            <a:extLst>
              <a:ext uri="{FF2B5EF4-FFF2-40B4-BE49-F238E27FC236}">
                <a16:creationId xmlns:a16="http://schemas.microsoft.com/office/drawing/2014/main" id="{F572035E-6876-29D2-148A-E6A78F7F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a2a156-0bef-4745-8783-66fadcb55ebf">
      <Terms xmlns="http://schemas.microsoft.com/office/infopath/2007/PartnerControls"/>
    </lcf76f155ced4ddcb4097134ff3c332f>
    <TaxCatchAll xmlns="9f954a46-ab4f-4ef1-b72b-8f7e89c4546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B2C644B77D954CB97697057F77D095" ma:contentTypeVersion="18" ma:contentTypeDescription="Create a new document." ma:contentTypeScope="" ma:versionID="ecfe5627f8774226934b9b70d2994a26">
  <xsd:schema xmlns:xsd="http://www.w3.org/2001/XMLSchema" xmlns:xs="http://www.w3.org/2001/XMLSchema" xmlns:p="http://schemas.microsoft.com/office/2006/metadata/properties" xmlns:ns2="eda2a156-0bef-4745-8783-66fadcb55ebf" xmlns:ns3="9f954a46-ab4f-4ef1-b72b-8f7e89c4546f" targetNamespace="http://schemas.microsoft.com/office/2006/metadata/properties" ma:root="true" ma:fieldsID="7b6ddbb43a0bc1b0ca6bed4523a6c90f" ns2:_="" ns3:_="">
    <xsd:import namespace="eda2a156-0bef-4745-8783-66fadcb55ebf"/>
    <xsd:import namespace="9f954a46-ab4f-4ef1-b72b-8f7e89c454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2a156-0bef-4745-8783-66fadcb55e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fdde71-3d84-4f2a-8a39-a81d5da30a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4a46-ab4f-4ef1-b72b-8f7e89c4546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84e5de-7e7c-447a-a7bf-c1598a85468f}" ma:internalName="TaxCatchAll" ma:showField="CatchAllData" ma:web="9f954a46-ab4f-4ef1-b72b-8f7e89c45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8D35AE-52C4-48D0-8EA2-D94CF52A64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E4E89B-FA5C-4303-A0B0-D542DFAC6962}">
  <ds:schemaRefs>
    <ds:schemaRef ds:uri="9f954a46-ab4f-4ef1-b72b-8f7e89c4546f"/>
    <ds:schemaRef ds:uri="eda2a156-0bef-4745-8783-66fadcb55eb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388746-22B4-4B41-B473-BFC41626D5EB}">
  <ds:schemaRefs>
    <ds:schemaRef ds:uri="9f954a46-ab4f-4ef1-b72b-8f7e89c4546f"/>
    <ds:schemaRef ds:uri="eda2a156-0bef-4745-8783-66fadcb55e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2523</Words>
  <Application>Microsoft Office PowerPoint</Application>
  <PresentationFormat>Custom</PresentationFormat>
  <Paragraphs>270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Libre Baskerville</vt:lpstr>
      <vt:lpstr>Arial,Sans-Serif</vt:lpstr>
      <vt:lpstr>Arial</vt:lpstr>
      <vt:lpstr>Wingdings</vt:lpstr>
      <vt:lpstr>Libre Baskerville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SC SP Instructor Orientation</dc:title>
  <dc:creator>Wein, Amanda</dc:creator>
  <cp:lastModifiedBy>Wein, Amanda</cp:lastModifiedBy>
  <cp:revision>6</cp:revision>
  <dcterms:created xsi:type="dcterms:W3CDTF">2006-08-16T00:00:00Z</dcterms:created>
  <dcterms:modified xsi:type="dcterms:W3CDTF">2025-05-22T15:59:17Z</dcterms:modified>
  <dc:identifier>DAGCItzxDRA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0x010100DFB2C644B77D954CB97697057F77D095</vt:lpwstr>
  </property>
  <property fmtid="{D5CDD505-2E9C-101B-9397-08002B2CF9AE}" pid="3" name="MediaServiceImageTags">
    <vt:lpwstr/>
  </property>
</Properties>
</file>